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8"/>
  </p:notesMasterIdLst>
  <p:sldIdLst>
    <p:sldId id="256" r:id="rId2"/>
    <p:sldId id="275" r:id="rId3"/>
    <p:sldId id="326" r:id="rId4"/>
    <p:sldId id="273" r:id="rId5"/>
    <p:sldId id="261" r:id="rId6"/>
    <p:sldId id="310" r:id="rId7"/>
  </p:sldIdLst>
  <p:sldSz cx="9144000" cy="5143500" type="screen16x9"/>
  <p:notesSz cx="6797675" cy="9928225"/>
  <p:embeddedFontLst>
    <p:embeddedFont>
      <p:font typeface="Arial Black" panose="020B0A04020102020204" pitchFamily="34" charset="0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DM Serif Display" panose="020B0604020202020204" charset="0"/>
      <p:regular r:id="rId14"/>
      <p:italic r:id="rId15"/>
    </p:embeddedFont>
    <p:embeddedFont>
      <p:font typeface="Lucida Sans Unicode" panose="020B0602030504020204" pitchFamily="34" charset="0"/>
      <p:regular r:id="rId16"/>
    </p:embeddedFont>
    <p:embeddedFont>
      <p:font typeface="Microsoft Sans Serif" panose="020B0604020202020204" pitchFamily="34" charset="0"/>
      <p:regular r:id="rId17"/>
    </p:embeddedFont>
    <p:embeddedFont>
      <p:font typeface="Open Sans" panose="020B0604020202020204" charset="0"/>
      <p:regular r:id="rId18"/>
      <p:bold r:id="rId19"/>
      <p:italic r:id="rId20"/>
      <p:boldItalic r:id="rId21"/>
    </p:embeddedFont>
    <p:embeddedFont>
      <p:font typeface="Open Sans Light" panose="020B0604020202020204" charset="0"/>
      <p:regular r:id="rId22"/>
      <p:bold r:id="rId23"/>
      <p:italic r:id="rId24"/>
      <p:boldItalic r:id="rId25"/>
    </p:embeddedFont>
    <p:embeddedFont>
      <p:font typeface="Trebuchet MS" panose="020B060302020202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6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us" initials="a" lastIdx="1" clrIdx="0">
    <p:extLst>
      <p:ext uri="{19B8F6BF-5375-455C-9EA6-DF929625EA0E}">
        <p15:presenceInfo xmlns:p15="http://schemas.microsoft.com/office/powerpoint/2012/main" userId="asu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FF1"/>
    <a:srgbClr val="EFB9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540A366-D669-423A-9EDF-6FA8B8639C76}">
  <a:tblStyle styleId="{A540A366-D669-423A-9EDF-6FA8B8639C7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98" autoAdjust="0"/>
    <p:restoredTop sz="93255" autoAdjust="0"/>
  </p:normalViewPr>
  <p:slideViewPr>
    <p:cSldViewPr snapToGrid="0" showGuides="1">
      <p:cViewPr varScale="1">
        <p:scale>
          <a:sx n="101" d="100"/>
          <a:sy n="101" d="100"/>
        </p:scale>
        <p:origin x="780" y="78"/>
      </p:cViewPr>
      <p:guideLst>
        <p:guide orient="horz" pos="16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font" Target="fonts/font18.fntdata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font" Target="fonts/font2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font" Target="fonts/font20.fntdata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font" Target="fonts/font19.fntdata"/><Relationship Id="rId30" Type="http://schemas.openxmlformats.org/officeDocument/2006/relationships/commentAuthors" Target="commentAuthors.xml"/><Relationship Id="rId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6" tIns="91306" rIns="91306" bIns="91306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359377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4dfce81f19_0_45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306" tIns="91306" rIns="91306" bIns="9130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4216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5f24f68604_0_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5f24f68604_0_33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306" tIns="91306" rIns="91306" bIns="91306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54766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5465e7bc0b_1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5465e7bc0b_1_235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306" tIns="91306" rIns="91306" bIns="9130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5127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545caf3b90_1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545caf3b90_1_78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306" tIns="91306" rIns="91306" bIns="9130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2506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CUSTOM_7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449550" y="1472625"/>
            <a:ext cx="42450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48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48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48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48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48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48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48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48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48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070875" y="2901600"/>
            <a:ext cx="5002200" cy="7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None/>
              <a:defRPr>
                <a:solidFill>
                  <a:srgbClr val="CCCCCC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800"/>
              <a:buNone/>
              <a:defRPr sz="2800">
                <a:solidFill>
                  <a:srgbClr val="CCCCCC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800"/>
              <a:buNone/>
              <a:defRPr sz="2800">
                <a:solidFill>
                  <a:srgbClr val="CCCCCC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800"/>
              <a:buNone/>
              <a:defRPr sz="2800">
                <a:solidFill>
                  <a:srgbClr val="CCCCCC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800"/>
              <a:buNone/>
              <a:defRPr sz="2800">
                <a:solidFill>
                  <a:srgbClr val="CCCCCC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800"/>
              <a:buNone/>
              <a:defRPr sz="2800">
                <a:solidFill>
                  <a:srgbClr val="CCCCCC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800"/>
              <a:buNone/>
              <a:defRPr sz="2800">
                <a:solidFill>
                  <a:srgbClr val="CCCCCC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800"/>
              <a:buNone/>
              <a:defRPr sz="2800">
                <a:solidFill>
                  <a:srgbClr val="CCCCCC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800"/>
              <a:buNone/>
              <a:defRPr sz="2800">
                <a:solidFill>
                  <a:srgbClr val="CCCCCC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CUSTOM_6_1_1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>
            <a:spLocks noGrp="1"/>
          </p:cNvSpPr>
          <p:nvPr>
            <p:ph type="ctrTitle"/>
          </p:nvPr>
        </p:nvSpPr>
        <p:spPr>
          <a:xfrm>
            <a:off x="723600" y="470625"/>
            <a:ext cx="14976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1">
  <p:cSld name="CUSTOM_21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 txBox="1">
            <a:spLocks noGrp="1"/>
          </p:cNvSpPr>
          <p:nvPr>
            <p:ph type="subTitle" idx="1"/>
          </p:nvPr>
        </p:nvSpPr>
        <p:spPr>
          <a:xfrm>
            <a:off x="865200" y="3035650"/>
            <a:ext cx="18180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subTitle" idx="2"/>
          </p:nvPr>
        </p:nvSpPr>
        <p:spPr>
          <a:xfrm>
            <a:off x="3663000" y="3035650"/>
            <a:ext cx="18180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ctrTitle"/>
          </p:nvPr>
        </p:nvSpPr>
        <p:spPr>
          <a:xfrm>
            <a:off x="464600" y="2727050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ctrTitle" idx="3"/>
          </p:nvPr>
        </p:nvSpPr>
        <p:spPr>
          <a:xfrm>
            <a:off x="3262350" y="2727050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subTitle" idx="4"/>
          </p:nvPr>
        </p:nvSpPr>
        <p:spPr>
          <a:xfrm>
            <a:off x="6460750" y="3035650"/>
            <a:ext cx="18180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ctrTitle" idx="5"/>
          </p:nvPr>
        </p:nvSpPr>
        <p:spPr>
          <a:xfrm>
            <a:off x="6060100" y="2727050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ctrTitle" idx="6"/>
          </p:nvPr>
        </p:nvSpPr>
        <p:spPr>
          <a:xfrm>
            <a:off x="723600" y="470625"/>
            <a:ext cx="20781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>
  <p:cSld name="CUSTOM_10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>
            <a:spLocks noGrp="1"/>
          </p:cNvSpPr>
          <p:nvPr>
            <p:ph type="body" idx="1"/>
          </p:nvPr>
        </p:nvSpPr>
        <p:spPr>
          <a:xfrm>
            <a:off x="642050" y="1830000"/>
            <a:ext cx="5308200" cy="1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ubTitle" idx="2"/>
          </p:nvPr>
        </p:nvSpPr>
        <p:spPr>
          <a:xfrm>
            <a:off x="723600" y="991050"/>
            <a:ext cx="36558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29" name="Google Shape;129;p22"/>
          <p:cNvSpPr txBox="1">
            <a:spLocks noGrp="1"/>
          </p:cNvSpPr>
          <p:nvPr>
            <p:ph type="ctrTitle"/>
          </p:nvPr>
        </p:nvSpPr>
        <p:spPr>
          <a:xfrm>
            <a:off x="723600" y="470625"/>
            <a:ext cx="20781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6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CUSTOM_27">
    <p:bg>
      <p:bgPr>
        <a:solidFill>
          <a:schemeClr val="lt1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4419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+ subtitle">
  <p:cSld name="Title + design + subtitle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subTitle" idx="1"/>
          </p:nvPr>
        </p:nvSpPr>
        <p:spPr>
          <a:xfrm>
            <a:off x="3531568" y="3311625"/>
            <a:ext cx="49818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000"/>
              <a:buNone/>
              <a:defRPr sz="1000">
                <a:solidFill>
                  <a:srgbClr val="CCCCCC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000"/>
              <a:buNone/>
              <a:defRPr sz="1000">
                <a:solidFill>
                  <a:srgbClr val="CCCCCC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000"/>
              <a:buNone/>
              <a:defRPr sz="1000">
                <a:solidFill>
                  <a:srgbClr val="CCCCCC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000"/>
              <a:buNone/>
              <a:defRPr sz="1000">
                <a:solidFill>
                  <a:srgbClr val="CCCCCC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000"/>
              <a:buNone/>
              <a:defRPr sz="1000">
                <a:solidFill>
                  <a:srgbClr val="CCCCCC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000"/>
              <a:buNone/>
              <a:defRPr sz="1000">
                <a:solidFill>
                  <a:srgbClr val="CCCCCC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000"/>
              <a:buNone/>
              <a:defRPr sz="1000">
                <a:solidFill>
                  <a:srgbClr val="CCCCCC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000"/>
              <a:buNone/>
              <a:defRPr sz="1000">
                <a:solidFill>
                  <a:srgbClr val="CCCCCC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000"/>
              <a:buNone/>
              <a:defRPr sz="1000">
                <a:solidFill>
                  <a:srgbClr val="CCCCCC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ctrTitle"/>
          </p:nvPr>
        </p:nvSpPr>
        <p:spPr>
          <a:xfrm>
            <a:off x="723600" y="470625"/>
            <a:ext cx="14976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2666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 Light"/>
              <a:buChar char="●"/>
              <a:defRPr sz="12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 Light"/>
              <a:buChar char="○"/>
              <a:defRPr sz="12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 Light"/>
              <a:buChar char="■"/>
              <a:defRPr sz="12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 Light"/>
              <a:buChar char="●"/>
              <a:defRPr sz="12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 Light"/>
              <a:buChar char="○"/>
              <a:defRPr sz="12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 Light"/>
              <a:buChar char="■"/>
              <a:defRPr sz="12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 Light"/>
              <a:buChar char="●"/>
              <a:defRPr sz="12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 Light"/>
              <a:buChar char="○"/>
              <a:defRPr sz="12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Open Sans Light"/>
              <a:buChar char="■"/>
              <a:defRPr sz="12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61" r:id="rId3"/>
    <p:sldLayoutId id="2147483668" r:id="rId4"/>
    <p:sldLayoutId id="2147483669" r:id="rId5"/>
    <p:sldLayoutId id="2147483670" r:id="rId6"/>
    <p:sldLayoutId id="2147483676" r:id="rId7"/>
    <p:sldLayoutId id="2147483677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B3201F-1733-4ED0-B6F6-A2930A1B5A36}"/>
              </a:ext>
            </a:extLst>
          </p:cNvPr>
          <p:cNvSpPr/>
          <p:nvPr/>
        </p:nvSpPr>
        <p:spPr>
          <a:xfrm>
            <a:off x="0" y="0"/>
            <a:ext cx="9144000" cy="520763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dirty="0"/>
          </a:p>
        </p:txBody>
      </p:sp>
      <p:sp>
        <p:nvSpPr>
          <p:cNvPr id="144" name="Google Shape;144;p29"/>
          <p:cNvSpPr/>
          <p:nvPr/>
        </p:nvSpPr>
        <p:spPr>
          <a:xfrm rot="10800000">
            <a:off x="7782000" y="367900"/>
            <a:ext cx="952500" cy="826275"/>
          </a:xfrm>
          <a:custGeom>
            <a:avLst/>
            <a:gdLst/>
            <a:ahLst/>
            <a:cxnLst/>
            <a:rect l="l" t="t" r="r" b="b"/>
            <a:pathLst>
              <a:path w="38100" h="33051" extrusionOk="0">
                <a:moveTo>
                  <a:pt x="0" y="0"/>
                </a:moveTo>
                <a:lnTo>
                  <a:pt x="0" y="33051"/>
                </a:lnTo>
                <a:lnTo>
                  <a:pt x="38100" y="33051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5" name="Google Shape;145;p29"/>
          <p:cNvSpPr/>
          <p:nvPr/>
        </p:nvSpPr>
        <p:spPr>
          <a:xfrm>
            <a:off x="381075" y="3949313"/>
            <a:ext cx="952500" cy="826275"/>
          </a:xfrm>
          <a:custGeom>
            <a:avLst/>
            <a:gdLst/>
            <a:ahLst/>
            <a:cxnLst/>
            <a:rect l="l" t="t" r="r" b="b"/>
            <a:pathLst>
              <a:path w="38100" h="33051" extrusionOk="0">
                <a:moveTo>
                  <a:pt x="0" y="0"/>
                </a:moveTo>
                <a:lnTo>
                  <a:pt x="0" y="33051"/>
                </a:lnTo>
                <a:lnTo>
                  <a:pt x="38100" y="33051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7" name="Google Shape;147;p29"/>
          <p:cNvSpPr txBox="1">
            <a:spLocks noGrp="1"/>
          </p:cNvSpPr>
          <p:nvPr>
            <p:ph type="ctrTitle"/>
          </p:nvPr>
        </p:nvSpPr>
        <p:spPr>
          <a:xfrm>
            <a:off x="2668807" y="1099423"/>
            <a:ext cx="4245000" cy="118823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lt1"/>
                </a:solidFill>
              </a:rPr>
              <a:t>Конкурс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46" name="Google Shape;146;p29"/>
          <p:cNvSpPr txBox="1">
            <a:spLocks noGrp="1"/>
          </p:cNvSpPr>
          <p:nvPr>
            <p:ph type="subTitle" idx="1"/>
          </p:nvPr>
        </p:nvSpPr>
        <p:spPr>
          <a:xfrm>
            <a:off x="1025290" y="2255908"/>
            <a:ext cx="7709210" cy="7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/>
            <a:r>
              <a:rPr lang="ru-RU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 грантовое финансирование</a:t>
            </a:r>
            <a:r>
              <a:rPr lang="en-US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наиболее перспективных проектов коммерциализации результатов научной и (или) научно-технической деятельности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7" name="Google Shape;527;p48"/>
          <p:cNvPicPr preferRelativeResize="0"/>
          <p:nvPr/>
        </p:nvPicPr>
        <p:blipFill>
          <a:blip r:embed="rId3"/>
          <a:srcRect l="31194" r="31194"/>
          <a:stretch/>
        </p:blipFill>
        <p:spPr>
          <a:xfrm>
            <a:off x="0" y="0"/>
            <a:ext cx="30543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4DC82137-24D8-7BE1-DB65-E790D3A24A36}"/>
              </a:ext>
            </a:extLst>
          </p:cNvPr>
          <p:cNvSpPr/>
          <p:nvPr/>
        </p:nvSpPr>
        <p:spPr>
          <a:xfrm>
            <a:off x="0" y="0"/>
            <a:ext cx="3054350" cy="51435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528" name="Google Shape;528;p48"/>
          <p:cNvSpPr txBox="1">
            <a:spLocks noGrp="1"/>
          </p:cNvSpPr>
          <p:nvPr>
            <p:ph type="ctrTitle" idx="6"/>
          </p:nvPr>
        </p:nvSpPr>
        <p:spPr>
          <a:xfrm>
            <a:off x="163976" y="189302"/>
            <a:ext cx="2890374" cy="21538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800" dirty="0">
                <a:solidFill>
                  <a:schemeClr val="lt1"/>
                </a:solidFill>
              </a:rPr>
              <a:t>Основные условия участия в конкурсе </a:t>
            </a:r>
            <a:endParaRPr sz="2800" dirty="0">
              <a:solidFill>
                <a:schemeClr val="lt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2959E8-9F7D-4864-8B90-FB00294E5D7B}"/>
              </a:ext>
            </a:extLst>
          </p:cNvPr>
          <p:cNvSpPr txBox="1"/>
          <p:nvPr/>
        </p:nvSpPr>
        <p:spPr>
          <a:xfrm>
            <a:off x="3338520" y="370731"/>
            <a:ext cx="5502263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</a:rPr>
              <a:t>К моменту подачи заявки научные исследования должны быть завершены и </a:t>
            </a:r>
            <a:r>
              <a:rPr lang="ru-RU" b="1" dirty="0">
                <a:solidFill>
                  <a:srgbClr val="FF0000"/>
                </a:solidFill>
                <a:latin typeface="Open Sans Light"/>
                <a:ea typeface="Open Sans Light"/>
                <a:cs typeface="Open Sans Light"/>
              </a:rPr>
              <a:t>результаты (РННТД) должны быть </a:t>
            </a:r>
            <a:r>
              <a:rPr lang="ru-RU" b="1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</a:rPr>
              <a:t>зарегистрированы в АО «НЦГНТЭ».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v"/>
            </a:pPr>
            <a:endParaRPr lang="ru-RU" b="1" dirty="0">
              <a:solidFill>
                <a:schemeClr val="dk1"/>
              </a:solidFill>
              <a:latin typeface="Open Sans Light"/>
              <a:ea typeface="Open Sans Light"/>
              <a:cs typeface="Open Sans Light"/>
            </a:endParaRP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ru-RU" b="1" dirty="0" err="1">
                <a:solidFill>
                  <a:schemeClr val="dk1"/>
                </a:solidFill>
                <a:latin typeface="Open Sans Light"/>
                <a:ea typeface="Open Sans Light"/>
                <a:cs typeface="Open Sans Light"/>
              </a:rPr>
              <a:t>Cоответствие</a:t>
            </a:r>
            <a:r>
              <a:rPr lang="ru-RU" b="1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</a:rPr>
              <a:t> РННТД уровню технологической готовности </a:t>
            </a:r>
            <a:r>
              <a:rPr lang="ru-RU" b="1" dirty="0">
                <a:solidFill>
                  <a:srgbClr val="C00000"/>
                </a:solidFill>
                <a:latin typeface="Open Sans Light"/>
                <a:ea typeface="Open Sans Light"/>
                <a:cs typeface="Open Sans Light"/>
              </a:rPr>
              <a:t>(TRL) 6 </a:t>
            </a:r>
            <a:r>
              <a:rPr lang="ru-RU" b="1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</a:rPr>
              <a:t>(шестой) или выше согласно Методике: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endParaRPr lang="ru-RU" sz="1000" b="1" dirty="0">
              <a:solidFill>
                <a:srgbClr val="FF0000"/>
              </a:solidFill>
              <a:latin typeface="+mj-lt"/>
              <a:ea typeface="Open Sans Light"/>
              <a:cs typeface="Open Sans Light"/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dk1"/>
                </a:solidFill>
                <a:latin typeface="+mj-lt"/>
                <a:ea typeface="Open Sans Light"/>
                <a:cs typeface="Open Sans Light"/>
              </a:rPr>
              <a:t>патент на изобретение, полезную модель или авторское право (программное обеспечение) 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endParaRPr lang="ru-RU" sz="1200" dirty="0">
              <a:solidFill>
                <a:schemeClr val="dk1"/>
              </a:solidFill>
              <a:latin typeface="+mj-lt"/>
              <a:ea typeface="Open Sans Light"/>
              <a:cs typeface="Open Sans Light"/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dk1"/>
                </a:solidFill>
                <a:latin typeface="+mj-lt"/>
                <a:ea typeface="Open Sans Light"/>
                <a:cs typeface="Open Sans Light"/>
              </a:rPr>
              <a:t>полномасштабный полнофункциональный прототип, протестированный в условиях, соответствующих реальности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endParaRPr lang="ru-RU" b="1" dirty="0">
              <a:solidFill>
                <a:schemeClr val="dk1"/>
              </a:solidFill>
              <a:latin typeface="Open Sans Light"/>
              <a:ea typeface="Open Sans Light"/>
              <a:cs typeface="Open Sans Light"/>
            </a:endParaRPr>
          </a:p>
          <a:p>
            <a:pPr>
              <a:spcAft>
                <a:spcPts val="1800"/>
              </a:spcAft>
            </a:pPr>
            <a:endParaRPr lang="ru-RU" b="1" dirty="0">
              <a:solidFill>
                <a:schemeClr val="dk1"/>
              </a:solidFill>
              <a:latin typeface="Open Sans Light"/>
              <a:ea typeface="Open Sans Light"/>
              <a:cs typeface="Open Sans Light"/>
            </a:endParaRPr>
          </a:p>
        </p:txBody>
      </p:sp>
      <p:sp>
        <p:nvSpPr>
          <p:cNvPr id="6" name="object 20">
            <a:extLst>
              <a:ext uri="{FF2B5EF4-FFF2-40B4-BE49-F238E27FC236}">
                <a16:creationId xmlns:a16="http://schemas.microsoft.com/office/drawing/2014/main" id="{6FB4D98B-697D-436F-9011-B873688EE0D0}"/>
              </a:ext>
            </a:extLst>
          </p:cNvPr>
          <p:cNvSpPr txBox="1"/>
          <p:nvPr/>
        </p:nvSpPr>
        <p:spPr>
          <a:xfrm>
            <a:off x="3497270" y="4269227"/>
            <a:ext cx="5034269" cy="6910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100"/>
              </a:spcBef>
            </a:pPr>
            <a:r>
              <a:rPr lang="ru-RU" sz="800" dirty="0"/>
              <a:t>* Согласно методике определения уровней готовности технологий и технологической готовности организаций</a:t>
            </a:r>
          </a:p>
          <a:p>
            <a:pPr fontAlgn="base"/>
            <a:r>
              <a:rPr lang="ru-RU" sz="800" b="1" dirty="0"/>
              <a:t>Утверждена приказом Министр науки и высшего образования Республики Казахстан № 8</a:t>
            </a:r>
          </a:p>
          <a:p>
            <a:pPr fontAlgn="base"/>
            <a:r>
              <a:rPr lang="ru-RU" sz="800" b="1" dirty="0"/>
              <a:t>от 10 января 2025 года</a:t>
            </a:r>
          </a:p>
          <a:p>
            <a:pPr marL="12700" marR="5080">
              <a:lnSpc>
                <a:spcPct val="116100"/>
              </a:lnSpc>
              <a:spcBef>
                <a:spcPts val="100"/>
              </a:spcBef>
            </a:pPr>
            <a:endParaRPr sz="800" i="1" dirty="0">
              <a:solidFill>
                <a:schemeClr val="dk1"/>
              </a:solidFill>
              <a:latin typeface="Open Sans Light"/>
              <a:ea typeface="Open Sans Light"/>
              <a:cs typeface="Open Sans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object 2"/>
          <p:cNvSpPr txBox="1">
            <a:spLocks noChangeArrowheads="1"/>
          </p:cNvSpPr>
          <p:nvPr/>
        </p:nvSpPr>
        <p:spPr bwMode="auto">
          <a:xfrm>
            <a:off x="148458" y="2192003"/>
            <a:ext cx="2158603" cy="41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79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9000"/>
              </a:lnSpc>
              <a:spcBef>
                <a:spcPct val="0"/>
              </a:spcBef>
              <a:buFontTx/>
              <a:buNone/>
            </a:pPr>
            <a:r>
              <a:rPr lang="ru-RU" altLang="ru-RU" sz="1125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проекта </a:t>
            </a:r>
            <a:r>
              <a:rPr lang="ru-RU" altLang="ru-RU" sz="1125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altLang="ru-RU" sz="1200" kern="1200" dirty="0">
                <a:solidFill>
                  <a:schemeClr val="dk1"/>
                </a:solidFill>
                <a:latin typeface="+mj-lt"/>
                <a:ea typeface="Open Sans Light"/>
                <a:cs typeface="Open Sans Light"/>
              </a:rPr>
              <a:t>гражданин РК</a:t>
            </a:r>
          </a:p>
        </p:txBody>
      </p:sp>
      <p:sp>
        <p:nvSpPr>
          <p:cNvPr id="31747" name="object 3"/>
          <p:cNvSpPr txBox="1">
            <a:spLocks noChangeArrowheads="1"/>
          </p:cNvSpPr>
          <p:nvPr/>
        </p:nvSpPr>
        <p:spPr bwMode="auto">
          <a:xfrm>
            <a:off x="2341363" y="2173106"/>
            <a:ext cx="1951435" cy="62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79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9000"/>
              </a:lnSpc>
              <a:spcBef>
                <a:spcPct val="0"/>
              </a:spcBef>
              <a:buFontTx/>
              <a:buNone/>
            </a:pPr>
            <a:r>
              <a:rPr lang="ru-RU" altLang="ru-RU" sz="1200" kern="1200" dirty="0">
                <a:solidFill>
                  <a:schemeClr val="dk1"/>
                </a:solidFill>
                <a:latin typeface="+mj-lt"/>
                <a:ea typeface="Open Sans Light"/>
                <a:cs typeface="Open Sans Light"/>
              </a:rPr>
              <a:t>Реализация проекта </a:t>
            </a:r>
          </a:p>
          <a:p>
            <a:pPr algn="ctr" eaLnBrk="1" hangingPunct="1">
              <a:lnSpc>
                <a:spcPct val="119000"/>
              </a:lnSpc>
              <a:spcBef>
                <a:spcPct val="0"/>
              </a:spcBef>
              <a:buFontTx/>
              <a:buNone/>
            </a:pPr>
            <a:r>
              <a:rPr lang="ru-RU" altLang="ru-RU" sz="1125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altLang="ru-RU" sz="1200" kern="1200" dirty="0">
                <a:solidFill>
                  <a:schemeClr val="dk1"/>
                </a:solidFill>
                <a:latin typeface="+mj-lt"/>
                <a:ea typeface="Open Sans Light"/>
                <a:cs typeface="Open Sans Light"/>
              </a:rPr>
              <a:t>территории</a:t>
            </a:r>
            <a:r>
              <a:rPr lang="ru-RU" altLang="ru-RU" sz="1125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Республики Казахстан</a:t>
            </a:r>
          </a:p>
        </p:txBody>
      </p:sp>
      <p:sp>
        <p:nvSpPr>
          <p:cNvPr id="31748" name="object 2"/>
          <p:cNvSpPr txBox="1">
            <a:spLocks noChangeArrowheads="1"/>
          </p:cNvSpPr>
          <p:nvPr/>
        </p:nvSpPr>
        <p:spPr bwMode="auto">
          <a:xfrm>
            <a:off x="55960" y="3949304"/>
            <a:ext cx="2159794" cy="407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79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9000"/>
              </a:lnSpc>
              <a:spcBef>
                <a:spcPct val="0"/>
              </a:spcBef>
              <a:buNone/>
            </a:pPr>
            <a:r>
              <a:rPr lang="ru-RU" altLang="ru-RU" sz="1200" kern="1200" dirty="0">
                <a:solidFill>
                  <a:schemeClr val="dk1"/>
                </a:solidFill>
                <a:latin typeface="+mj-lt"/>
                <a:ea typeface="Open Sans Light"/>
                <a:cs typeface="Open Sans Light"/>
              </a:rPr>
              <a:t>В команде проекта </a:t>
            </a:r>
          </a:p>
          <a:p>
            <a:pPr algn="ctr" eaLnBrk="1" hangingPunct="1">
              <a:lnSpc>
                <a:spcPct val="119000"/>
              </a:lnSpc>
              <a:spcBef>
                <a:spcPct val="0"/>
              </a:spcBef>
              <a:buFontTx/>
              <a:buNone/>
            </a:pPr>
            <a:r>
              <a:rPr lang="ru-RU" altLang="ru-RU" sz="1125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en-US" altLang="ru-RU" sz="1125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altLang="ru-RU" sz="1125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en-US" altLang="ru-RU" sz="1125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altLang="ru-RU" sz="1125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человек</a:t>
            </a:r>
          </a:p>
        </p:txBody>
      </p:sp>
      <p:sp>
        <p:nvSpPr>
          <p:cNvPr id="31749" name="object 3"/>
          <p:cNvSpPr txBox="1">
            <a:spLocks noChangeArrowheads="1"/>
          </p:cNvSpPr>
          <p:nvPr/>
        </p:nvSpPr>
        <p:spPr bwMode="auto">
          <a:xfrm>
            <a:off x="2109788" y="3920729"/>
            <a:ext cx="2530078" cy="106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79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19000"/>
              </a:lnSpc>
              <a:spcBef>
                <a:spcPct val="0"/>
              </a:spcBef>
              <a:buNone/>
            </a:pPr>
            <a:r>
              <a:rPr lang="ru-RU" altLang="ru-RU" sz="1200" kern="1200" dirty="0">
                <a:solidFill>
                  <a:schemeClr val="dk1"/>
                </a:solidFill>
                <a:latin typeface="+mj-lt"/>
                <a:ea typeface="Open Sans Light"/>
                <a:cs typeface="Open Sans Light"/>
              </a:rPr>
              <a:t>Обязательно</a:t>
            </a:r>
            <a:r>
              <a:rPr lang="ru-RU" alt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специалиста по коммерциализации </a:t>
            </a:r>
            <a:r>
              <a:rPr lang="ru-RU" altLang="ru-RU" sz="1200" kern="1200" dirty="0">
                <a:solidFill>
                  <a:schemeClr val="dk1"/>
                </a:solidFill>
                <a:latin typeface="+mj-lt"/>
                <a:ea typeface="Open Sans Light"/>
                <a:cs typeface="Open Sans Light"/>
              </a:rPr>
              <a:t>в команде проекта</a:t>
            </a:r>
            <a:r>
              <a:rPr lang="en-US" altLang="ru-RU" sz="1200" kern="1200" dirty="0">
                <a:solidFill>
                  <a:schemeClr val="dk1"/>
                </a:solidFill>
                <a:latin typeface="+mj-lt"/>
                <a:ea typeface="Open Sans Light"/>
                <a:cs typeface="Open Sans Light"/>
              </a:rPr>
              <a:t>/</a:t>
            </a:r>
            <a:r>
              <a:rPr lang="ru-RU" sz="1200" kern="1200" dirty="0">
                <a:solidFill>
                  <a:schemeClr val="dk1"/>
                </a:solidFill>
                <a:latin typeface="+mj-lt"/>
                <a:ea typeface="Open Sans Light"/>
                <a:cs typeface="Open Sans Light"/>
              </a:rPr>
              <a:t> в стартап-компании наличие бухгалтера с опытом </a:t>
            </a:r>
          </a:p>
          <a:p>
            <a:pPr algn="ctr" eaLnBrk="1" hangingPunct="1">
              <a:lnSpc>
                <a:spcPct val="119000"/>
              </a:lnSpc>
              <a:spcBef>
                <a:spcPct val="0"/>
              </a:spcBef>
              <a:buFontTx/>
              <a:buNone/>
            </a:pPr>
            <a:r>
              <a:rPr lang="ru-RU" sz="1100" b="1" dirty="0">
                <a:solidFill>
                  <a:srgbClr val="C00000"/>
                </a:solidFill>
                <a:latin typeface="Open Sans Light"/>
                <a:ea typeface="Open Sans Light"/>
                <a:cs typeface="Open Sans Light"/>
              </a:rPr>
              <a:t>не менее 3-х лет</a:t>
            </a:r>
            <a:endParaRPr lang="ru-RU" altLang="ru-RU" sz="11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0" name="object 3"/>
          <p:cNvSpPr txBox="1">
            <a:spLocks noChangeArrowheads="1"/>
          </p:cNvSpPr>
          <p:nvPr/>
        </p:nvSpPr>
        <p:spPr bwMode="auto">
          <a:xfrm>
            <a:off x="4525067" y="2246670"/>
            <a:ext cx="1974056" cy="407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79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9000"/>
              </a:lnSpc>
              <a:spcBef>
                <a:spcPct val="0"/>
              </a:spcBef>
              <a:buFontTx/>
              <a:buNone/>
            </a:pPr>
            <a:r>
              <a:rPr lang="ru-RU" altLang="ru-RU" sz="1200" kern="1200" dirty="0">
                <a:solidFill>
                  <a:schemeClr val="dk1"/>
                </a:solidFill>
                <a:latin typeface="+mj-lt"/>
                <a:ea typeface="Open Sans Light"/>
                <a:cs typeface="Open Sans Light"/>
              </a:rPr>
              <a:t>Сумма гранта – </a:t>
            </a:r>
          </a:p>
          <a:p>
            <a:pPr algn="ctr" eaLnBrk="1" hangingPunct="1">
              <a:lnSpc>
                <a:spcPct val="119000"/>
              </a:lnSpc>
              <a:spcBef>
                <a:spcPct val="0"/>
              </a:spcBef>
              <a:buFontTx/>
              <a:buNone/>
            </a:pPr>
            <a:r>
              <a:rPr lang="ru-RU" altLang="ru-RU" sz="1125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3</a:t>
            </a:r>
            <a:r>
              <a:rPr lang="en-US" altLang="ru-RU" sz="1125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altLang="ru-RU" sz="1125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млн. тенге</a:t>
            </a:r>
          </a:p>
        </p:txBody>
      </p:sp>
      <p:pic>
        <p:nvPicPr>
          <p:cNvPr id="31751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3094435"/>
            <a:ext cx="837010" cy="83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304" y="3392091"/>
            <a:ext cx="288131" cy="289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538288" y="3115427"/>
            <a:ext cx="329803" cy="79220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548" spc="66" dirty="0"/>
              <a:t>6</a:t>
            </a:r>
            <a:endParaRPr lang="ru-RU" sz="4548" dirty="0">
              <a:latin typeface="+mn-lt"/>
            </a:endParaRPr>
          </a:p>
        </p:txBody>
      </p:sp>
      <p:pic>
        <p:nvPicPr>
          <p:cNvPr id="31754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64" y="1268078"/>
            <a:ext cx="467915" cy="469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29" y="1166875"/>
            <a:ext cx="916781" cy="916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6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044" y="1156634"/>
            <a:ext cx="1277540" cy="1277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7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487" y="1542024"/>
            <a:ext cx="560785" cy="560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4655247" y="1538377"/>
            <a:ext cx="1797844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spc="66" dirty="0">
                <a:solidFill>
                  <a:srgbClr val="1F4E79"/>
                </a:solidFill>
              </a:rPr>
              <a:t>3</a:t>
            </a:r>
            <a:r>
              <a:rPr lang="en-US" sz="2800" b="1" spc="66" dirty="0">
                <a:solidFill>
                  <a:srgbClr val="1F4E79"/>
                </a:solidFill>
              </a:rPr>
              <a:t>5</a:t>
            </a:r>
            <a:r>
              <a:rPr lang="ru-RU" sz="2800" b="1" spc="66" dirty="0">
                <a:solidFill>
                  <a:srgbClr val="1F4E79"/>
                </a:solidFill>
              </a:rPr>
              <a:t>0 млн</a:t>
            </a:r>
            <a:endParaRPr lang="ru-RU" sz="2800" b="1" dirty="0">
              <a:solidFill>
                <a:srgbClr val="1F4E79"/>
              </a:solidFill>
              <a:latin typeface="+mn-lt"/>
            </a:endParaRPr>
          </a:p>
        </p:txBody>
      </p:sp>
      <p:pic>
        <p:nvPicPr>
          <p:cNvPr id="31759" name="Рисунок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925" y="1210054"/>
            <a:ext cx="469106" cy="469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0" name="Picture 2" descr="D:\download\businesswoma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2" y="2997994"/>
            <a:ext cx="909638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62" name="object 3"/>
          <p:cNvSpPr txBox="1">
            <a:spLocks noChangeArrowheads="1"/>
          </p:cNvSpPr>
          <p:nvPr/>
        </p:nvSpPr>
        <p:spPr bwMode="auto">
          <a:xfrm>
            <a:off x="4850608" y="3993151"/>
            <a:ext cx="1975247" cy="407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79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9000"/>
              </a:lnSpc>
              <a:spcBef>
                <a:spcPct val="0"/>
              </a:spcBef>
              <a:buFontTx/>
              <a:buNone/>
            </a:pPr>
            <a:r>
              <a:rPr lang="ru-RU" altLang="ru-RU" sz="1200" kern="1200" dirty="0">
                <a:solidFill>
                  <a:schemeClr val="dk1"/>
                </a:solidFill>
                <a:latin typeface="+mj-lt"/>
                <a:ea typeface="Open Sans Light"/>
                <a:cs typeface="Open Sans Light"/>
              </a:rPr>
              <a:t>Срок реализации проекта – </a:t>
            </a:r>
            <a:r>
              <a:rPr lang="ru-RU" altLang="ru-RU" sz="1125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3-х лет</a:t>
            </a:r>
          </a:p>
        </p:txBody>
      </p:sp>
      <p:pic>
        <p:nvPicPr>
          <p:cNvPr id="31763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2" y="3040692"/>
            <a:ext cx="932259" cy="932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Название 1"/>
          <p:cNvSpPr txBox="1">
            <a:spLocks/>
          </p:cNvSpPr>
          <p:nvPr/>
        </p:nvSpPr>
        <p:spPr bwMode="auto">
          <a:xfrm>
            <a:off x="1019969" y="215901"/>
            <a:ext cx="7291388" cy="43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685800" eaLnBrk="1" hangingPunct="1">
              <a:defRPr/>
            </a:pPr>
            <a:r>
              <a:rPr lang="ru-RU" sz="2800" b="1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</a:rPr>
              <a:t>УСЛОВИЯ ПРЕДОСТАВЛЕНИЯ ГРАНТА</a:t>
            </a:r>
          </a:p>
        </p:txBody>
      </p:sp>
      <p:pic>
        <p:nvPicPr>
          <p:cNvPr id="23" name="Google Shape;283;p30"/>
          <p:cNvPicPr preferRelativeResize="0"/>
          <p:nvPr/>
        </p:nvPicPr>
        <p:blipFill rotWithShape="1">
          <a:blip r:embed="rId10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7323568" y="1292542"/>
            <a:ext cx="1066800" cy="847144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31768" name="object 3"/>
          <p:cNvSpPr txBox="1">
            <a:spLocks noChangeArrowheads="1"/>
          </p:cNvSpPr>
          <p:nvPr/>
        </p:nvSpPr>
        <p:spPr bwMode="auto">
          <a:xfrm>
            <a:off x="6869344" y="2252550"/>
            <a:ext cx="1975247" cy="62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79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19000"/>
              </a:lnSpc>
              <a:spcBef>
                <a:spcPct val="0"/>
              </a:spcBef>
              <a:buNone/>
            </a:pPr>
            <a:r>
              <a:rPr lang="ru-RU" altLang="ru-RU" sz="1200" kern="1200" dirty="0" err="1">
                <a:solidFill>
                  <a:schemeClr val="dk1"/>
                </a:solidFill>
                <a:latin typeface="+mj-lt"/>
                <a:ea typeface="Open Sans Light"/>
                <a:cs typeface="Open Sans Light"/>
              </a:rPr>
              <a:t>Софинансирование</a:t>
            </a:r>
            <a:r>
              <a:rPr lang="ru-RU" altLang="ru-RU" sz="1200" kern="1200" dirty="0">
                <a:solidFill>
                  <a:schemeClr val="dk1"/>
                </a:solidFill>
                <a:latin typeface="+mj-lt"/>
                <a:ea typeface="Open Sans Light"/>
                <a:cs typeface="Open Sans Light"/>
              </a:rPr>
              <a:t> – </a:t>
            </a:r>
          </a:p>
          <a:p>
            <a:pPr algn="ctr" eaLnBrk="1" hangingPunct="1">
              <a:lnSpc>
                <a:spcPct val="119000"/>
              </a:lnSpc>
              <a:spcBef>
                <a:spcPct val="0"/>
              </a:spcBef>
              <a:buFontTx/>
              <a:buNone/>
            </a:pPr>
            <a:r>
              <a:rPr lang="ru-RU" sz="1200" b="1" dirty="0">
                <a:solidFill>
                  <a:srgbClr val="C00000"/>
                </a:solidFill>
                <a:latin typeface="Open Sans Light"/>
                <a:ea typeface="Open Sans Light"/>
                <a:cs typeface="Open Sans Light"/>
              </a:rPr>
              <a:t>≥</a:t>
            </a:r>
            <a:r>
              <a:rPr lang="ru-RU" sz="1200" b="1" dirty="0">
                <a:solidFill>
                  <a:srgbClr val="FF0000"/>
                </a:solidFill>
                <a:latin typeface="Open Sans Light"/>
                <a:ea typeface="Open Sans Light"/>
                <a:cs typeface="Open Sans Light"/>
              </a:rPr>
              <a:t>20 – 35 %</a:t>
            </a:r>
            <a:r>
              <a:rPr lang="ru-KZ" sz="1200" b="1" dirty="0">
                <a:solidFill>
                  <a:srgbClr val="FF0000"/>
                </a:solidFill>
                <a:latin typeface="Open Sans Light"/>
                <a:ea typeface="Open Sans Light"/>
                <a:cs typeface="Open Sans Light"/>
              </a:rPr>
              <a:t> </a:t>
            </a:r>
            <a:endParaRPr lang="ru-RU" sz="1200" b="1" dirty="0">
              <a:solidFill>
                <a:srgbClr val="FF0000"/>
              </a:solidFill>
              <a:latin typeface="Open Sans Light"/>
              <a:ea typeface="Open Sans Light"/>
              <a:cs typeface="Open Sans Light"/>
            </a:endParaRPr>
          </a:p>
          <a:p>
            <a:pPr algn="ctr" eaLnBrk="1" hangingPunct="1">
              <a:lnSpc>
                <a:spcPct val="119000"/>
              </a:lnSpc>
              <a:spcBef>
                <a:spcPct val="0"/>
              </a:spcBef>
              <a:buFontTx/>
              <a:buNone/>
            </a:pPr>
            <a:r>
              <a:rPr lang="ru-RU" altLang="ru-RU" sz="1125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суммы гранта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96442" y="5056585"/>
            <a:ext cx="9011840" cy="0"/>
          </a:xfrm>
          <a:prstGeom prst="line">
            <a:avLst/>
          </a:prstGeom>
          <a:ln w="76200">
            <a:solidFill>
              <a:srgbClr val="008BB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252453" y="759617"/>
            <a:ext cx="8370000" cy="0"/>
          </a:xfrm>
          <a:prstGeom prst="line">
            <a:avLst/>
          </a:prstGeom>
          <a:ln w="76200">
            <a:solidFill>
              <a:srgbClr val="FFCC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6869345" y="3965074"/>
            <a:ext cx="20309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kern="1200" dirty="0">
                <a:solidFill>
                  <a:schemeClr val="dk1"/>
                </a:solidFill>
                <a:latin typeface="+mj-lt"/>
                <a:ea typeface="Open Sans Light"/>
                <a:cs typeface="Open Sans Light"/>
              </a:rPr>
              <a:t>На конец реализации проекта –</a:t>
            </a:r>
          </a:p>
          <a:p>
            <a:pPr lvl="0" algn="ctr"/>
            <a:r>
              <a:rPr lang="ru-RU" sz="1125" b="1" spc="109" dirty="0">
                <a:solidFill>
                  <a:srgbClr val="C00000"/>
                </a:solidFill>
              </a:rPr>
              <a:t>доход не менее </a:t>
            </a:r>
            <a:r>
              <a:rPr lang="ru-RU" sz="1200" b="1" dirty="0">
                <a:solidFill>
                  <a:srgbClr val="C00000"/>
                </a:solidFill>
                <a:latin typeface="Open Sans Light"/>
                <a:ea typeface="Open Sans Light"/>
                <a:cs typeface="Open Sans Light"/>
              </a:rPr>
              <a:t>≥15%</a:t>
            </a:r>
            <a:r>
              <a:rPr lang="ru-RU" sz="1200" b="1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</a:rPr>
              <a:t> </a:t>
            </a:r>
            <a:r>
              <a:rPr lang="ru-RU" sz="1200" kern="1200" dirty="0">
                <a:solidFill>
                  <a:schemeClr val="dk1"/>
                </a:solidFill>
                <a:latin typeface="+mj-lt"/>
                <a:ea typeface="Open Sans Light"/>
                <a:cs typeface="Open Sans Light"/>
              </a:rPr>
              <a:t>от суммы гранта</a:t>
            </a:r>
            <a:endParaRPr lang="kk-KZ" sz="1200" kern="1200" dirty="0">
              <a:solidFill>
                <a:schemeClr val="dk1"/>
              </a:solidFill>
              <a:latin typeface="+mj-lt"/>
              <a:ea typeface="Open Sans Light"/>
              <a:cs typeface="Open Sans Light"/>
            </a:endParaRPr>
          </a:p>
        </p:txBody>
      </p:sp>
      <p:pic>
        <p:nvPicPr>
          <p:cNvPr id="31" name="Picture 5" descr="D:\download\business-deal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461102" y="3102828"/>
            <a:ext cx="791731" cy="7917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" name="Google Shape;460;p46"/>
          <p:cNvPicPr preferRelativeResize="0"/>
          <p:nvPr/>
        </p:nvPicPr>
        <p:blipFill>
          <a:blip r:embed="rId3"/>
          <a:srcRect t="34041" b="34041"/>
          <a:stretch/>
        </p:blipFill>
        <p:spPr>
          <a:xfrm flipH="1">
            <a:off x="2374" y="1180250"/>
            <a:ext cx="9139253" cy="194472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3BD8DDB-811A-0C62-4FD9-1014C08C85E4}"/>
              </a:ext>
            </a:extLst>
          </p:cNvPr>
          <p:cNvSpPr/>
          <p:nvPr/>
        </p:nvSpPr>
        <p:spPr>
          <a:xfrm>
            <a:off x="0" y="1180250"/>
            <a:ext cx="9144000" cy="1944726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461" name="Google Shape;461;p46"/>
          <p:cNvSpPr txBox="1"/>
          <p:nvPr/>
        </p:nvSpPr>
        <p:spPr>
          <a:xfrm>
            <a:off x="1581475" y="2130721"/>
            <a:ext cx="1541684" cy="17577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6760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1. ОВПО и </a:t>
            </a:r>
            <a:r>
              <a:rPr lang="ru-RU" sz="2000" dirty="0" err="1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госНИИ</a:t>
            </a:r>
            <a:endParaRPr lang="ru-RU" sz="2000" dirty="0">
              <a:solidFill>
                <a:schemeClr val="lt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462" name="Google Shape;462;p46"/>
          <p:cNvSpPr txBox="1"/>
          <p:nvPr/>
        </p:nvSpPr>
        <p:spPr>
          <a:xfrm>
            <a:off x="6252411" y="2134047"/>
            <a:ext cx="1432996" cy="1539882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6760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3. Частный партнер /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иное юридическое лицо</a:t>
            </a:r>
          </a:p>
        </p:txBody>
      </p:sp>
      <p:sp>
        <p:nvSpPr>
          <p:cNvPr id="463" name="Google Shape;463;p46"/>
          <p:cNvSpPr txBox="1"/>
          <p:nvPr/>
        </p:nvSpPr>
        <p:spPr>
          <a:xfrm>
            <a:off x="3875105" y="2134047"/>
            <a:ext cx="1496180" cy="17577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6760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2. Стартап-компания</a:t>
            </a:r>
            <a:endParaRPr sz="2000" dirty="0">
              <a:solidFill>
                <a:schemeClr val="lt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464" name="Google Shape;464;p46"/>
          <p:cNvSpPr txBox="1"/>
          <p:nvPr/>
        </p:nvSpPr>
        <p:spPr>
          <a:xfrm>
            <a:off x="1486255" y="3523134"/>
            <a:ext cx="1719796" cy="14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 Light"/>
              </a:rPr>
              <a:t>Софинансирование ≥</a:t>
            </a:r>
            <a:r>
              <a:rPr lang="ru-RU" sz="1200" b="1" dirty="0">
                <a:solidFill>
                  <a:srgbClr val="C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 Light"/>
              </a:rPr>
              <a:t>20%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 Light"/>
              </a:rPr>
              <a:t>от суммы гранта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65" name="Google Shape;465;p46"/>
          <p:cNvSpPr txBox="1"/>
          <p:nvPr/>
        </p:nvSpPr>
        <p:spPr>
          <a:xfrm>
            <a:off x="3744711" y="3549639"/>
            <a:ext cx="1633660" cy="1333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 Light"/>
              </a:rPr>
              <a:t>Софинансирование ≥</a:t>
            </a:r>
            <a:r>
              <a:rPr lang="ru-RU" sz="1200" b="1" dirty="0">
                <a:solidFill>
                  <a:srgbClr val="C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 Light"/>
              </a:rPr>
              <a:t>25%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 Light"/>
              </a:rPr>
              <a:t>от суммы гранта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alibri" panose="020F0502020204030204" pitchFamily="34" charset="0"/>
              <a:ea typeface="Open Sans Light"/>
              <a:cs typeface="Calibri" panose="020F0502020204030204" pitchFamily="34" charset="0"/>
              <a:sym typeface="Open Sans Light"/>
            </a:endParaRPr>
          </a:p>
        </p:txBody>
      </p:sp>
      <p:sp>
        <p:nvSpPr>
          <p:cNvPr id="466" name="Google Shape;466;p46"/>
          <p:cNvSpPr txBox="1"/>
          <p:nvPr/>
        </p:nvSpPr>
        <p:spPr>
          <a:xfrm>
            <a:off x="6067509" y="3549639"/>
            <a:ext cx="1719795" cy="1333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 Light"/>
              </a:rPr>
              <a:t>Софинансирование ≥</a:t>
            </a:r>
            <a:r>
              <a:rPr lang="ru-RU" sz="1200" b="1" dirty="0">
                <a:solidFill>
                  <a:srgbClr val="C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 Light"/>
              </a:rPr>
              <a:t>35%</a:t>
            </a:r>
          </a:p>
          <a:p>
            <a:pPr algn="ctr"/>
            <a:r>
              <a:rPr lang="ru-RU" sz="1200" b="1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 Light"/>
              </a:rPr>
              <a:t>от суммы гранта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67" name="Google Shape;467;p46"/>
          <p:cNvSpPr txBox="1">
            <a:spLocks noGrp="1"/>
          </p:cNvSpPr>
          <p:nvPr>
            <p:ph type="ctrTitle"/>
          </p:nvPr>
        </p:nvSpPr>
        <p:spPr>
          <a:xfrm>
            <a:off x="234868" y="188642"/>
            <a:ext cx="4683973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/>
              <a:t>Механизмы реализации</a:t>
            </a:r>
            <a:endParaRPr sz="2800" dirty="0"/>
          </a:p>
        </p:txBody>
      </p:sp>
      <p:grpSp>
        <p:nvGrpSpPr>
          <p:cNvPr id="473" name="Google Shape;473;p46"/>
          <p:cNvGrpSpPr/>
          <p:nvPr/>
        </p:nvGrpSpPr>
        <p:grpSpPr>
          <a:xfrm>
            <a:off x="4425569" y="3204490"/>
            <a:ext cx="370621" cy="350103"/>
            <a:chOff x="3429700" y="4971225"/>
            <a:chExt cx="199450" cy="196675"/>
          </a:xfrm>
        </p:grpSpPr>
        <p:sp>
          <p:nvSpPr>
            <p:cNvPr id="474" name="Google Shape;474;p46"/>
            <p:cNvSpPr/>
            <p:nvPr/>
          </p:nvSpPr>
          <p:spPr>
            <a:xfrm>
              <a:off x="3455000" y="5121375"/>
              <a:ext cx="16200" cy="15600"/>
            </a:xfrm>
            <a:custGeom>
              <a:avLst/>
              <a:gdLst/>
              <a:ahLst/>
              <a:cxnLst/>
              <a:rect l="l" t="t" r="r" b="b"/>
              <a:pathLst>
                <a:path w="648" h="624" extrusionOk="0">
                  <a:moveTo>
                    <a:pt x="522" y="0"/>
                  </a:moveTo>
                  <a:cubicBezTo>
                    <a:pt x="492" y="0"/>
                    <a:pt x="463" y="11"/>
                    <a:pt x="441" y="34"/>
                  </a:cubicBezTo>
                  <a:lnTo>
                    <a:pt x="49" y="426"/>
                  </a:lnTo>
                  <a:cubicBezTo>
                    <a:pt x="2" y="471"/>
                    <a:pt x="0" y="545"/>
                    <a:pt x="46" y="590"/>
                  </a:cubicBezTo>
                  <a:cubicBezTo>
                    <a:pt x="69" y="613"/>
                    <a:pt x="98" y="624"/>
                    <a:pt x="128" y="624"/>
                  </a:cubicBezTo>
                  <a:cubicBezTo>
                    <a:pt x="158" y="624"/>
                    <a:pt x="189" y="612"/>
                    <a:pt x="212" y="589"/>
                  </a:cubicBezTo>
                  <a:lnTo>
                    <a:pt x="603" y="197"/>
                  </a:lnTo>
                  <a:cubicBezTo>
                    <a:pt x="648" y="151"/>
                    <a:pt x="648" y="79"/>
                    <a:pt x="603" y="34"/>
                  </a:cubicBezTo>
                  <a:cubicBezTo>
                    <a:pt x="581" y="11"/>
                    <a:pt x="551" y="0"/>
                    <a:pt x="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6"/>
            <p:cNvSpPr/>
            <p:nvPr/>
          </p:nvSpPr>
          <p:spPr>
            <a:xfrm>
              <a:off x="3473250" y="5140400"/>
              <a:ext cx="17000" cy="15600"/>
            </a:xfrm>
            <a:custGeom>
              <a:avLst/>
              <a:gdLst/>
              <a:ahLst/>
              <a:cxnLst/>
              <a:rect l="l" t="t" r="r" b="b"/>
              <a:pathLst>
                <a:path w="680" h="624" extrusionOk="0">
                  <a:moveTo>
                    <a:pt x="554" y="1"/>
                  </a:moveTo>
                  <a:cubicBezTo>
                    <a:pt x="524" y="1"/>
                    <a:pt x="495" y="12"/>
                    <a:pt x="473" y="35"/>
                  </a:cubicBezTo>
                  <a:lnTo>
                    <a:pt x="81" y="427"/>
                  </a:lnTo>
                  <a:cubicBezTo>
                    <a:pt x="1" y="511"/>
                    <a:pt x="76" y="624"/>
                    <a:pt x="165" y="624"/>
                  </a:cubicBezTo>
                  <a:cubicBezTo>
                    <a:pt x="191" y="624"/>
                    <a:pt x="219" y="614"/>
                    <a:pt x="244" y="590"/>
                  </a:cubicBezTo>
                  <a:lnTo>
                    <a:pt x="635" y="198"/>
                  </a:lnTo>
                  <a:cubicBezTo>
                    <a:pt x="680" y="154"/>
                    <a:pt x="680" y="80"/>
                    <a:pt x="635" y="35"/>
                  </a:cubicBezTo>
                  <a:cubicBezTo>
                    <a:pt x="613" y="12"/>
                    <a:pt x="584" y="1"/>
                    <a:pt x="5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6"/>
            <p:cNvSpPr/>
            <p:nvPr/>
          </p:nvSpPr>
          <p:spPr>
            <a:xfrm>
              <a:off x="3463725" y="5130875"/>
              <a:ext cx="17000" cy="15600"/>
            </a:xfrm>
            <a:custGeom>
              <a:avLst/>
              <a:gdLst/>
              <a:ahLst/>
              <a:cxnLst/>
              <a:rect l="l" t="t" r="r" b="b"/>
              <a:pathLst>
                <a:path w="680" h="624" extrusionOk="0">
                  <a:moveTo>
                    <a:pt x="554" y="1"/>
                  </a:moveTo>
                  <a:cubicBezTo>
                    <a:pt x="524" y="1"/>
                    <a:pt x="495" y="12"/>
                    <a:pt x="473" y="35"/>
                  </a:cubicBezTo>
                  <a:lnTo>
                    <a:pt x="81" y="427"/>
                  </a:lnTo>
                  <a:cubicBezTo>
                    <a:pt x="1" y="510"/>
                    <a:pt x="76" y="624"/>
                    <a:pt x="165" y="624"/>
                  </a:cubicBezTo>
                  <a:cubicBezTo>
                    <a:pt x="191" y="624"/>
                    <a:pt x="219" y="614"/>
                    <a:pt x="244" y="590"/>
                  </a:cubicBezTo>
                  <a:lnTo>
                    <a:pt x="635" y="198"/>
                  </a:lnTo>
                  <a:cubicBezTo>
                    <a:pt x="680" y="152"/>
                    <a:pt x="680" y="80"/>
                    <a:pt x="635" y="35"/>
                  </a:cubicBezTo>
                  <a:cubicBezTo>
                    <a:pt x="613" y="12"/>
                    <a:pt x="583" y="1"/>
                    <a:pt x="5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6"/>
            <p:cNvSpPr/>
            <p:nvPr/>
          </p:nvSpPr>
          <p:spPr>
            <a:xfrm>
              <a:off x="3429700" y="4971225"/>
              <a:ext cx="199450" cy="196675"/>
            </a:xfrm>
            <a:custGeom>
              <a:avLst/>
              <a:gdLst/>
              <a:ahLst/>
              <a:cxnLst/>
              <a:rect l="l" t="t" r="r" b="b"/>
              <a:pathLst>
                <a:path w="7978" h="7867" extrusionOk="0">
                  <a:moveTo>
                    <a:pt x="7709" y="233"/>
                  </a:moveTo>
                  <a:lnTo>
                    <a:pt x="7382" y="1352"/>
                  </a:lnTo>
                  <a:lnTo>
                    <a:pt x="6591" y="560"/>
                  </a:lnTo>
                  <a:lnTo>
                    <a:pt x="7709" y="233"/>
                  </a:lnTo>
                  <a:close/>
                  <a:moveTo>
                    <a:pt x="3332" y="2608"/>
                  </a:moveTo>
                  <a:lnTo>
                    <a:pt x="1922" y="4017"/>
                  </a:lnTo>
                  <a:lnTo>
                    <a:pt x="330" y="3878"/>
                  </a:lnTo>
                  <a:cubicBezTo>
                    <a:pt x="310" y="3877"/>
                    <a:pt x="300" y="3852"/>
                    <a:pt x="315" y="3838"/>
                  </a:cubicBezTo>
                  <a:cubicBezTo>
                    <a:pt x="1004" y="3149"/>
                    <a:pt x="1914" y="2727"/>
                    <a:pt x="2884" y="2645"/>
                  </a:cubicBezTo>
                  <a:lnTo>
                    <a:pt x="3332" y="2608"/>
                  </a:lnTo>
                  <a:close/>
                  <a:moveTo>
                    <a:pt x="1965" y="4298"/>
                  </a:moveTo>
                  <a:lnTo>
                    <a:pt x="2593" y="4927"/>
                  </a:lnTo>
                  <a:lnTo>
                    <a:pt x="2355" y="5164"/>
                  </a:lnTo>
                  <a:lnTo>
                    <a:pt x="1727" y="4537"/>
                  </a:lnTo>
                  <a:lnTo>
                    <a:pt x="1965" y="4298"/>
                  </a:lnTo>
                  <a:close/>
                  <a:moveTo>
                    <a:pt x="1867" y="5002"/>
                  </a:moveTo>
                  <a:lnTo>
                    <a:pt x="2192" y="5327"/>
                  </a:lnTo>
                  <a:lnTo>
                    <a:pt x="1913" y="5607"/>
                  </a:lnTo>
                  <a:cubicBezTo>
                    <a:pt x="1898" y="5622"/>
                    <a:pt x="1885" y="5638"/>
                    <a:pt x="1874" y="5654"/>
                  </a:cubicBezTo>
                  <a:lnTo>
                    <a:pt x="1583" y="5363"/>
                  </a:lnTo>
                  <a:cubicBezTo>
                    <a:pt x="1563" y="5342"/>
                    <a:pt x="1563" y="5308"/>
                    <a:pt x="1583" y="5287"/>
                  </a:cubicBezTo>
                  <a:lnTo>
                    <a:pt x="1867" y="5002"/>
                  </a:lnTo>
                  <a:close/>
                  <a:moveTo>
                    <a:pt x="6339" y="634"/>
                  </a:moveTo>
                  <a:lnTo>
                    <a:pt x="7310" y="1605"/>
                  </a:lnTo>
                  <a:lnTo>
                    <a:pt x="7016" y="2605"/>
                  </a:lnTo>
                  <a:lnTo>
                    <a:pt x="3807" y="5816"/>
                  </a:lnTo>
                  <a:lnTo>
                    <a:pt x="3180" y="5187"/>
                  </a:lnTo>
                  <a:lnTo>
                    <a:pt x="4643" y="3724"/>
                  </a:lnTo>
                  <a:cubicBezTo>
                    <a:pt x="4749" y="3617"/>
                    <a:pt x="4769" y="3437"/>
                    <a:pt x="4632" y="3300"/>
                  </a:cubicBezTo>
                  <a:cubicBezTo>
                    <a:pt x="4575" y="3243"/>
                    <a:pt x="4500" y="3215"/>
                    <a:pt x="4426" y="3215"/>
                  </a:cubicBezTo>
                  <a:cubicBezTo>
                    <a:pt x="4351" y="3215"/>
                    <a:pt x="4277" y="3243"/>
                    <a:pt x="4220" y="3300"/>
                  </a:cubicBezTo>
                  <a:lnTo>
                    <a:pt x="2756" y="4764"/>
                  </a:lnTo>
                  <a:lnTo>
                    <a:pt x="2128" y="4137"/>
                  </a:lnTo>
                  <a:lnTo>
                    <a:pt x="5338" y="926"/>
                  </a:lnTo>
                  <a:lnTo>
                    <a:pt x="6339" y="634"/>
                  </a:lnTo>
                  <a:close/>
                  <a:moveTo>
                    <a:pt x="4427" y="3444"/>
                  </a:moveTo>
                  <a:cubicBezTo>
                    <a:pt x="4481" y="3444"/>
                    <a:pt x="4528" y="3516"/>
                    <a:pt x="4475" y="3565"/>
                  </a:cubicBezTo>
                  <a:lnTo>
                    <a:pt x="2935" y="5105"/>
                  </a:lnTo>
                  <a:cubicBezTo>
                    <a:pt x="2853" y="5190"/>
                    <a:pt x="2251" y="5791"/>
                    <a:pt x="2178" y="5863"/>
                  </a:cubicBezTo>
                  <a:lnTo>
                    <a:pt x="2178" y="5861"/>
                  </a:lnTo>
                  <a:cubicBezTo>
                    <a:pt x="2163" y="5876"/>
                    <a:pt x="2146" y="5883"/>
                    <a:pt x="2130" y="5883"/>
                  </a:cubicBezTo>
                  <a:cubicBezTo>
                    <a:pt x="2077" y="5883"/>
                    <a:pt x="2032" y="5814"/>
                    <a:pt x="2081" y="5764"/>
                  </a:cubicBezTo>
                  <a:lnTo>
                    <a:pt x="4378" y="3468"/>
                  </a:lnTo>
                  <a:cubicBezTo>
                    <a:pt x="4393" y="3451"/>
                    <a:pt x="4411" y="3444"/>
                    <a:pt x="4427" y="3444"/>
                  </a:cubicBezTo>
                  <a:close/>
                  <a:moveTo>
                    <a:pt x="3018" y="5350"/>
                  </a:moveTo>
                  <a:lnTo>
                    <a:pt x="3645" y="5977"/>
                  </a:lnTo>
                  <a:lnTo>
                    <a:pt x="3414" y="6209"/>
                  </a:lnTo>
                  <a:cubicBezTo>
                    <a:pt x="3412" y="6210"/>
                    <a:pt x="3409" y="6211"/>
                    <a:pt x="3407" y="6211"/>
                  </a:cubicBezTo>
                  <a:cubicBezTo>
                    <a:pt x="3404" y="6211"/>
                    <a:pt x="3402" y="6210"/>
                    <a:pt x="3400" y="6209"/>
                  </a:cubicBezTo>
                  <a:lnTo>
                    <a:pt x="2780" y="5588"/>
                  </a:lnTo>
                  <a:lnTo>
                    <a:pt x="3018" y="5350"/>
                  </a:lnTo>
                  <a:close/>
                  <a:moveTo>
                    <a:pt x="2616" y="5751"/>
                  </a:moveTo>
                  <a:lnTo>
                    <a:pt x="2940" y="6075"/>
                  </a:lnTo>
                  <a:lnTo>
                    <a:pt x="2656" y="6359"/>
                  </a:lnTo>
                  <a:cubicBezTo>
                    <a:pt x="2645" y="6370"/>
                    <a:pt x="2631" y="6376"/>
                    <a:pt x="2618" y="6376"/>
                  </a:cubicBezTo>
                  <a:cubicBezTo>
                    <a:pt x="2604" y="6376"/>
                    <a:pt x="2590" y="6370"/>
                    <a:pt x="2579" y="6359"/>
                  </a:cubicBezTo>
                  <a:lnTo>
                    <a:pt x="2289" y="6069"/>
                  </a:lnTo>
                  <a:cubicBezTo>
                    <a:pt x="2305" y="6058"/>
                    <a:pt x="2321" y="6044"/>
                    <a:pt x="2336" y="6030"/>
                  </a:cubicBezTo>
                  <a:lnTo>
                    <a:pt x="2616" y="5751"/>
                  </a:lnTo>
                  <a:close/>
                  <a:moveTo>
                    <a:pt x="7721" y="0"/>
                  </a:moveTo>
                  <a:cubicBezTo>
                    <a:pt x="7700" y="0"/>
                    <a:pt x="7679" y="3"/>
                    <a:pt x="7657" y="10"/>
                  </a:cubicBezTo>
                  <a:lnTo>
                    <a:pt x="5246" y="714"/>
                  </a:lnTo>
                  <a:cubicBezTo>
                    <a:pt x="5227" y="719"/>
                    <a:pt x="5210" y="730"/>
                    <a:pt x="5196" y="743"/>
                  </a:cubicBezTo>
                  <a:lnTo>
                    <a:pt x="3585" y="2355"/>
                  </a:lnTo>
                  <a:lnTo>
                    <a:pt x="2865" y="2415"/>
                  </a:lnTo>
                  <a:cubicBezTo>
                    <a:pt x="1840" y="2501"/>
                    <a:pt x="880" y="2948"/>
                    <a:pt x="152" y="3675"/>
                  </a:cubicBezTo>
                  <a:cubicBezTo>
                    <a:pt x="0" y="3827"/>
                    <a:pt x="96" y="4088"/>
                    <a:pt x="311" y="4107"/>
                  </a:cubicBezTo>
                  <a:lnTo>
                    <a:pt x="1710" y="4230"/>
                  </a:lnTo>
                  <a:lnTo>
                    <a:pt x="1564" y="4375"/>
                  </a:lnTo>
                  <a:cubicBezTo>
                    <a:pt x="1474" y="4465"/>
                    <a:pt x="1474" y="4611"/>
                    <a:pt x="1564" y="4701"/>
                  </a:cubicBezTo>
                  <a:lnTo>
                    <a:pt x="1704" y="4841"/>
                  </a:lnTo>
                  <a:lnTo>
                    <a:pt x="1420" y="5124"/>
                  </a:lnTo>
                  <a:cubicBezTo>
                    <a:pt x="1310" y="5235"/>
                    <a:pt x="1310" y="5416"/>
                    <a:pt x="1420" y="5527"/>
                  </a:cubicBezTo>
                  <a:lnTo>
                    <a:pt x="2416" y="6524"/>
                  </a:lnTo>
                  <a:cubicBezTo>
                    <a:pt x="2472" y="6579"/>
                    <a:pt x="2545" y="6607"/>
                    <a:pt x="2618" y="6607"/>
                  </a:cubicBezTo>
                  <a:cubicBezTo>
                    <a:pt x="2691" y="6607"/>
                    <a:pt x="2764" y="6579"/>
                    <a:pt x="2820" y="6524"/>
                  </a:cubicBezTo>
                  <a:lnTo>
                    <a:pt x="3104" y="6240"/>
                  </a:lnTo>
                  <a:lnTo>
                    <a:pt x="3236" y="6373"/>
                  </a:lnTo>
                  <a:cubicBezTo>
                    <a:pt x="3283" y="6419"/>
                    <a:pt x="3345" y="6443"/>
                    <a:pt x="3407" y="6443"/>
                  </a:cubicBezTo>
                  <a:cubicBezTo>
                    <a:pt x="3468" y="6443"/>
                    <a:pt x="3530" y="6419"/>
                    <a:pt x="3577" y="6373"/>
                  </a:cubicBezTo>
                  <a:lnTo>
                    <a:pt x="3714" y="6236"/>
                  </a:lnTo>
                  <a:lnTo>
                    <a:pt x="3837" y="7634"/>
                  </a:lnTo>
                  <a:cubicBezTo>
                    <a:pt x="3849" y="7777"/>
                    <a:pt x="3968" y="7866"/>
                    <a:pt x="4091" y="7866"/>
                  </a:cubicBezTo>
                  <a:cubicBezTo>
                    <a:pt x="4154" y="7866"/>
                    <a:pt x="4218" y="7843"/>
                    <a:pt x="4270" y="7792"/>
                  </a:cubicBezTo>
                  <a:cubicBezTo>
                    <a:pt x="4714" y="7349"/>
                    <a:pt x="5058" y="6814"/>
                    <a:pt x="5274" y="6225"/>
                  </a:cubicBezTo>
                  <a:cubicBezTo>
                    <a:pt x="5299" y="6164"/>
                    <a:pt x="5269" y="6096"/>
                    <a:pt x="5207" y="6073"/>
                  </a:cubicBezTo>
                  <a:cubicBezTo>
                    <a:pt x="5194" y="6068"/>
                    <a:pt x="5180" y="6065"/>
                    <a:pt x="5167" y="6065"/>
                  </a:cubicBezTo>
                  <a:cubicBezTo>
                    <a:pt x="5119" y="6065"/>
                    <a:pt x="5073" y="6096"/>
                    <a:pt x="5058" y="6145"/>
                  </a:cubicBezTo>
                  <a:cubicBezTo>
                    <a:pt x="4853" y="6703"/>
                    <a:pt x="4529" y="7209"/>
                    <a:pt x="4107" y="7629"/>
                  </a:cubicBezTo>
                  <a:cubicBezTo>
                    <a:pt x="4102" y="7634"/>
                    <a:pt x="4096" y="7636"/>
                    <a:pt x="4090" y="7636"/>
                  </a:cubicBezTo>
                  <a:cubicBezTo>
                    <a:pt x="4079" y="7636"/>
                    <a:pt x="4068" y="7627"/>
                    <a:pt x="4067" y="7614"/>
                  </a:cubicBezTo>
                  <a:lnTo>
                    <a:pt x="3927" y="6023"/>
                  </a:lnTo>
                  <a:lnTo>
                    <a:pt x="5338" y="4612"/>
                  </a:lnTo>
                  <a:lnTo>
                    <a:pt x="5338" y="4612"/>
                  </a:lnTo>
                  <a:cubicBezTo>
                    <a:pt x="5290" y="5184"/>
                    <a:pt x="5278" y="5332"/>
                    <a:pt x="5212" y="5622"/>
                  </a:cubicBezTo>
                  <a:cubicBezTo>
                    <a:pt x="5202" y="5682"/>
                    <a:pt x="5241" y="5742"/>
                    <a:pt x="5301" y="5755"/>
                  </a:cubicBezTo>
                  <a:cubicBezTo>
                    <a:pt x="5310" y="5757"/>
                    <a:pt x="5319" y="5758"/>
                    <a:pt x="5328" y="5758"/>
                  </a:cubicBezTo>
                  <a:cubicBezTo>
                    <a:pt x="5379" y="5758"/>
                    <a:pt x="5425" y="5723"/>
                    <a:pt x="5437" y="5672"/>
                  </a:cubicBezTo>
                  <a:cubicBezTo>
                    <a:pt x="5518" y="5319"/>
                    <a:pt x="5523" y="5151"/>
                    <a:pt x="5589" y="4359"/>
                  </a:cubicBezTo>
                  <a:lnTo>
                    <a:pt x="7201" y="2748"/>
                  </a:lnTo>
                  <a:cubicBezTo>
                    <a:pt x="7214" y="2734"/>
                    <a:pt x="7225" y="2718"/>
                    <a:pt x="7230" y="2699"/>
                  </a:cubicBezTo>
                  <a:lnTo>
                    <a:pt x="7549" y="1605"/>
                  </a:lnTo>
                  <a:lnTo>
                    <a:pt x="7934" y="288"/>
                  </a:lnTo>
                  <a:cubicBezTo>
                    <a:pt x="7978" y="139"/>
                    <a:pt x="7863" y="0"/>
                    <a:pt x="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6"/>
            <p:cNvSpPr/>
            <p:nvPr/>
          </p:nvSpPr>
          <p:spPr>
            <a:xfrm>
              <a:off x="3544050" y="5017025"/>
              <a:ext cx="46350" cy="36975"/>
            </a:xfrm>
            <a:custGeom>
              <a:avLst/>
              <a:gdLst/>
              <a:ahLst/>
              <a:cxnLst/>
              <a:rect l="l" t="t" r="r" b="b"/>
              <a:pathLst>
                <a:path w="1854" h="1479" extrusionOk="0">
                  <a:moveTo>
                    <a:pt x="1096" y="0"/>
                  </a:moveTo>
                  <a:cubicBezTo>
                    <a:pt x="1053" y="0"/>
                    <a:pt x="1011" y="25"/>
                    <a:pt x="991" y="68"/>
                  </a:cubicBezTo>
                  <a:cubicBezTo>
                    <a:pt x="965" y="127"/>
                    <a:pt x="991" y="194"/>
                    <a:pt x="1049" y="221"/>
                  </a:cubicBezTo>
                  <a:cubicBezTo>
                    <a:pt x="1279" y="325"/>
                    <a:pt x="1407" y="576"/>
                    <a:pt x="1353" y="824"/>
                  </a:cubicBezTo>
                  <a:cubicBezTo>
                    <a:pt x="1299" y="1070"/>
                    <a:pt x="1081" y="1248"/>
                    <a:pt x="828" y="1248"/>
                  </a:cubicBezTo>
                  <a:cubicBezTo>
                    <a:pt x="575" y="1248"/>
                    <a:pt x="356" y="1070"/>
                    <a:pt x="302" y="824"/>
                  </a:cubicBezTo>
                  <a:cubicBezTo>
                    <a:pt x="249" y="576"/>
                    <a:pt x="376" y="325"/>
                    <a:pt x="606" y="221"/>
                  </a:cubicBezTo>
                  <a:cubicBezTo>
                    <a:pt x="664" y="194"/>
                    <a:pt x="690" y="127"/>
                    <a:pt x="664" y="69"/>
                  </a:cubicBezTo>
                  <a:cubicBezTo>
                    <a:pt x="645" y="26"/>
                    <a:pt x="604" y="0"/>
                    <a:pt x="560" y="0"/>
                  </a:cubicBezTo>
                  <a:cubicBezTo>
                    <a:pt x="544" y="0"/>
                    <a:pt x="527" y="4"/>
                    <a:pt x="512" y="11"/>
                  </a:cubicBezTo>
                  <a:cubicBezTo>
                    <a:pt x="182" y="159"/>
                    <a:pt x="0" y="519"/>
                    <a:pt x="77" y="873"/>
                  </a:cubicBezTo>
                  <a:cubicBezTo>
                    <a:pt x="152" y="1225"/>
                    <a:pt x="466" y="1478"/>
                    <a:pt x="828" y="1478"/>
                  </a:cubicBezTo>
                  <a:cubicBezTo>
                    <a:pt x="1509" y="1477"/>
                    <a:pt x="1854" y="649"/>
                    <a:pt x="1371" y="167"/>
                  </a:cubicBezTo>
                  <a:cubicBezTo>
                    <a:pt x="1305" y="103"/>
                    <a:pt x="1228" y="49"/>
                    <a:pt x="1145" y="11"/>
                  </a:cubicBezTo>
                  <a:cubicBezTo>
                    <a:pt x="1129" y="4"/>
                    <a:pt x="1112" y="0"/>
                    <a:pt x="10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9836;p73">
            <a:extLst>
              <a:ext uri="{FF2B5EF4-FFF2-40B4-BE49-F238E27FC236}">
                <a16:creationId xmlns:a16="http://schemas.microsoft.com/office/drawing/2014/main" id="{58A56D7D-8188-F080-E7F6-BDCEAA558831}"/>
              </a:ext>
            </a:extLst>
          </p:cNvPr>
          <p:cNvGrpSpPr/>
          <p:nvPr/>
        </p:nvGrpSpPr>
        <p:grpSpPr>
          <a:xfrm>
            <a:off x="2142472" y="3204490"/>
            <a:ext cx="355024" cy="332630"/>
            <a:chOff x="2623237" y="2431047"/>
            <a:chExt cx="355024" cy="332630"/>
          </a:xfrm>
        </p:grpSpPr>
        <p:sp>
          <p:nvSpPr>
            <p:cNvPr id="4" name="Google Shape;9837;p73">
              <a:extLst>
                <a:ext uri="{FF2B5EF4-FFF2-40B4-BE49-F238E27FC236}">
                  <a16:creationId xmlns:a16="http://schemas.microsoft.com/office/drawing/2014/main" id="{C91E4A6A-ACD6-B68D-1DB5-B6D0D6166F35}"/>
                </a:ext>
              </a:extLst>
            </p:cNvPr>
            <p:cNvSpPr/>
            <p:nvPr/>
          </p:nvSpPr>
          <p:spPr>
            <a:xfrm>
              <a:off x="2655856" y="2604370"/>
              <a:ext cx="48579" cy="64506"/>
            </a:xfrm>
            <a:custGeom>
              <a:avLst/>
              <a:gdLst/>
              <a:ahLst/>
              <a:cxnLst/>
              <a:rect l="l" t="t" r="r" b="b"/>
              <a:pathLst>
                <a:path w="1525" h="2025" extrusionOk="0">
                  <a:moveTo>
                    <a:pt x="762" y="346"/>
                  </a:moveTo>
                  <a:cubicBezTo>
                    <a:pt x="1000" y="346"/>
                    <a:pt x="1191" y="536"/>
                    <a:pt x="1191" y="774"/>
                  </a:cubicBezTo>
                  <a:lnTo>
                    <a:pt x="1191" y="1715"/>
                  </a:lnTo>
                  <a:lnTo>
                    <a:pt x="345" y="1715"/>
                  </a:lnTo>
                  <a:lnTo>
                    <a:pt x="345" y="774"/>
                  </a:lnTo>
                  <a:lnTo>
                    <a:pt x="334" y="774"/>
                  </a:lnTo>
                  <a:cubicBezTo>
                    <a:pt x="334" y="536"/>
                    <a:pt x="524" y="346"/>
                    <a:pt x="762" y="346"/>
                  </a:cubicBezTo>
                  <a:close/>
                  <a:moveTo>
                    <a:pt x="762" y="0"/>
                  </a:moveTo>
                  <a:cubicBezTo>
                    <a:pt x="345" y="0"/>
                    <a:pt x="0" y="346"/>
                    <a:pt x="0" y="762"/>
                  </a:cubicBezTo>
                  <a:lnTo>
                    <a:pt x="0" y="1858"/>
                  </a:lnTo>
                  <a:cubicBezTo>
                    <a:pt x="0" y="1953"/>
                    <a:pt x="72" y="2024"/>
                    <a:pt x="167" y="2024"/>
                  </a:cubicBezTo>
                  <a:lnTo>
                    <a:pt x="1357" y="2024"/>
                  </a:lnTo>
                  <a:cubicBezTo>
                    <a:pt x="1441" y="2024"/>
                    <a:pt x="1524" y="1953"/>
                    <a:pt x="1524" y="1858"/>
                  </a:cubicBezTo>
                  <a:lnTo>
                    <a:pt x="1524" y="762"/>
                  </a:lnTo>
                  <a:cubicBezTo>
                    <a:pt x="1524" y="346"/>
                    <a:pt x="1179" y="0"/>
                    <a:pt x="7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9838;p73">
              <a:extLst>
                <a:ext uri="{FF2B5EF4-FFF2-40B4-BE49-F238E27FC236}">
                  <a16:creationId xmlns:a16="http://schemas.microsoft.com/office/drawing/2014/main" id="{3A2EA3EE-6836-B172-42C1-2270BBE18835}"/>
                </a:ext>
              </a:extLst>
            </p:cNvPr>
            <p:cNvSpPr/>
            <p:nvPr/>
          </p:nvSpPr>
          <p:spPr>
            <a:xfrm>
              <a:off x="2623237" y="2431047"/>
              <a:ext cx="355024" cy="332630"/>
            </a:xfrm>
            <a:custGeom>
              <a:avLst/>
              <a:gdLst/>
              <a:ahLst/>
              <a:cxnLst/>
              <a:rect l="l" t="t" r="r" b="b"/>
              <a:pathLst>
                <a:path w="11145" h="10442" extrusionOk="0">
                  <a:moveTo>
                    <a:pt x="8692" y="2608"/>
                  </a:moveTo>
                  <a:cubicBezTo>
                    <a:pt x="8716" y="2608"/>
                    <a:pt x="8751" y="2643"/>
                    <a:pt x="8751" y="2667"/>
                  </a:cubicBezTo>
                  <a:lnTo>
                    <a:pt x="8751" y="3024"/>
                  </a:lnTo>
                  <a:cubicBezTo>
                    <a:pt x="8751" y="3060"/>
                    <a:pt x="8716" y="3084"/>
                    <a:pt x="8692" y="3084"/>
                  </a:cubicBezTo>
                  <a:lnTo>
                    <a:pt x="2453" y="3084"/>
                  </a:lnTo>
                  <a:cubicBezTo>
                    <a:pt x="2441" y="3084"/>
                    <a:pt x="2405" y="3060"/>
                    <a:pt x="2405" y="3024"/>
                  </a:cubicBezTo>
                  <a:lnTo>
                    <a:pt x="2405" y="2667"/>
                  </a:lnTo>
                  <a:cubicBezTo>
                    <a:pt x="2405" y="2643"/>
                    <a:pt x="2441" y="2608"/>
                    <a:pt x="2465" y="2608"/>
                  </a:cubicBezTo>
                  <a:close/>
                  <a:moveTo>
                    <a:pt x="8096" y="3405"/>
                  </a:moveTo>
                  <a:lnTo>
                    <a:pt x="8096" y="3834"/>
                  </a:lnTo>
                  <a:lnTo>
                    <a:pt x="7977" y="3953"/>
                  </a:lnTo>
                  <a:lnTo>
                    <a:pt x="7227" y="3953"/>
                  </a:lnTo>
                  <a:lnTo>
                    <a:pt x="7108" y="3834"/>
                  </a:lnTo>
                  <a:lnTo>
                    <a:pt x="7108" y="3405"/>
                  </a:lnTo>
                  <a:close/>
                  <a:moveTo>
                    <a:pt x="4048" y="3417"/>
                  </a:moveTo>
                  <a:lnTo>
                    <a:pt x="4048" y="3846"/>
                  </a:lnTo>
                  <a:lnTo>
                    <a:pt x="3929" y="3965"/>
                  </a:lnTo>
                  <a:lnTo>
                    <a:pt x="3179" y="3965"/>
                  </a:lnTo>
                  <a:lnTo>
                    <a:pt x="3060" y="3846"/>
                  </a:lnTo>
                  <a:lnTo>
                    <a:pt x="3060" y="3417"/>
                  </a:lnTo>
                  <a:close/>
                  <a:moveTo>
                    <a:pt x="2739" y="3417"/>
                  </a:moveTo>
                  <a:lnTo>
                    <a:pt x="2739" y="3905"/>
                  </a:lnTo>
                  <a:cubicBezTo>
                    <a:pt x="2739" y="3953"/>
                    <a:pt x="2751" y="4001"/>
                    <a:pt x="2774" y="4025"/>
                  </a:cubicBezTo>
                  <a:lnTo>
                    <a:pt x="2941" y="4191"/>
                  </a:lnTo>
                  <a:lnTo>
                    <a:pt x="2941" y="4667"/>
                  </a:lnTo>
                  <a:lnTo>
                    <a:pt x="357" y="4667"/>
                  </a:lnTo>
                  <a:lnTo>
                    <a:pt x="476" y="3453"/>
                  </a:lnTo>
                  <a:cubicBezTo>
                    <a:pt x="476" y="3429"/>
                    <a:pt x="500" y="3417"/>
                    <a:pt x="536" y="3417"/>
                  </a:cubicBezTo>
                  <a:close/>
                  <a:moveTo>
                    <a:pt x="10621" y="3417"/>
                  </a:moveTo>
                  <a:cubicBezTo>
                    <a:pt x="10656" y="3417"/>
                    <a:pt x="10668" y="3429"/>
                    <a:pt x="10680" y="3453"/>
                  </a:cubicBezTo>
                  <a:lnTo>
                    <a:pt x="10799" y="4667"/>
                  </a:lnTo>
                  <a:lnTo>
                    <a:pt x="8204" y="4667"/>
                  </a:lnTo>
                  <a:lnTo>
                    <a:pt x="8204" y="4191"/>
                  </a:lnTo>
                  <a:lnTo>
                    <a:pt x="8382" y="4025"/>
                  </a:lnTo>
                  <a:cubicBezTo>
                    <a:pt x="8406" y="4001"/>
                    <a:pt x="8418" y="3953"/>
                    <a:pt x="8418" y="3905"/>
                  </a:cubicBezTo>
                  <a:lnTo>
                    <a:pt x="8418" y="3417"/>
                  </a:lnTo>
                  <a:close/>
                  <a:moveTo>
                    <a:pt x="3834" y="4298"/>
                  </a:moveTo>
                  <a:lnTo>
                    <a:pt x="3834" y="7644"/>
                  </a:lnTo>
                  <a:lnTo>
                    <a:pt x="3286" y="7644"/>
                  </a:lnTo>
                  <a:lnTo>
                    <a:pt x="3286" y="4298"/>
                  </a:lnTo>
                  <a:close/>
                  <a:moveTo>
                    <a:pt x="7870" y="4298"/>
                  </a:moveTo>
                  <a:lnTo>
                    <a:pt x="7870" y="7644"/>
                  </a:lnTo>
                  <a:lnTo>
                    <a:pt x="7323" y="7644"/>
                  </a:lnTo>
                  <a:lnTo>
                    <a:pt x="7323" y="4298"/>
                  </a:lnTo>
                  <a:close/>
                  <a:moveTo>
                    <a:pt x="5563" y="6230"/>
                  </a:moveTo>
                  <a:cubicBezTo>
                    <a:pt x="5617" y="6230"/>
                    <a:pt x="5674" y="6245"/>
                    <a:pt x="5727" y="6275"/>
                  </a:cubicBezTo>
                  <a:lnTo>
                    <a:pt x="6013" y="6465"/>
                  </a:lnTo>
                  <a:cubicBezTo>
                    <a:pt x="6084" y="6513"/>
                    <a:pt x="6132" y="6596"/>
                    <a:pt x="6132" y="6692"/>
                  </a:cubicBezTo>
                  <a:lnTo>
                    <a:pt x="6132" y="8525"/>
                  </a:lnTo>
                  <a:lnTo>
                    <a:pt x="5013" y="8525"/>
                  </a:lnTo>
                  <a:lnTo>
                    <a:pt x="5013" y="6692"/>
                  </a:lnTo>
                  <a:cubicBezTo>
                    <a:pt x="5013" y="6596"/>
                    <a:pt x="5060" y="6513"/>
                    <a:pt x="5132" y="6465"/>
                  </a:cubicBezTo>
                  <a:lnTo>
                    <a:pt x="5418" y="6275"/>
                  </a:lnTo>
                  <a:cubicBezTo>
                    <a:pt x="5459" y="6245"/>
                    <a:pt x="5510" y="6230"/>
                    <a:pt x="5563" y="6230"/>
                  </a:cubicBezTo>
                  <a:close/>
                  <a:moveTo>
                    <a:pt x="3929" y="7989"/>
                  </a:moveTo>
                  <a:lnTo>
                    <a:pt x="4048" y="8108"/>
                  </a:lnTo>
                  <a:lnTo>
                    <a:pt x="4048" y="8537"/>
                  </a:lnTo>
                  <a:lnTo>
                    <a:pt x="3060" y="8537"/>
                  </a:lnTo>
                  <a:lnTo>
                    <a:pt x="3060" y="8108"/>
                  </a:lnTo>
                  <a:lnTo>
                    <a:pt x="3179" y="7989"/>
                  </a:lnTo>
                  <a:close/>
                  <a:moveTo>
                    <a:pt x="7954" y="7989"/>
                  </a:moveTo>
                  <a:lnTo>
                    <a:pt x="8073" y="8108"/>
                  </a:lnTo>
                  <a:lnTo>
                    <a:pt x="8073" y="8537"/>
                  </a:lnTo>
                  <a:lnTo>
                    <a:pt x="7096" y="8537"/>
                  </a:lnTo>
                  <a:lnTo>
                    <a:pt x="7096" y="8525"/>
                  </a:lnTo>
                  <a:lnTo>
                    <a:pt x="7096" y="8108"/>
                  </a:lnTo>
                  <a:lnTo>
                    <a:pt x="7215" y="7989"/>
                  </a:lnTo>
                  <a:close/>
                  <a:moveTo>
                    <a:pt x="6787" y="3429"/>
                  </a:moveTo>
                  <a:lnTo>
                    <a:pt x="6787" y="3917"/>
                  </a:lnTo>
                  <a:cubicBezTo>
                    <a:pt x="6787" y="3965"/>
                    <a:pt x="6799" y="4013"/>
                    <a:pt x="6834" y="4036"/>
                  </a:cubicBezTo>
                  <a:lnTo>
                    <a:pt x="7013" y="4215"/>
                  </a:lnTo>
                  <a:lnTo>
                    <a:pt x="7013" y="7763"/>
                  </a:lnTo>
                  <a:lnTo>
                    <a:pt x="6834" y="7942"/>
                  </a:lnTo>
                  <a:cubicBezTo>
                    <a:pt x="6799" y="7966"/>
                    <a:pt x="6787" y="8013"/>
                    <a:pt x="6787" y="8061"/>
                  </a:cubicBezTo>
                  <a:lnTo>
                    <a:pt x="6787" y="8549"/>
                  </a:lnTo>
                  <a:lnTo>
                    <a:pt x="6477" y="8525"/>
                  </a:lnTo>
                  <a:lnTo>
                    <a:pt x="6477" y="6692"/>
                  </a:lnTo>
                  <a:cubicBezTo>
                    <a:pt x="6477" y="6501"/>
                    <a:pt x="6370" y="6299"/>
                    <a:pt x="6203" y="6180"/>
                  </a:cubicBezTo>
                  <a:lnTo>
                    <a:pt x="5918" y="5989"/>
                  </a:lnTo>
                  <a:cubicBezTo>
                    <a:pt x="5816" y="5924"/>
                    <a:pt x="5703" y="5891"/>
                    <a:pt x="5589" y="5891"/>
                  </a:cubicBezTo>
                  <a:cubicBezTo>
                    <a:pt x="5474" y="5891"/>
                    <a:pt x="5358" y="5924"/>
                    <a:pt x="5251" y="5989"/>
                  </a:cubicBezTo>
                  <a:lnTo>
                    <a:pt x="4965" y="6180"/>
                  </a:lnTo>
                  <a:cubicBezTo>
                    <a:pt x="4810" y="6299"/>
                    <a:pt x="4703" y="6477"/>
                    <a:pt x="4703" y="6692"/>
                  </a:cubicBezTo>
                  <a:lnTo>
                    <a:pt x="4703" y="8525"/>
                  </a:lnTo>
                  <a:lnTo>
                    <a:pt x="4394" y="8525"/>
                  </a:lnTo>
                  <a:lnTo>
                    <a:pt x="4394" y="8025"/>
                  </a:lnTo>
                  <a:cubicBezTo>
                    <a:pt x="4394" y="7989"/>
                    <a:pt x="4370" y="7942"/>
                    <a:pt x="4346" y="7906"/>
                  </a:cubicBezTo>
                  <a:lnTo>
                    <a:pt x="4167" y="7751"/>
                  </a:lnTo>
                  <a:lnTo>
                    <a:pt x="4167" y="4203"/>
                  </a:lnTo>
                  <a:lnTo>
                    <a:pt x="4346" y="4036"/>
                  </a:lnTo>
                  <a:cubicBezTo>
                    <a:pt x="4370" y="4013"/>
                    <a:pt x="4394" y="3965"/>
                    <a:pt x="4394" y="3917"/>
                  </a:cubicBezTo>
                  <a:lnTo>
                    <a:pt x="4394" y="3429"/>
                  </a:lnTo>
                  <a:close/>
                  <a:moveTo>
                    <a:pt x="8525" y="8847"/>
                  </a:moveTo>
                  <a:lnTo>
                    <a:pt x="8525" y="9311"/>
                  </a:lnTo>
                  <a:lnTo>
                    <a:pt x="2631" y="9311"/>
                  </a:lnTo>
                  <a:lnTo>
                    <a:pt x="2631" y="8847"/>
                  </a:lnTo>
                  <a:close/>
                  <a:moveTo>
                    <a:pt x="1858" y="9632"/>
                  </a:moveTo>
                  <a:lnTo>
                    <a:pt x="1858" y="10097"/>
                  </a:lnTo>
                  <a:lnTo>
                    <a:pt x="607" y="10097"/>
                  </a:lnTo>
                  <a:lnTo>
                    <a:pt x="607" y="9632"/>
                  </a:lnTo>
                  <a:close/>
                  <a:moveTo>
                    <a:pt x="8978" y="9632"/>
                  </a:moveTo>
                  <a:lnTo>
                    <a:pt x="8978" y="10097"/>
                  </a:lnTo>
                  <a:lnTo>
                    <a:pt x="2203" y="10097"/>
                  </a:lnTo>
                  <a:lnTo>
                    <a:pt x="2203" y="9632"/>
                  </a:lnTo>
                  <a:close/>
                  <a:moveTo>
                    <a:pt x="10549" y="9632"/>
                  </a:moveTo>
                  <a:lnTo>
                    <a:pt x="10549" y="10097"/>
                  </a:lnTo>
                  <a:lnTo>
                    <a:pt x="9299" y="10097"/>
                  </a:lnTo>
                  <a:lnTo>
                    <a:pt x="9299" y="9632"/>
                  </a:lnTo>
                  <a:close/>
                  <a:moveTo>
                    <a:pt x="5566" y="0"/>
                  </a:moveTo>
                  <a:cubicBezTo>
                    <a:pt x="5531" y="0"/>
                    <a:pt x="5495" y="12"/>
                    <a:pt x="5465" y="36"/>
                  </a:cubicBezTo>
                  <a:lnTo>
                    <a:pt x="4417" y="857"/>
                  </a:lnTo>
                  <a:cubicBezTo>
                    <a:pt x="4346" y="917"/>
                    <a:pt x="4334" y="1024"/>
                    <a:pt x="4394" y="1096"/>
                  </a:cubicBezTo>
                  <a:cubicBezTo>
                    <a:pt x="4427" y="1136"/>
                    <a:pt x="4473" y="1158"/>
                    <a:pt x="4521" y="1158"/>
                  </a:cubicBezTo>
                  <a:cubicBezTo>
                    <a:pt x="4557" y="1158"/>
                    <a:pt x="4596" y="1145"/>
                    <a:pt x="4632" y="1119"/>
                  </a:cubicBezTo>
                  <a:lnTo>
                    <a:pt x="5560" y="393"/>
                  </a:lnTo>
                  <a:lnTo>
                    <a:pt x="8025" y="2298"/>
                  </a:lnTo>
                  <a:lnTo>
                    <a:pt x="3143" y="2298"/>
                  </a:lnTo>
                  <a:lnTo>
                    <a:pt x="4036" y="1596"/>
                  </a:lnTo>
                  <a:cubicBezTo>
                    <a:pt x="4108" y="1536"/>
                    <a:pt x="4120" y="1441"/>
                    <a:pt x="4060" y="1358"/>
                  </a:cubicBezTo>
                  <a:cubicBezTo>
                    <a:pt x="4026" y="1317"/>
                    <a:pt x="3977" y="1296"/>
                    <a:pt x="3928" y="1296"/>
                  </a:cubicBezTo>
                  <a:cubicBezTo>
                    <a:pt x="3891" y="1296"/>
                    <a:pt x="3853" y="1308"/>
                    <a:pt x="3822" y="1334"/>
                  </a:cubicBezTo>
                  <a:lnTo>
                    <a:pt x="2584" y="2298"/>
                  </a:lnTo>
                  <a:lnTo>
                    <a:pt x="2453" y="2298"/>
                  </a:lnTo>
                  <a:cubicBezTo>
                    <a:pt x="2250" y="2298"/>
                    <a:pt x="2072" y="2477"/>
                    <a:pt x="2072" y="2691"/>
                  </a:cubicBezTo>
                  <a:lnTo>
                    <a:pt x="2072" y="3048"/>
                  </a:lnTo>
                  <a:lnTo>
                    <a:pt x="2072" y="3108"/>
                  </a:lnTo>
                  <a:lnTo>
                    <a:pt x="524" y="3108"/>
                  </a:lnTo>
                  <a:cubicBezTo>
                    <a:pt x="322" y="3108"/>
                    <a:pt x="167" y="3251"/>
                    <a:pt x="131" y="3441"/>
                  </a:cubicBezTo>
                  <a:lnTo>
                    <a:pt x="0" y="4834"/>
                  </a:lnTo>
                  <a:cubicBezTo>
                    <a:pt x="0" y="4870"/>
                    <a:pt x="12" y="4918"/>
                    <a:pt x="48" y="4953"/>
                  </a:cubicBezTo>
                  <a:cubicBezTo>
                    <a:pt x="72" y="4977"/>
                    <a:pt x="119" y="5013"/>
                    <a:pt x="167" y="5013"/>
                  </a:cubicBezTo>
                  <a:lnTo>
                    <a:pt x="262" y="5013"/>
                  </a:lnTo>
                  <a:lnTo>
                    <a:pt x="262" y="5822"/>
                  </a:lnTo>
                  <a:cubicBezTo>
                    <a:pt x="262" y="5918"/>
                    <a:pt x="345" y="5989"/>
                    <a:pt x="429" y="5989"/>
                  </a:cubicBezTo>
                  <a:cubicBezTo>
                    <a:pt x="524" y="5989"/>
                    <a:pt x="596" y="5918"/>
                    <a:pt x="596" y="5822"/>
                  </a:cubicBezTo>
                  <a:lnTo>
                    <a:pt x="596" y="5013"/>
                  </a:lnTo>
                  <a:lnTo>
                    <a:pt x="2965" y="5013"/>
                  </a:lnTo>
                  <a:lnTo>
                    <a:pt x="2965" y="7763"/>
                  </a:lnTo>
                  <a:lnTo>
                    <a:pt x="2798" y="7930"/>
                  </a:lnTo>
                  <a:cubicBezTo>
                    <a:pt x="2762" y="7954"/>
                    <a:pt x="2751" y="8001"/>
                    <a:pt x="2751" y="8049"/>
                  </a:cubicBezTo>
                  <a:lnTo>
                    <a:pt x="2751" y="8537"/>
                  </a:lnTo>
                  <a:lnTo>
                    <a:pt x="2489" y="8537"/>
                  </a:lnTo>
                  <a:cubicBezTo>
                    <a:pt x="2393" y="8537"/>
                    <a:pt x="2322" y="8608"/>
                    <a:pt x="2322" y="8704"/>
                  </a:cubicBezTo>
                  <a:lnTo>
                    <a:pt x="2322" y="9323"/>
                  </a:lnTo>
                  <a:lnTo>
                    <a:pt x="643" y="9323"/>
                  </a:lnTo>
                  <a:lnTo>
                    <a:pt x="643" y="6584"/>
                  </a:lnTo>
                  <a:cubicBezTo>
                    <a:pt x="643" y="6501"/>
                    <a:pt x="560" y="6418"/>
                    <a:pt x="476" y="6418"/>
                  </a:cubicBezTo>
                  <a:cubicBezTo>
                    <a:pt x="381" y="6418"/>
                    <a:pt x="310" y="6501"/>
                    <a:pt x="310" y="6584"/>
                  </a:cubicBezTo>
                  <a:lnTo>
                    <a:pt x="310" y="10275"/>
                  </a:lnTo>
                  <a:cubicBezTo>
                    <a:pt x="310" y="10371"/>
                    <a:pt x="381" y="10442"/>
                    <a:pt x="476" y="10442"/>
                  </a:cubicBezTo>
                  <a:lnTo>
                    <a:pt x="10740" y="10442"/>
                  </a:lnTo>
                  <a:cubicBezTo>
                    <a:pt x="10835" y="10442"/>
                    <a:pt x="10906" y="10371"/>
                    <a:pt x="10906" y="10275"/>
                  </a:cubicBezTo>
                  <a:lnTo>
                    <a:pt x="10906" y="8347"/>
                  </a:lnTo>
                  <a:cubicBezTo>
                    <a:pt x="10906" y="8251"/>
                    <a:pt x="10835" y="8180"/>
                    <a:pt x="10740" y="8180"/>
                  </a:cubicBezTo>
                  <a:cubicBezTo>
                    <a:pt x="10656" y="8180"/>
                    <a:pt x="10585" y="8251"/>
                    <a:pt x="10585" y="8347"/>
                  </a:cubicBezTo>
                  <a:lnTo>
                    <a:pt x="10585" y="9323"/>
                  </a:lnTo>
                  <a:lnTo>
                    <a:pt x="8894" y="9323"/>
                  </a:lnTo>
                  <a:lnTo>
                    <a:pt x="8894" y="8704"/>
                  </a:lnTo>
                  <a:cubicBezTo>
                    <a:pt x="8894" y="8608"/>
                    <a:pt x="8823" y="8537"/>
                    <a:pt x="8739" y="8537"/>
                  </a:cubicBezTo>
                  <a:lnTo>
                    <a:pt x="8466" y="8537"/>
                  </a:lnTo>
                  <a:lnTo>
                    <a:pt x="8466" y="8049"/>
                  </a:lnTo>
                  <a:cubicBezTo>
                    <a:pt x="8466" y="8001"/>
                    <a:pt x="8454" y="7954"/>
                    <a:pt x="8418" y="7930"/>
                  </a:cubicBezTo>
                  <a:lnTo>
                    <a:pt x="8239" y="7763"/>
                  </a:lnTo>
                  <a:lnTo>
                    <a:pt x="8239" y="5013"/>
                  </a:lnTo>
                  <a:lnTo>
                    <a:pt x="10549" y="5013"/>
                  </a:lnTo>
                  <a:lnTo>
                    <a:pt x="10549" y="7585"/>
                  </a:lnTo>
                  <a:cubicBezTo>
                    <a:pt x="10549" y="7668"/>
                    <a:pt x="10621" y="7751"/>
                    <a:pt x="10716" y="7751"/>
                  </a:cubicBezTo>
                  <a:cubicBezTo>
                    <a:pt x="10799" y="7751"/>
                    <a:pt x="10883" y="7668"/>
                    <a:pt x="10883" y="7585"/>
                  </a:cubicBezTo>
                  <a:lnTo>
                    <a:pt x="10883" y="5013"/>
                  </a:lnTo>
                  <a:lnTo>
                    <a:pt x="10978" y="5013"/>
                  </a:lnTo>
                  <a:cubicBezTo>
                    <a:pt x="11025" y="5013"/>
                    <a:pt x="11073" y="4989"/>
                    <a:pt x="11097" y="4953"/>
                  </a:cubicBezTo>
                  <a:cubicBezTo>
                    <a:pt x="11133" y="4906"/>
                    <a:pt x="11144" y="4858"/>
                    <a:pt x="11133" y="4810"/>
                  </a:cubicBezTo>
                  <a:lnTo>
                    <a:pt x="11002" y="3429"/>
                  </a:lnTo>
                  <a:cubicBezTo>
                    <a:pt x="10978" y="3239"/>
                    <a:pt x="10811" y="3084"/>
                    <a:pt x="10609" y="3084"/>
                  </a:cubicBezTo>
                  <a:lnTo>
                    <a:pt x="9061" y="3084"/>
                  </a:lnTo>
                  <a:lnTo>
                    <a:pt x="9061" y="3024"/>
                  </a:lnTo>
                  <a:lnTo>
                    <a:pt x="9061" y="2667"/>
                  </a:lnTo>
                  <a:cubicBezTo>
                    <a:pt x="9061" y="2465"/>
                    <a:pt x="8882" y="2286"/>
                    <a:pt x="8680" y="2286"/>
                  </a:cubicBezTo>
                  <a:lnTo>
                    <a:pt x="8537" y="2286"/>
                  </a:lnTo>
                  <a:lnTo>
                    <a:pt x="5668" y="36"/>
                  </a:lnTo>
                  <a:cubicBezTo>
                    <a:pt x="5638" y="12"/>
                    <a:pt x="5602" y="0"/>
                    <a:pt x="556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9839;p73">
              <a:extLst>
                <a:ext uri="{FF2B5EF4-FFF2-40B4-BE49-F238E27FC236}">
                  <a16:creationId xmlns:a16="http://schemas.microsoft.com/office/drawing/2014/main" id="{33B69993-2E04-A508-58D3-587FF34769E7}"/>
                </a:ext>
              </a:extLst>
            </p:cNvPr>
            <p:cNvSpPr/>
            <p:nvPr/>
          </p:nvSpPr>
          <p:spPr>
            <a:xfrm>
              <a:off x="2897827" y="2604753"/>
              <a:ext cx="48197" cy="64506"/>
            </a:xfrm>
            <a:custGeom>
              <a:avLst/>
              <a:gdLst/>
              <a:ahLst/>
              <a:cxnLst/>
              <a:rect l="l" t="t" r="r" b="b"/>
              <a:pathLst>
                <a:path w="1513" h="2025" extrusionOk="0">
                  <a:moveTo>
                    <a:pt x="762" y="334"/>
                  </a:moveTo>
                  <a:cubicBezTo>
                    <a:pt x="989" y="334"/>
                    <a:pt x="1191" y="524"/>
                    <a:pt x="1191" y="762"/>
                  </a:cubicBezTo>
                  <a:lnTo>
                    <a:pt x="1191" y="1703"/>
                  </a:lnTo>
                  <a:lnTo>
                    <a:pt x="334" y="1703"/>
                  </a:lnTo>
                  <a:lnTo>
                    <a:pt x="334" y="762"/>
                  </a:lnTo>
                  <a:cubicBezTo>
                    <a:pt x="334" y="524"/>
                    <a:pt x="524" y="334"/>
                    <a:pt x="762" y="334"/>
                  </a:cubicBezTo>
                  <a:close/>
                  <a:moveTo>
                    <a:pt x="750" y="0"/>
                  </a:moveTo>
                  <a:cubicBezTo>
                    <a:pt x="334" y="0"/>
                    <a:pt x="0" y="346"/>
                    <a:pt x="0" y="762"/>
                  </a:cubicBezTo>
                  <a:lnTo>
                    <a:pt x="0" y="1858"/>
                  </a:lnTo>
                  <a:cubicBezTo>
                    <a:pt x="0" y="1953"/>
                    <a:pt x="72" y="2024"/>
                    <a:pt x="155" y="2024"/>
                  </a:cubicBezTo>
                  <a:lnTo>
                    <a:pt x="1346" y="2024"/>
                  </a:lnTo>
                  <a:cubicBezTo>
                    <a:pt x="1441" y="2024"/>
                    <a:pt x="1512" y="1953"/>
                    <a:pt x="1512" y="1858"/>
                  </a:cubicBezTo>
                  <a:lnTo>
                    <a:pt x="1512" y="762"/>
                  </a:lnTo>
                  <a:cubicBezTo>
                    <a:pt x="1512" y="346"/>
                    <a:pt x="1167" y="0"/>
                    <a:pt x="75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9840;p73">
              <a:extLst>
                <a:ext uri="{FF2B5EF4-FFF2-40B4-BE49-F238E27FC236}">
                  <a16:creationId xmlns:a16="http://schemas.microsoft.com/office/drawing/2014/main" id="{5959871D-D840-214A-A08F-A3F46E7BF690}"/>
                </a:ext>
              </a:extLst>
            </p:cNvPr>
            <p:cNvSpPr/>
            <p:nvPr/>
          </p:nvSpPr>
          <p:spPr>
            <a:xfrm>
              <a:off x="2775695" y="2551650"/>
              <a:ext cx="51223" cy="51223"/>
            </a:xfrm>
            <a:custGeom>
              <a:avLst/>
              <a:gdLst/>
              <a:ahLst/>
              <a:cxnLst/>
              <a:rect l="l" t="t" r="r" b="b"/>
              <a:pathLst>
                <a:path w="1608" h="1608" extrusionOk="0">
                  <a:moveTo>
                    <a:pt x="810" y="310"/>
                  </a:moveTo>
                  <a:cubicBezTo>
                    <a:pt x="1060" y="310"/>
                    <a:pt x="1286" y="524"/>
                    <a:pt x="1286" y="786"/>
                  </a:cubicBezTo>
                  <a:cubicBezTo>
                    <a:pt x="1263" y="1060"/>
                    <a:pt x="1060" y="1262"/>
                    <a:pt x="810" y="1262"/>
                  </a:cubicBezTo>
                  <a:cubicBezTo>
                    <a:pt x="560" y="1262"/>
                    <a:pt x="334" y="1060"/>
                    <a:pt x="334" y="786"/>
                  </a:cubicBezTo>
                  <a:cubicBezTo>
                    <a:pt x="334" y="536"/>
                    <a:pt x="536" y="310"/>
                    <a:pt x="810" y="310"/>
                  </a:cubicBezTo>
                  <a:close/>
                  <a:moveTo>
                    <a:pt x="810" y="0"/>
                  </a:moveTo>
                  <a:cubicBezTo>
                    <a:pt x="358" y="0"/>
                    <a:pt x="1" y="358"/>
                    <a:pt x="1" y="810"/>
                  </a:cubicBezTo>
                  <a:cubicBezTo>
                    <a:pt x="1" y="1251"/>
                    <a:pt x="358" y="1608"/>
                    <a:pt x="810" y="1608"/>
                  </a:cubicBezTo>
                  <a:cubicBezTo>
                    <a:pt x="1251" y="1608"/>
                    <a:pt x="1608" y="1251"/>
                    <a:pt x="1608" y="810"/>
                  </a:cubicBezTo>
                  <a:cubicBezTo>
                    <a:pt x="1596" y="358"/>
                    <a:pt x="1239" y="0"/>
                    <a:pt x="81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Google Shape;10411;p74">
            <a:extLst>
              <a:ext uri="{FF2B5EF4-FFF2-40B4-BE49-F238E27FC236}">
                <a16:creationId xmlns:a16="http://schemas.microsoft.com/office/drawing/2014/main" id="{49C7D35C-896A-66E4-AA7F-8CFF5ECF734B}"/>
              </a:ext>
            </a:extLst>
          </p:cNvPr>
          <p:cNvSpPr/>
          <p:nvPr/>
        </p:nvSpPr>
        <p:spPr>
          <a:xfrm>
            <a:off x="6755425" y="3179396"/>
            <a:ext cx="426968" cy="343738"/>
          </a:xfrm>
          <a:custGeom>
            <a:avLst/>
            <a:gdLst/>
            <a:ahLst/>
            <a:cxnLst/>
            <a:rect l="l" t="t" r="r" b="b"/>
            <a:pathLst>
              <a:path w="10907" h="7966" extrusionOk="0">
                <a:moveTo>
                  <a:pt x="7168" y="357"/>
                </a:moveTo>
                <a:lnTo>
                  <a:pt x="7168" y="1893"/>
                </a:lnTo>
                <a:cubicBezTo>
                  <a:pt x="7168" y="2131"/>
                  <a:pt x="7120" y="2357"/>
                  <a:pt x="7013" y="2560"/>
                </a:cubicBezTo>
                <a:cubicBezTo>
                  <a:pt x="7001" y="2584"/>
                  <a:pt x="7001" y="2608"/>
                  <a:pt x="7001" y="2643"/>
                </a:cubicBezTo>
                <a:lnTo>
                  <a:pt x="7001" y="3084"/>
                </a:lnTo>
                <a:cubicBezTo>
                  <a:pt x="7001" y="3512"/>
                  <a:pt x="6822" y="3917"/>
                  <a:pt x="6513" y="4203"/>
                </a:cubicBezTo>
                <a:cubicBezTo>
                  <a:pt x="6465" y="4227"/>
                  <a:pt x="6429" y="4274"/>
                  <a:pt x="6394" y="4310"/>
                </a:cubicBezTo>
                <a:cubicBezTo>
                  <a:pt x="6111" y="4514"/>
                  <a:pt x="5775" y="4621"/>
                  <a:pt x="5415" y="4621"/>
                </a:cubicBezTo>
                <a:cubicBezTo>
                  <a:pt x="5396" y="4621"/>
                  <a:pt x="5377" y="4620"/>
                  <a:pt x="5358" y="4620"/>
                </a:cubicBezTo>
                <a:cubicBezTo>
                  <a:pt x="4536" y="4560"/>
                  <a:pt x="3917" y="3858"/>
                  <a:pt x="3917" y="3024"/>
                </a:cubicBezTo>
                <a:lnTo>
                  <a:pt x="3917" y="2643"/>
                </a:lnTo>
                <a:cubicBezTo>
                  <a:pt x="3917" y="2608"/>
                  <a:pt x="3917" y="2596"/>
                  <a:pt x="3905" y="2560"/>
                </a:cubicBezTo>
                <a:cubicBezTo>
                  <a:pt x="3798" y="2357"/>
                  <a:pt x="3751" y="2131"/>
                  <a:pt x="3751" y="1893"/>
                </a:cubicBezTo>
                <a:lnTo>
                  <a:pt x="3751" y="1548"/>
                </a:lnTo>
                <a:cubicBezTo>
                  <a:pt x="3751" y="893"/>
                  <a:pt x="4286" y="357"/>
                  <a:pt x="4941" y="357"/>
                </a:cubicBezTo>
                <a:close/>
                <a:moveTo>
                  <a:pt x="10013" y="2905"/>
                </a:moveTo>
                <a:lnTo>
                  <a:pt x="10013" y="3560"/>
                </a:lnTo>
                <a:cubicBezTo>
                  <a:pt x="10013" y="3667"/>
                  <a:pt x="9989" y="3774"/>
                  <a:pt x="9942" y="3870"/>
                </a:cubicBezTo>
                <a:lnTo>
                  <a:pt x="9870" y="4036"/>
                </a:lnTo>
                <a:cubicBezTo>
                  <a:pt x="9858" y="4048"/>
                  <a:pt x="9858" y="4084"/>
                  <a:pt x="9858" y="4108"/>
                </a:cubicBezTo>
                <a:lnTo>
                  <a:pt x="9858" y="4453"/>
                </a:lnTo>
                <a:cubicBezTo>
                  <a:pt x="9870" y="4679"/>
                  <a:pt x="9763" y="4882"/>
                  <a:pt x="9597" y="5048"/>
                </a:cubicBezTo>
                <a:cubicBezTo>
                  <a:pt x="9451" y="5205"/>
                  <a:pt x="9244" y="5288"/>
                  <a:pt x="9022" y="5288"/>
                </a:cubicBezTo>
                <a:cubicBezTo>
                  <a:pt x="9007" y="5288"/>
                  <a:pt x="8992" y="5287"/>
                  <a:pt x="8977" y="5286"/>
                </a:cubicBezTo>
                <a:cubicBezTo>
                  <a:pt x="8513" y="5275"/>
                  <a:pt x="8144" y="4870"/>
                  <a:pt x="8144" y="4382"/>
                </a:cubicBezTo>
                <a:lnTo>
                  <a:pt x="8144" y="4084"/>
                </a:lnTo>
                <a:cubicBezTo>
                  <a:pt x="8144" y="4048"/>
                  <a:pt x="8144" y="4036"/>
                  <a:pt x="8132" y="4012"/>
                </a:cubicBezTo>
                <a:lnTo>
                  <a:pt x="8025" y="3810"/>
                </a:lnTo>
                <a:cubicBezTo>
                  <a:pt x="8002" y="3741"/>
                  <a:pt x="7968" y="3672"/>
                  <a:pt x="7966" y="3582"/>
                </a:cubicBezTo>
                <a:lnTo>
                  <a:pt x="7966" y="3582"/>
                </a:lnTo>
                <a:cubicBezTo>
                  <a:pt x="7973" y="3196"/>
                  <a:pt x="8279" y="2905"/>
                  <a:pt x="8644" y="2905"/>
                </a:cubicBezTo>
                <a:close/>
                <a:moveTo>
                  <a:pt x="1727" y="2893"/>
                </a:moveTo>
                <a:cubicBezTo>
                  <a:pt x="2000" y="2893"/>
                  <a:pt x="2250" y="3000"/>
                  <a:pt x="2441" y="3191"/>
                </a:cubicBezTo>
                <a:cubicBezTo>
                  <a:pt x="2643" y="3381"/>
                  <a:pt x="2739" y="3655"/>
                  <a:pt x="2774" y="3929"/>
                </a:cubicBezTo>
                <a:cubicBezTo>
                  <a:pt x="2774" y="4024"/>
                  <a:pt x="2786" y="4132"/>
                  <a:pt x="2786" y="4227"/>
                </a:cubicBezTo>
                <a:lnTo>
                  <a:pt x="2786" y="4262"/>
                </a:lnTo>
                <a:cubicBezTo>
                  <a:pt x="2608" y="3989"/>
                  <a:pt x="2358" y="3798"/>
                  <a:pt x="2000" y="3691"/>
                </a:cubicBezTo>
                <a:cubicBezTo>
                  <a:pt x="1753" y="3615"/>
                  <a:pt x="1520" y="3607"/>
                  <a:pt x="1431" y="3607"/>
                </a:cubicBezTo>
                <a:cubicBezTo>
                  <a:pt x="1409" y="3607"/>
                  <a:pt x="1396" y="3608"/>
                  <a:pt x="1393" y="3608"/>
                </a:cubicBezTo>
                <a:cubicBezTo>
                  <a:pt x="1346" y="3608"/>
                  <a:pt x="1310" y="3620"/>
                  <a:pt x="1286" y="3655"/>
                </a:cubicBezTo>
                <a:lnTo>
                  <a:pt x="1000" y="3953"/>
                </a:lnTo>
                <a:cubicBezTo>
                  <a:pt x="941" y="4012"/>
                  <a:pt x="941" y="4108"/>
                  <a:pt x="1000" y="4167"/>
                </a:cubicBezTo>
                <a:cubicBezTo>
                  <a:pt x="1030" y="4197"/>
                  <a:pt x="1072" y="4212"/>
                  <a:pt x="1113" y="4212"/>
                </a:cubicBezTo>
                <a:cubicBezTo>
                  <a:pt x="1155" y="4212"/>
                  <a:pt x="1197" y="4197"/>
                  <a:pt x="1226" y="4167"/>
                </a:cubicBezTo>
                <a:lnTo>
                  <a:pt x="1465" y="3917"/>
                </a:lnTo>
                <a:cubicBezTo>
                  <a:pt x="1667" y="3929"/>
                  <a:pt x="2322" y="4012"/>
                  <a:pt x="2572" y="4572"/>
                </a:cubicBezTo>
                <a:cubicBezTo>
                  <a:pt x="2500" y="4989"/>
                  <a:pt x="2143" y="5298"/>
                  <a:pt x="1727" y="5298"/>
                </a:cubicBezTo>
                <a:cubicBezTo>
                  <a:pt x="1250" y="5298"/>
                  <a:pt x="869" y="4917"/>
                  <a:pt x="869" y="4441"/>
                </a:cubicBezTo>
                <a:cubicBezTo>
                  <a:pt x="869" y="4346"/>
                  <a:pt x="798" y="4274"/>
                  <a:pt x="703" y="4274"/>
                </a:cubicBezTo>
                <a:lnTo>
                  <a:pt x="679" y="4274"/>
                </a:lnTo>
                <a:lnTo>
                  <a:pt x="679" y="4227"/>
                </a:lnTo>
                <a:cubicBezTo>
                  <a:pt x="679" y="4132"/>
                  <a:pt x="679" y="4024"/>
                  <a:pt x="691" y="3929"/>
                </a:cubicBezTo>
                <a:cubicBezTo>
                  <a:pt x="703" y="3655"/>
                  <a:pt x="822" y="3381"/>
                  <a:pt x="1012" y="3191"/>
                </a:cubicBezTo>
                <a:cubicBezTo>
                  <a:pt x="1215" y="3000"/>
                  <a:pt x="1465" y="2893"/>
                  <a:pt x="1727" y="2893"/>
                </a:cubicBezTo>
                <a:close/>
                <a:moveTo>
                  <a:pt x="643" y="4882"/>
                </a:moveTo>
                <a:cubicBezTo>
                  <a:pt x="726" y="5096"/>
                  <a:pt x="881" y="5275"/>
                  <a:pt x="1060" y="5405"/>
                </a:cubicBezTo>
                <a:lnTo>
                  <a:pt x="1060" y="5596"/>
                </a:lnTo>
                <a:cubicBezTo>
                  <a:pt x="762" y="5501"/>
                  <a:pt x="619" y="5346"/>
                  <a:pt x="560" y="5275"/>
                </a:cubicBezTo>
                <a:cubicBezTo>
                  <a:pt x="595" y="5155"/>
                  <a:pt x="631" y="5036"/>
                  <a:pt x="643" y="4882"/>
                </a:cubicBezTo>
                <a:close/>
                <a:moveTo>
                  <a:pt x="2798" y="4882"/>
                </a:moveTo>
                <a:cubicBezTo>
                  <a:pt x="2810" y="5024"/>
                  <a:pt x="2846" y="5155"/>
                  <a:pt x="2893" y="5263"/>
                </a:cubicBezTo>
                <a:cubicBezTo>
                  <a:pt x="2834" y="5346"/>
                  <a:pt x="2679" y="5477"/>
                  <a:pt x="2381" y="5596"/>
                </a:cubicBezTo>
                <a:lnTo>
                  <a:pt x="2381" y="5405"/>
                </a:lnTo>
                <a:cubicBezTo>
                  <a:pt x="2560" y="5275"/>
                  <a:pt x="2715" y="5096"/>
                  <a:pt x="2798" y="4882"/>
                </a:cubicBezTo>
                <a:close/>
                <a:moveTo>
                  <a:pt x="6299" y="4727"/>
                </a:moveTo>
                <a:lnTo>
                  <a:pt x="6299" y="5001"/>
                </a:lnTo>
                <a:lnTo>
                  <a:pt x="5453" y="5596"/>
                </a:lnTo>
                <a:lnTo>
                  <a:pt x="4584" y="5024"/>
                </a:lnTo>
                <a:lnTo>
                  <a:pt x="4584" y="4727"/>
                </a:lnTo>
                <a:cubicBezTo>
                  <a:pt x="4810" y="4846"/>
                  <a:pt x="5060" y="4917"/>
                  <a:pt x="5322" y="4929"/>
                </a:cubicBezTo>
                <a:lnTo>
                  <a:pt x="5441" y="4929"/>
                </a:lnTo>
                <a:cubicBezTo>
                  <a:pt x="5739" y="4929"/>
                  <a:pt x="6037" y="4858"/>
                  <a:pt x="6299" y="4727"/>
                </a:cubicBezTo>
                <a:close/>
                <a:moveTo>
                  <a:pt x="9347" y="5572"/>
                </a:moveTo>
                <a:lnTo>
                  <a:pt x="9347" y="5632"/>
                </a:lnTo>
                <a:cubicBezTo>
                  <a:pt x="9347" y="5656"/>
                  <a:pt x="9347" y="5691"/>
                  <a:pt x="9358" y="5715"/>
                </a:cubicBezTo>
                <a:lnTo>
                  <a:pt x="9001" y="6072"/>
                </a:lnTo>
                <a:lnTo>
                  <a:pt x="8644" y="5715"/>
                </a:lnTo>
                <a:cubicBezTo>
                  <a:pt x="8644" y="5691"/>
                  <a:pt x="8668" y="5656"/>
                  <a:pt x="8668" y="5632"/>
                </a:cubicBezTo>
                <a:lnTo>
                  <a:pt x="8668" y="5572"/>
                </a:lnTo>
                <a:cubicBezTo>
                  <a:pt x="8763" y="5596"/>
                  <a:pt x="8870" y="5632"/>
                  <a:pt x="8977" y="5632"/>
                </a:cubicBezTo>
                <a:lnTo>
                  <a:pt x="9001" y="5632"/>
                </a:lnTo>
                <a:cubicBezTo>
                  <a:pt x="9120" y="5632"/>
                  <a:pt x="9239" y="5620"/>
                  <a:pt x="9347" y="5572"/>
                </a:cubicBezTo>
                <a:close/>
                <a:moveTo>
                  <a:pt x="2108" y="5572"/>
                </a:moveTo>
                <a:lnTo>
                  <a:pt x="2108" y="5739"/>
                </a:lnTo>
                <a:cubicBezTo>
                  <a:pt x="2108" y="5798"/>
                  <a:pt x="2119" y="5834"/>
                  <a:pt x="2143" y="5882"/>
                </a:cubicBezTo>
                <a:lnTo>
                  <a:pt x="1965" y="6013"/>
                </a:lnTo>
                <a:cubicBezTo>
                  <a:pt x="1899" y="6084"/>
                  <a:pt x="1816" y="6120"/>
                  <a:pt x="1731" y="6120"/>
                </a:cubicBezTo>
                <a:cubicBezTo>
                  <a:pt x="1646" y="6120"/>
                  <a:pt x="1560" y="6084"/>
                  <a:pt x="1488" y="6013"/>
                </a:cubicBezTo>
                <a:lnTo>
                  <a:pt x="1346" y="5882"/>
                </a:lnTo>
                <a:cubicBezTo>
                  <a:pt x="1369" y="5834"/>
                  <a:pt x="1381" y="5775"/>
                  <a:pt x="1381" y="5739"/>
                </a:cubicBezTo>
                <a:lnTo>
                  <a:pt x="1381" y="5572"/>
                </a:lnTo>
                <a:cubicBezTo>
                  <a:pt x="1488" y="5596"/>
                  <a:pt x="1607" y="5632"/>
                  <a:pt x="1750" y="5632"/>
                </a:cubicBezTo>
                <a:cubicBezTo>
                  <a:pt x="1857" y="5632"/>
                  <a:pt x="1977" y="5608"/>
                  <a:pt x="2108" y="5572"/>
                </a:cubicBezTo>
                <a:close/>
                <a:moveTo>
                  <a:pt x="4465" y="5298"/>
                </a:moveTo>
                <a:lnTo>
                  <a:pt x="5215" y="5810"/>
                </a:lnTo>
                <a:lnTo>
                  <a:pt x="4810" y="6215"/>
                </a:lnTo>
                <a:lnTo>
                  <a:pt x="4798" y="6215"/>
                </a:lnTo>
                <a:lnTo>
                  <a:pt x="4310" y="5465"/>
                </a:lnTo>
                <a:lnTo>
                  <a:pt x="4465" y="5298"/>
                </a:lnTo>
                <a:close/>
                <a:moveTo>
                  <a:pt x="6429" y="5298"/>
                </a:moveTo>
                <a:lnTo>
                  <a:pt x="6596" y="5465"/>
                </a:lnTo>
                <a:lnTo>
                  <a:pt x="6108" y="6215"/>
                </a:lnTo>
                <a:lnTo>
                  <a:pt x="6096" y="6215"/>
                </a:lnTo>
                <a:lnTo>
                  <a:pt x="5691" y="5810"/>
                </a:lnTo>
                <a:lnTo>
                  <a:pt x="6429" y="5298"/>
                </a:lnTo>
                <a:close/>
                <a:moveTo>
                  <a:pt x="4905" y="0"/>
                </a:moveTo>
                <a:cubicBezTo>
                  <a:pt x="4072" y="0"/>
                  <a:pt x="3381" y="691"/>
                  <a:pt x="3381" y="1524"/>
                </a:cubicBezTo>
                <a:lnTo>
                  <a:pt x="3381" y="1869"/>
                </a:lnTo>
                <a:cubicBezTo>
                  <a:pt x="3381" y="2131"/>
                  <a:pt x="3441" y="2381"/>
                  <a:pt x="3548" y="2643"/>
                </a:cubicBezTo>
                <a:lnTo>
                  <a:pt x="3548" y="3000"/>
                </a:lnTo>
                <a:cubicBezTo>
                  <a:pt x="3548" y="3596"/>
                  <a:pt x="3810" y="4132"/>
                  <a:pt x="4227" y="4465"/>
                </a:cubicBezTo>
                <a:lnTo>
                  <a:pt x="4227" y="5001"/>
                </a:lnTo>
                <a:lnTo>
                  <a:pt x="3929" y="5322"/>
                </a:lnTo>
                <a:cubicBezTo>
                  <a:pt x="3905" y="5346"/>
                  <a:pt x="3893" y="5394"/>
                  <a:pt x="3893" y="5441"/>
                </a:cubicBezTo>
                <a:lnTo>
                  <a:pt x="2905" y="5798"/>
                </a:lnTo>
                <a:cubicBezTo>
                  <a:pt x="2834" y="5822"/>
                  <a:pt x="2774" y="5858"/>
                  <a:pt x="2715" y="5894"/>
                </a:cubicBezTo>
                <a:lnTo>
                  <a:pt x="2560" y="5822"/>
                </a:lnTo>
                <a:cubicBezTo>
                  <a:pt x="3024" y="5632"/>
                  <a:pt x="3155" y="5346"/>
                  <a:pt x="3179" y="5334"/>
                </a:cubicBezTo>
                <a:cubicBezTo>
                  <a:pt x="3203" y="5286"/>
                  <a:pt x="3203" y="5227"/>
                  <a:pt x="3179" y="5179"/>
                </a:cubicBezTo>
                <a:cubicBezTo>
                  <a:pt x="3060" y="4965"/>
                  <a:pt x="3036" y="4524"/>
                  <a:pt x="3036" y="4203"/>
                </a:cubicBezTo>
                <a:cubicBezTo>
                  <a:pt x="3036" y="4084"/>
                  <a:pt x="3036" y="3977"/>
                  <a:pt x="3024" y="3893"/>
                </a:cubicBezTo>
                <a:cubicBezTo>
                  <a:pt x="2965" y="3131"/>
                  <a:pt x="2405" y="2548"/>
                  <a:pt x="1691" y="2548"/>
                </a:cubicBezTo>
                <a:cubicBezTo>
                  <a:pt x="976" y="2548"/>
                  <a:pt x="393" y="3131"/>
                  <a:pt x="345" y="3893"/>
                </a:cubicBezTo>
                <a:cubicBezTo>
                  <a:pt x="345" y="3977"/>
                  <a:pt x="333" y="4084"/>
                  <a:pt x="333" y="4203"/>
                </a:cubicBezTo>
                <a:cubicBezTo>
                  <a:pt x="322" y="4548"/>
                  <a:pt x="298" y="4965"/>
                  <a:pt x="203" y="5179"/>
                </a:cubicBezTo>
                <a:cubicBezTo>
                  <a:pt x="167" y="5227"/>
                  <a:pt x="167" y="5286"/>
                  <a:pt x="203" y="5334"/>
                </a:cubicBezTo>
                <a:cubicBezTo>
                  <a:pt x="203" y="5346"/>
                  <a:pt x="345" y="5632"/>
                  <a:pt x="810" y="5822"/>
                </a:cubicBezTo>
                <a:lnTo>
                  <a:pt x="369" y="6037"/>
                </a:lnTo>
                <a:cubicBezTo>
                  <a:pt x="155" y="6156"/>
                  <a:pt x="0" y="6370"/>
                  <a:pt x="0" y="6632"/>
                </a:cubicBezTo>
                <a:lnTo>
                  <a:pt x="0" y="7799"/>
                </a:lnTo>
                <a:cubicBezTo>
                  <a:pt x="0" y="7894"/>
                  <a:pt x="72" y="7965"/>
                  <a:pt x="167" y="7965"/>
                </a:cubicBezTo>
                <a:cubicBezTo>
                  <a:pt x="250" y="7965"/>
                  <a:pt x="333" y="7894"/>
                  <a:pt x="333" y="7799"/>
                </a:cubicBezTo>
                <a:lnTo>
                  <a:pt x="333" y="6632"/>
                </a:lnTo>
                <a:cubicBezTo>
                  <a:pt x="333" y="6489"/>
                  <a:pt x="405" y="6370"/>
                  <a:pt x="524" y="6310"/>
                </a:cubicBezTo>
                <a:lnTo>
                  <a:pt x="1060" y="6048"/>
                </a:lnTo>
                <a:lnTo>
                  <a:pt x="1238" y="6227"/>
                </a:lnTo>
                <a:cubicBezTo>
                  <a:pt x="1369" y="6346"/>
                  <a:pt x="1536" y="6406"/>
                  <a:pt x="1703" y="6406"/>
                </a:cubicBezTo>
                <a:cubicBezTo>
                  <a:pt x="1857" y="6406"/>
                  <a:pt x="2024" y="6346"/>
                  <a:pt x="2155" y="6227"/>
                </a:cubicBezTo>
                <a:lnTo>
                  <a:pt x="2334" y="6048"/>
                </a:lnTo>
                <a:lnTo>
                  <a:pt x="2512" y="6132"/>
                </a:lnTo>
                <a:cubicBezTo>
                  <a:pt x="2441" y="6275"/>
                  <a:pt x="2381" y="6418"/>
                  <a:pt x="2381" y="6584"/>
                </a:cubicBezTo>
                <a:lnTo>
                  <a:pt x="2381" y="7799"/>
                </a:lnTo>
                <a:cubicBezTo>
                  <a:pt x="2381" y="7894"/>
                  <a:pt x="2453" y="7965"/>
                  <a:pt x="2548" y="7965"/>
                </a:cubicBezTo>
                <a:cubicBezTo>
                  <a:pt x="2631" y="7965"/>
                  <a:pt x="2715" y="7894"/>
                  <a:pt x="2715" y="7799"/>
                </a:cubicBezTo>
                <a:lnTo>
                  <a:pt x="2715" y="6584"/>
                </a:lnTo>
                <a:cubicBezTo>
                  <a:pt x="2715" y="6358"/>
                  <a:pt x="2846" y="6167"/>
                  <a:pt x="3048" y="6096"/>
                </a:cubicBezTo>
                <a:lnTo>
                  <a:pt x="4084" y="5715"/>
                </a:lnTo>
                <a:lnTo>
                  <a:pt x="4513" y="6358"/>
                </a:lnTo>
                <a:cubicBezTo>
                  <a:pt x="4572" y="6453"/>
                  <a:pt x="4655" y="6489"/>
                  <a:pt x="4751" y="6513"/>
                </a:cubicBezTo>
                <a:lnTo>
                  <a:pt x="4775" y="6513"/>
                </a:lnTo>
                <a:cubicBezTo>
                  <a:pt x="4870" y="6513"/>
                  <a:pt x="4941" y="6477"/>
                  <a:pt x="5013" y="6418"/>
                </a:cubicBezTo>
                <a:lnTo>
                  <a:pt x="5286" y="6156"/>
                </a:lnTo>
                <a:lnTo>
                  <a:pt x="5286" y="7799"/>
                </a:lnTo>
                <a:cubicBezTo>
                  <a:pt x="5286" y="7894"/>
                  <a:pt x="5358" y="7965"/>
                  <a:pt x="5453" y="7965"/>
                </a:cubicBezTo>
                <a:cubicBezTo>
                  <a:pt x="5537" y="7965"/>
                  <a:pt x="5608" y="7894"/>
                  <a:pt x="5608" y="7799"/>
                </a:cubicBezTo>
                <a:lnTo>
                  <a:pt x="5608" y="6156"/>
                </a:lnTo>
                <a:lnTo>
                  <a:pt x="5882" y="6418"/>
                </a:lnTo>
                <a:cubicBezTo>
                  <a:pt x="5941" y="6477"/>
                  <a:pt x="6025" y="6513"/>
                  <a:pt x="6120" y="6513"/>
                </a:cubicBezTo>
                <a:lnTo>
                  <a:pt x="6144" y="6513"/>
                </a:lnTo>
                <a:cubicBezTo>
                  <a:pt x="6251" y="6489"/>
                  <a:pt x="6322" y="6453"/>
                  <a:pt x="6382" y="6358"/>
                </a:cubicBezTo>
                <a:lnTo>
                  <a:pt x="6822" y="5715"/>
                </a:lnTo>
                <a:lnTo>
                  <a:pt x="7846" y="6096"/>
                </a:lnTo>
                <a:cubicBezTo>
                  <a:pt x="8049" y="6167"/>
                  <a:pt x="8192" y="6358"/>
                  <a:pt x="8192" y="6584"/>
                </a:cubicBezTo>
                <a:lnTo>
                  <a:pt x="8192" y="7799"/>
                </a:lnTo>
                <a:cubicBezTo>
                  <a:pt x="8192" y="7894"/>
                  <a:pt x="8263" y="7965"/>
                  <a:pt x="8346" y="7965"/>
                </a:cubicBezTo>
                <a:cubicBezTo>
                  <a:pt x="8442" y="7965"/>
                  <a:pt x="8513" y="7894"/>
                  <a:pt x="8513" y="7799"/>
                </a:cubicBezTo>
                <a:lnTo>
                  <a:pt x="8513" y="6584"/>
                </a:lnTo>
                <a:cubicBezTo>
                  <a:pt x="8513" y="6358"/>
                  <a:pt x="8430" y="6156"/>
                  <a:pt x="8275" y="6001"/>
                </a:cubicBezTo>
                <a:lnTo>
                  <a:pt x="8323" y="5989"/>
                </a:lnTo>
                <a:cubicBezTo>
                  <a:pt x="8370" y="5977"/>
                  <a:pt x="8406" y="5953"/>
                  <a:pt x="8465" y="5929"/>
                </a:cubicBezTo>
                <a:lnTo>
                  <a:pt x="8870" y="6334"/>
                </a:lnTo>
                <a:lnTo>
                  <a:pt x="8870" y="7787"/>
                </a:lnTo>
                <a:cubicBezTo>
                  <a:pt x="8870" y="7882"/>
                  <a:pt x="8942" y="7953"/>
                  <a:pt x="9037" y="7953"/>
                </a:cubicBezTo>
                <a:cubicBezTo>
                  <a:pt x="9120" y="7953"/>
                  <a:pt x="9204" y="7882"/>
                  <a:pt x="9204" y="7787"/>
                </a:cubicBezTo>
                <a:lnTo>
                  <a:pt x="9204" y="6334"/>
                </a:lnTo>
                <a:lnTo>
                  <a:pt x="9597" y="5929"/>
                </a:lnTo>
                <a:cubicBezTo>
                  <a:pt x="9620" y="5941"/>
                  <a:pt x="9644" y="5941"/>
                  <a:pt x="9680" y="5953"/>
                </a:cubicBezTo>
                <a:lnTo>
                  <a:pt x="10335" y="6156"/>
                </a:lnTo>
                <a:cubicBezTo>
                  <a:pt x="10478" y="6191"/>
                  <a:pt x="10585" y="6334"/>
                  <a:pt x="10585" y="6489"/>
                </a:cubicBezTo>
                <a:lnTo>
                  <a:pt x="10585" y="7799"/>
                </a:lnTo>
                <a:cubicBezTo>
                  <a:pt x="10585" y="7894"/>
                  <a:pt x="10656" y="7965"/>
                  <a:pt x="10751" y="7965"/>
                </a:cubicBezTo>
                <a:cubicBezTo>
                  <a:pt x="10835" y="7965"/>
                  <a:pt x="10906" y="7894"/>
                  <a:pt x="10906" y="7799"/>
                </a:cubicBezTo>
                <a:lnTo>
                  <a:pt x="10906" y="6489"/>
                </a:lnTo>
                <a:cubicBezTo>
                  <a:pt x="10871" y="6227"/>
                  <a:pt x="10656" y="5953"/>
                  <a:pt x="10382" y="5870"/>
                </a:cubicBezTo>
                <a:lnTo>
                  <a:pt x="9716" y="5679"/>
                </a:lnTo>
                <a:cubicBezTo>
                  <a:pt x="9692" y="5656"/>
                  <a:pt x="9680" y="5644"/>
                  <a:pt x="9680" y="5620"/>
                </a:cubicBezTo>
                <a:lnTo>
                  <a:pt x="9680" y="5394"/>
                </a:lnTo>
                <a:cubicBezTo>
                  <a:pt x="9739" y="5358"/>
                  <a:pt x="9787" y="5322"/>
                  <a:pt x="9823" y="5275"/>
                </a:cubicBezTo>
                <a:cubicBezTo>
                  <a:pt x="10049" y="5048"/>
                  <a:pt x="10180" y="4751"/>
                  <a:pt x="10180" y="4429"/>
                </a:cubicBezTo>
                <a:lnTo>
                  <a:pt x="10180" y="4132"/>
                </a:lnTo>
                <a:lnTo>
                  <a:pt x="10239" y="3989"/>
                </a:lnTo>
                <a:cubicBezTo>
                  <a:pt x="10323" y="3858"/>
                  <a:pt x="10347" y="3691"/>
                  <a:pt x="10347" y="3548"/>
                </a:cubicBezTo>
                <a:lnTo>
                  <a:pt x="10347" y="2727"/>
                </a:lnTo>
                <a:cubicBezTo>
                  <a:pt x="10347" y="2643"/>
                  <a:pt x="10275" y="2560"/>
                  <a:pt x="10180" y="2560"/>
                </a:cubicBezTo>
                <a:lnTo>
                  <a:pt x="8656" y="2560"/>
                </a:lnTo>
                <a:cubicBezTo>
                  <a:pt x="8096" y="2560"/>
                  <a:pt x="7644" y="3012"/>
                  <a:pt x="7644" y="3572"/>
                </a:cubicBezTo>
                <a:lnTo>
                  <a:pt x="7644" y="3596"/>
                </a:lnTo>
                <a:cubicBezTo>
                  <a:pt x="7644" y="3727"/>
                  <a:pt x="7668" y="3846"/>
                  <a:pt x="7727" y="3965"/>
                </a:cubicBezTo>
                <a:lnTo>
                  <a:pt x="7799" y="4132"/>
                </a:lnTo>
                <a:lnTo>
                  <a:pt x="7799" y="4382"/>
                </a:lnTo>
                <a:cubicBezTo>
                  <a:pt x="7799" y="4798"/>
                  <a:pt x="8013" y="5155"/>
                  <a:pt x="8311" y="5382"/>
                </a:cubicBezTo>
                <a:lnTo>
                  <a:pt x="8311" y="5596"/>
                </a:lnTo>
                <a:cubicBezTo>
                  <a:pt x="8311" y="5632"/>
                  <a:pt x="8311" y="5644"/>
                  <a:pt x="8180" y="5691"/>
                </a:cubicBezTo>
                <a:lnTo>
                  <a:pt x="7858" y="5775"/>
                </a:lnTo>
                <a:lnTo>
                  <a:pt x="6941" y="5441"/>
                </a:lnTo>
                <a:cubicBezTo>
                  <a:pt x="6941" y="5394"/>
                  <a:pt x="6930" y="5346"/>
                  <a:pt x="6894" y="5322"/>
                </a:cubicBezTo>
                <a:lnTo>
                  <a:pt x="6596" y="5001"/>
                </a:lnTo>
                <a:lnTo>
                  <a:pt x="6596" y="4489"/>
                </a:lnTo>
                <a:cubicBezTo>
                  <a:pt x="6632" y="4453"/>
                  <a:pt x="6656" y="4429"/>
                  <a:pt x="6691" y="4405"/>
                </a:cubicBezTo>
                <a:cubicBezTo>
                  <a:pt x="7061" y="4072"/>
                  <a:pt x="7263" y="3560"/>
                  <a:pt x="7263" y="3060"/>
                </a:cubicBezTo>
                <a:lnTo>
                  <a:pt x="7263" y="2643"/>
                </a:lnTo>
                <a:cubicBezTo>
                  <a:pt x="7382" y="2405"/>
                  <a:pt x="7430" y="2131"/>
                  <a:pt x="7430" y="1869"/>
                </a:cubicBezTo>
                <a:lnTo>
                  <a:pt x="7430" y="167"/>
                </a:lnTo>
                <a:cubicBezTo>
                  <a:pt x="7430" y="83"/>
                  <a:pt x="7358" y="0"/>
                  <a:pt x="7263" y="0"/>
                </a:cubicBezTo>
                <a:close/>
              </a:path>
            </a:pathLst>
          </a:custGeom>
          <a:solidFill>
            <a:srgbClr val="657E93"/>
          </a:solidFill>
          <a:ln>
            <a:solidFill>
              <a:srgbClr val="FFC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848BF2-FED9-44F4-4BE8-C19CAE414691}"/>
              </a:ext>
            </a:extLst>
          </p:cNvPr>
          <p:cNvSpPr txBox="1"/>
          <p:nvPr/>
        </p:nvSpPr>
        <p:spPr>
          <a:xfrm>
            <a:off x="5157892" y="287853"/>
            <a:ext cx="39038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200" i="1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Ст. 42 ЗРК «О науке и технологической политике»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4"/>
          <p:cNvSpPr txBox="1">
            <a:spLocks noGrp="1"/>
          </p:cNvSpPr>
          <p:nvPr>
            <p:ph type="ctrTitle"/>
          </p:nvPr>
        </p:nvSpPr>
        <p:spPr>
          <a:xfrm>
            <a:off x="426132" y="289357"/>
            <a:ext cx="2231268" cy="1302455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ru-RU" sz="2800" dirty="0"/>
              <a:t>Расходы за счет средств гранта</a:t>
            </a:r>
            <a:endParaRPr sz="2800" dirty="0"/>
          </a:p>
        </p:txBody>
      </p:sp>
      <p:sp>
        <p:nvSpPr>
          <p:cNvPr id="204" name="Google Shape;204;p34"/>
          <p:cNvSpPr txBox="1">
            <a:spLocks noGrp="1"/>
          </p:cNvSpPr>
          <p:nvPr>
            <p:ph type="subTitle" idx="1"/>
          </p:nvPr>
        </p:nvSpPr>
        <p:spPr>
          <a:xfrm>
            <a:off x="426132" y="2822645"/>
            <a:ext cx="1861200" cy="1626000"/>
          </a:xfrm>
          <a:prstGeom prst="rect">
            <a:avLst/>
          </a:prstGeom>
          <a:solidFill>
            <a:schemeClr val="tx1">
              <a:lumMod val="75000"/>
              <a:alpha val="50000"/>
            </a:schemeClr>
          </a:solidFill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 algn="l"/>
            <a:r>
              <a:rPr lang="ru-RU" sz="1200" dirty="0">
                <a:solidFill>
                  <a:schemeClr val="bg1"/>
                </a:solidFill>
              </a:rPr>
              <a:t>Грантополучатель,  его аффилированные лица и стороны по договору о предоставлении гранта не имеют права быть поставщиками товаров, работ и услуг в рамках проекта</a:t>
            </a: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CE71D2B2-5237-0C27-6DFA-24EA402D5A72}"/>
              </a:ext>
            </a:extLst>
          </p:cNvPr>
          <p:cNvSpPr txBox="1"/>
          <p:nvPr/>
        </p:nvSpPr>
        <p:spPr>
          <a:xfrm>
            <a:off x="3214458" y="462160"/>
            <a:ext cx="568506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spc="-10" dirty="0">
                <a:latin typeface="DM Serif Display" pitchFamily="2" charset="0"/>
                <a:cs typeface="Microsoft Sans Serif"/>
              </a:rPr>
              <a:t>ФОТ</a:t>
            </a:r>
            <a:r>
              <a:rPr lang="ru-RU" sz="1600" spc="40" dirty="0">
                <a:latin typeface="DM Serif Display" pitchFamily="2" charset="0"/>
                <a:cs typeface="Microsoft Sans Serif"/>
              </a:rPr>
              <a:t> </a:t>
            </a:r>
            <a:r>
              <a:rPr lang="ru-RU" sz="1600" spc="125" dirty="0">
                <a:latin typeface="DM Serif Display" pitchFamily="2" charset="0"/>
                <a:cs typeface="Microsoft Sans Serif"/>
              </a:rPr>
              <a:t>членов</a:t>
            </a:r>
            <a:r>
              <a:rPr lang="ru-RU" sz="1600" spc="40" dirty="0">
                <a:latin typeface="DM Serif Display" pitchFamily="2" charset="0"/>
                <a:cs typeface="Microsoft Sans Serif"/>
              </a:rPr>
              <a:t> </a:t>
            </a:r>
            <a:r>
              <a:rPr lang="ru-RU" sz="1600" spc="140" dirty="0">
                <a:latin typeface="DM Serif Display" pitchFamily="2" charset="0"/>
                <a:cs typeface="Microsoft Sans Serif"/>
              </a:rPr>
              <a:t>проектной</a:t>
            </a:r>
            <a:r>
              <a:rPr lang="ru-RU" sz="1600" spc="40" dirty="0">
                <a:latin typeface="DM Serif Display" pitchFamily="2" charset="0"/>
                <a:cs typeface="Microsoft Sans Serif"/>
              </a:rPr>
              <a:t> </a:t>
            </a:r>
            <a:r>
              <a:rPr lang="ru-RU" sz="1600" spc="140" dirty="0">
                <a:latin typeface="DM Serif Display" pitchFamily="2" charset="0"/>
                <a:cs typeface="Microsoft Sans Serif"/>
              </a:rPr>
              <a:t>группы</a:t>
            </a:r>
          </a:p>
          <a:p>
            <a:endParaRPr lang="en-US" sz="1600" spc="140" dirty="0">
              <a:latin typeface="DM Serif Display" pitchFamily="2" charset="0"/>
              <a:cs typeface="Microsoft Sans Serif"/>
            </a:endParaRPr>
          </a:p>
          <a:p>
            <a:r>
              <a:rPr lang="ru-RU" sz="1600" dirty="0">
                <a:latin typeface="DM Serif Display" pitchFamily="2" charset="0"/>
                <a:cs typeface="Microsoft Sans Serif"/>
              </a:rPr>
              <a:t>Закуп</a:t>
            </a:r>
            <a:r>
              <a:rPr lang="ru-RU" sz="1600" spc="190" dirty="0">
                <a:latin typeface="DM Serif Display" pitchFamily="2" charset="0"/>
                <a:cs typeface="Microsoft Sans Serif"/>
              </a:rPr>
              <a:t> </a:t>
            </a:r>
            <a:r>
              <a:rPr lang="ru-RU" sz="1600" spc="155" dirty="0">
                <a:latin typeface="DM Serif Display" pitchFamily="2" charset="0"/>
                <a:cs typeface="Microsoft Sans Serif"/>
              </a:rPr>
              <a:t>нового</a:t>
            </a:r>
            <a:r>
              <a:rPr lang="ru-RU" sz="1600" spc="190" dirty="0">
                <a:latin typeface="DM Serif Display" pitchFamily="2" charset="0"/>
                <a:cs typeface="Microsoft Sans Serif"/>
              </a:rPr>
              <a:t> </a:t>
            </a:r>
            <a:r>
              <a:rPr lang="ru-RU" sz="1600" spc="110" dirty="0">
                <a:latin typeface="DM Serif Display" pitchFamily="2" charset="0"/>
                <a:cs typeface="Microsoft Sans Serif"/>
              </a:rPr>
              <a:t>оборудования</a:t>
            </a:r>
            <a:r>
              <a:rPr lang="ru-RU" sz="1600" spc="190" dirty="0">
                <a:latin typeface="DM Serif Display" pitchFamily="2" charset="0"/>
                <a:cs typeface="Microsoft Sans Serif"/>
              </a:rPr>
              <a:t> </a:t>
            </a:r>
            <a:r>
              <a:rPr lang="ru-RU" sz="1600" spc="250" dirty="0">
                <a:latin typeface="DM Serif Display" pitchFamily="2" charset="0"/>
                <a:cs typeface="Microsoft Sans Serif"/>
              </a:rPr>
              <a:t>и</a:t>
            </a:r>
            <a:r>
              <a:rPr lang="ru-RU" sz="1600" spc="190" dirty="0">
                <a:latin typeface="DM Serif Display" pitchFamily="2" charset="0"/>
                <a:cs typeface="Microsoft Sans Serif"/>
              </a:rPr>
              <a:t> </a:t>
            </a:r>
            <a:r>
              <a:rPr lang="ru-RU" sz="1600" spc="-25" dirty="0">
                <a:latin typeface="DM Serif Display" pitchFamily="2" charset="0"/>
                <a:cs typeface="Microsoft Sans Serif"/>
              </a:rPr>
              <a:t>ПО</a:t>
            </a:r>
          </a:p>
          <a:p>
            <a:endParaRPr lang="ru-RU" sz="1600" dirty="0">
              <a:latin typeface="DM Serif Display" pitchFamily="2" charset="0"/>
              <a:cs typeface="Microsoft Sans Serif"/>
            </a:endParaRPr>
          </a:p>
          <a:p>
            <a:r>
              <a:rPr lang="ru-RU" sz="1600" spc="85" dirty="0">
                <a:latin typeface="DM Serif Display" pitchFamily="2" charset="0"/>
                <a:cs typeface="Microsoft Sans Serif"/>
              </a:rPr>
              <a:t>Подготовка</a:t>
            </a:r>
            <a:r>
              <a:rPr lang="ru-RU" sz="1600" spc="165" dirty="0">
                <a:latin typeface="DM Serif Display" pitchFamily="2" charset="0"/>
                <a:cs typeface="Microsoft Sans Serif"/>
              </a:rPr>
              <a:t> </a:t>
            </a:r>
            <a:r>
              <a:rPr lang="ru-RU" sz="1600" spc="110" dirty="0">
                <a:latin typeface="DM Serif Display" pitchFamily="2" charset="0"/>
                <a:cs typeface="Microsoft Sans Serif"/>
              </a:rPr>
              <a:t>производственных</a:t>
            </a:r>
            <a:r>
              <a:rPr lang="ru-RU" sz="1600" spc="165" dirty="0">
                <a:latin typeface="DM Serif Display" pitchFamily="2" charset="0"/>
                <a:cs typeface="Microsoft Sans Serif"/>
              </a:rPr>
              <a:t> </a:t>
            </a:r>
            <a:r>
              <a:rPr lang="ru-RU" sz="1600" spc="150" dirty="0">
                <a:latin typeface="DM Serif Display" pitchFamily="2" charset="0"/>
                <a:cs typeface="Microsoft Sans Serif"/>
              </a:rPr>
              <a:t>помещений</a:t>
            </a:r>
          </a:p>
          <a:p>
            <a:endParaRPr lang="ru-RU" sz="1600" dirty="0">
              <a:latin typeface="DM Serif Display" pitchFamily="2" charset="0"/>
              <a:cs typeface="Microsoft Sans Serif"/>
            </a:endParaRPr>
          </a:p>
          <a:p>
            <a:r>
              <a:rPr lang="ru-RU" sz="1600" dirty="0">
                <a:latin typeface="DM Serif Display" pitchFamily="2" charset="0"/>
                <a:cs typeface="Microsoft Sans Serif"/>
              </a:rPr>
              <a:t>Закуп</a:t>
            </a:r>
            <a:r>
              <a:rPr lang="ru-RU" sz="1600" spc="210" dirty="0">
                <a:latin typeface="DM Serif Display" pitchFamily="2" charset="0"/>
                <a:cs typeface="Microsoft Sans Serif"/>
              </a:rPr>
              <a:t> </a:t>
            </a:r>
            <a:r>
              <a:rPr lang="ru-RU" sz="1600" spc="90" dirty="0">
                <a:latin typeface="DM Serif Display" pitchFamily="2" charset="0"/>
                <a:cs typeface="Microsoft Sans Serif"/>
              </a:rPr>
              <a:t>расходных</a:t>
            </a:r>
            <a:r>
              <a:rPr lang="ru-RU" sz="1600" spc="215" dirty="0">
                <a:latin typeface="DM Serif Display" pitchFamily="2" charset="0"/>
                <a:cs typeface="Microsoft Sans Serif"/>
              </a:rPr>
              <a:t> </a:t>
            </a:r>
            <a:r>
              <a:rPr lang="ru-RU" sz="1600" spc="75" dirty="0">
                <a:latin typeface="DM Serif Display" pitchFamily="2" charset="0"/>
                <a:cs typeface="Microsoft Sans Serif"/>
              </a:rPr>
              <a:t>материалов</a:t>
            </a:r>
          </a:p>
          <a:p>
            <a:endParaRPr lang="ru-RU" sz="1600" dirty="0">
              <a:latin typeface="DM Serif Display" pitchFamily="2" charset="0"/>
              <a:cs typeface="Microsoft Sans Serif"/>
            </a:endParaRPr>
          </a:p>
          <a:p>
            <a:r>
              <a:rPr lang="ru-RU" sz="1600" dirty="0">
                <a:latin typeface="DM Serif Display" pitchFamily="2" charset="0"/>
                <a:cs typeface="Microsoft Sans Serif"/>
              </a:rPr>
              <a:t>Оплата</a:t>
            </a:r>
            <a:r>
              <a:rPr lang="ru-RU" sz="1600" spc="95" dirty="0">
                <a:latin typeface="DM Serif Display" pitchFamily="2" charset="0"/>
                <a:cs typeface="Microsoft Sans Serif"/>
              </a:rPr>
              <a:t> </a:t>
            </a:r>
            <a:r>
              <a:rPr lang="ru-RU" sz="1600" spc="65" dirty="0">
                <a:latin typeface="DM Serif Display" pitchFamily="2" charset="0"/>
                <a:cs typeface="Microsoft Sans Serif"/>
              </a:rPr>
              <a:t>работ</a:t>
            </a:r>
            <a:r>
              <a:rPr lang="ru-RU" sz="1600" spc="95" dirty="0">
                <a:latin typeface="DM Serif Display" pitchFamily="2" charset="0"/>
                <a:cs typeface="Microsoft Sans Serif"/>
              </a:rPr>
              <a:t> </a:t>
            </a:r>
            <a:r>
              <a:rPr lang="ru-RU" sz="1600" spc="90" dirty="0">
                <a:latin typeface="DM Serif Display" pitchFamily="2" charset="0"/>
                <a:cs typeface="Microsoft Sans Serif"/>
              </a:rPr>
              <a:t>и услуг 3-х лиц </a:t>
            </a:r>
            <a:endParaRPr lang="ru-RU" sz="1600" i="1" spc="-25" dirty="0">
              <a:latin typeface="DM Serif Display" pitchFamily="2" charset="0"/>
              <a:cs typeface="Trebuchet MS"/>
            </a:endParaRPr>
          </a:p>
          <a:p>
            <a:endParaRPr lang="ru-RU" sz="1600" dirty="0">
              <a:latin typeface="DM Serif Display" pitchFamily="2" charset="0"/>
              <a:cs typeface="Trebuchet MS"/>
            </a:endParaRPr>
          </a:p>
          <a:p>
            <a:r>
              <a:rPr lang="ru-RU" sz="1600" dirty="0">
                <a:latin typeface="DM Serif Display" pitchFamily="2" charset="0"/>
                <a:cs typeface="Microsoft Sans Serif"/>
              </a:rPr>
              <a:t>Аренда</a:t>
            </a:r>
            <a:r>
              <a:rPr lang="ru-RU" sz="1600" spc="254" dirty="0">
                <a:latin typeface="DM Serif Display" pitchFamily="2" charset="0"/>
                <a:cs typeface="Microsoft Sans Serif"/>
              </a:rPr>
              <a:t> </a:t>
            </a:r>
            <a:r>
              <a:rPr lang="ru-RU" sz="1600" spc="90" dirty="0">
                <a:latin typeface="DM Serif Display" pitchFamily="2" charset="0"/>
                <a:cs typeface="Microsoft Sans Serif"/>
              </a:rPr>
              <a:t>производственных</a:t>
            </a:r>
            <a:r>
              <a:rPr lang="ru-RU" sz="1600" spc="260" dirty="0">
                <a:latin typeface="DM Serif Display" pitchFamily="2" charset="0"/>
                <a:cs typeface="Microsoft Sans Serif"/>
              </a:rPr>
              <a:t> </a:t>
            </a:r>
            <a:r>
              <a:rPr lang="ru-RU" sz="1600" spc="120" dirty="0">
                <a:latin typeface="DM Serif Display" pitchFamily="2" charset="0"/>
                <a:cs typeface="Microsoft Sans Serif"/>
              </a:rPr>
              <a:t>помещений </a:t>
            </a:r>
            <a:r>
              <a:rPr lang="ru-RU" sz="1600" spc="215" dirty="0">
                <a:latin typeface="DM Serif Display" pitchFamily="2" charset="0"/>
                <a:cs typeface="Microsoft Sans Serif"/>
              </a:rPr>
              <a:t>и </a:t>
            </a:r>
            <a:r>
              <a:rPr lang="ru-RU" sz="1600" spc="90" dirty="0">
                <a:latin typeface="DM Serif Display" pitchFamily="2" charset="0"/>
                <a:cs typeface="Microsoft Sans Serif"/>
              </a:rPr>
              <a:t>оборудования</a:t>
            </a:r>
          </a:p>
          <a:p>
            <a:endParaRPr lang="ru-RU" sz="1600" dirty="0">
              <a:latin typeface="DM Serif Display" pitchFamily="2" charset="0"/>
              <a:cs typeface="Microsoft Sans Serif"/>
            </a:endParaRPr>
          </a:p>
          <a:p>
            <a:r>
              <a:rPr lang="ru-RU" sz="1600" spc="120" dirty="0">
                <a:latin typeface="DM Serif Display" pitchFamily="2" charset="0"/>
                <a:cs typeface="Microsoft Sans Serif"/>
              </a:rPr>
              <a:t>Маркетинговые</a:t>
            </a:r>
            <a:r>
              <a:rPr lang="ru-RU" sz="1600" spc="170" dirty="0">
                <a:latin typeface="DM Serif Display" pitchFamily="2" charset="0"/>
                <a:cs typeface="Microsoft Sans Serif"/>
              </a:rPr>
              <a:t> </a:t>
            </a:r>
            <a:r>
              <a:rPr lang="ru-RU" sz="1600" spc="60" dirty="0">
                <a:latin typeface="DM Serif Display" pitchFamily="2" charset="0"/>
                <a:cs typeface="Microsoft Sans Serif"/>
              </a:rPr>
              <a:t>расходы</a:t>
            </a:r>
          </a:p>
          <a:p>
            <a:endParaRPr lang="ru-RU" sz="1600" dirty="0">
              <a:latin typeface="DM Serif Display" pitchFamily="2" charset="0"/>
              <a:cs typeface="Microsoft Sans Serif"/>
            </a:endParaRPr>
          </a:p>
          <a:p>
            <a:r>
              <a:rPr lang="ru-RU" sz="1600" spc="70" dirty="0">
                <a:latin typeface="DM Serif Display" pitchFamily="2" charset="0"/>
                <a:cs typeface="Microsoft Sans Serif"/>
              </a:rPr>
              <a:t>Защита</a:t>
            </a:r>
            <a:r>
              <a:rPr lang="ru-RU" sz="1600" spc="135" dirty="0">
                <a:latin typeface="DM Serif Display" pitchFamily="2" charset="0"/>
                <a:cs typeface="Microsoft Sans Serif"/>
              </a:rPr>
              <a:t> </a:t>
            </a:r>
            <a:r>
              <a:rPr lang="ru-RU" sz="1600" spc="100" dirty="0">
                <a:latin typeface="DM Serif Display" pitchFamily="2" charset="0"/>
                <a:cs typeface="Microsoft Sans Serif"/>
              </a:rPr>
              <a:t>интеллектуальной</a:t>
            </a:r>
            <a:r>
              <a:rPr lang="ru-RU" sz="1600" spc="135" dirty="0">
                <a:latin typeface="DM Serif Display" pitchFamily="2" charset="0"/>
                <a:cs typeface="Microsoft Sans Serif"/>
              </a:rPr>
              <a:t> </a:t>
            </a:r>
            <a:r>
              <a:rPr lang="ru-RU" sz="1600" spc="75" dirty="0">
                <a:latin typeface="DM Serif Display" pitchFamily="2" charset="0"/>
                <a:cs typeface="Microsoft Sans Serif"/>
              </a:rPr>
              <a:t>собственности</a:t>
            </a:r>
          </a:p>
          <a:p>
            <a:endParaRPr lang="ru-RU" sz="1600" dirty="0">
              <a:latin typeface="DM Serif Display" pitchFamily="2" charset="0"/>
              <a:cs typeface="Microsoft Sans Serif"/>
            </a:endParaRPr>
          </a:p>
          <a:p>
            <a:r>
              <a:rPr lang="ru-RU" sz="1600" spc="130" dirty="0">
                <a:latin typeface="DM Serif Display" pitchFamily="2" charset="0"/>
                <a:cs typeface="Microsoft Sans Serif"/>
              </a:rPr>
              <a:t>Операционные</a:t>
            </a:r>
            <a:r>
              <a:rPr lang="ru-RU" sz="1600" spc="175" dirty="0">
                <a:latin typeface="DM Serif Display" pitchFamily="2" charset="0"/>
                <a:cs typeface="Microsoft Sans Serif"/>
              </a:rPr>
              <a:t> </a:t>
            </a:r>
            <a:r>
              <a:rPr lang="ru-RU" sz="1600" dirty="0">
                <a:latin typeface="DM Serif Display" pitchFamily="2" charset="0"/>
                <a:cs typeface="Microsoft Sans Serif"/>
              </a:rPr>
              <a:t>расходы</a:t>
            </a:r>
            <a:r>
              <a:rPr lang="ru-RU" sz="1600" dirty="0">
                <a:latin typeface="DM Serif Display" pitchFamily="2" charset="0"/>
                <a:cs typeface="Lucida Sans Unicode"/>
              </a:rPr>
              <a:t>,</a:t>
            </a:r>
            <a:r>
              <a:rPr lang="ru-RU" sz="1600" spc="25" dirty="0">
                <a:latin typeface="DM Serif Display" pitchFamily="2" charset="0"/>
                <a:cs typeface="Lucida Sans Unicode"/>
              </a:rPr>
              <a:t> </a:t>
            </a:r>
            <a:r>
              <a:rPr lang="ru-RU" sz="1600" spc="130" dirty="0">
                <a:latin typeface="DM Serif Display" pitchFamily="2" charset="0"/>
                <a:cs typeface="Microsoft Sans Serif"/>
              </a:rPr>
              <a:t>налоги</a:t>
            </a:r>
            <a:r>
              <a:rPr lang="ru-RU" sz="1600" spc="180" dirty="0">
                <a:latin typeface="DM Serif Display" pitchFamily="2" charset="0"/>
                <a:cs typeface="Microsoft Sans Serif"/>
              </a:rPr>
              <a:t> </a:t>
            </a:r>
            <a:r>
              <a:rPr lang="ru-RU" sz="1600" spc="250" dirty="0">
                <a:latin typeface="DM Serif Display" pitchFamily="2" charset="0"/>
                <a:cs typeface="Microsoft Sans Serif"/>
              </a:rPr>
              <a:t>и</a:t>
            </a:r>
            <a:r>
              <a:rPr lang="ru-RU" sz="1600" spc="175" dirty="0">
                <a:latin typeface="DM Serif Display" pitchFamily="2" charset="0"/>
                <a:cs typeface="Microsoft Sans Serif"/>
              </a:rPr>
              <a:t> </a:t>
            </a:r>
            <a:r>
              <a:rPr lang="ru-RU" sz="1600" spc="80" dirty="0">
                <a:latin typeface="DM Serif Display" pitchFamily="2" charset="0"/>
                <a:cs typeface="Microsoft Sans Serif"/>
              </a:rPr>
              <a:t>платежи в бюджет</a:t>
            </a:r>
            <a:endParaRPr lang="ru-RU" sz="1600" dirty="0">
              <a:latin typeface="DM Serif Display" pitchFamily="2" charset="0"/>
              <a:cs typeface="Microsoft Sans Serif"/>
            </a:endParaRPr>
          </a:p>
          <a:p>
            <a:endParaRPr lang="en-US" sz="1600" spc="140" dirty="0">
              <a:latin typeface="DM Serif Display" pitchFamily="2" charset="0"/>
              <a:cs typeface="Microsoft Sans Serif"/>
            </a:endParaRPr>
          </a:p>
          <a:p>
            <a:endParaRPr lang="en-US" sz="1600" spc="140" dirty="0">
              <a:latin typeface="DM Serif Display" pitchFamily="2" charset="0"/>
              <a:cs typeface="Microsoft Sans Serif"/>
            </a:endParaRPr>
          </a:p>
          <a:p>
            <a:endParaRPr lang="ru-RU" sz="1600" dirty="0">
              <a:latin typeface="DM Serif Display" pitchFamily="2" charset="0"/>
              <a:cs typeface="Microsoft Sans Serif"/>
            </a:endParaRPr>
          </a:p>
          <a:p>
            <a:endParaRPr lang="aa-ET" sz="1600" dirty="0">
              <a:latin typeface="DM Serif Display" pitchFamily="2" charset="0"/>
            </a:endParaRPr>
          </a:p>
        </p:txBody>
      </p:sp>
      <p:sp>
        <p:nvSpPr>
          <p:cNvPr id="205" name="object 17">
            <a:extLst>
              <a:ext uri="{FF2B5EF4-FFF2-40B4-BE49-F238E27FC236}">
                <a16:creationId xmlns:a16="http://schemas.microsoft.com/office/drawing/2014/main" id="{E6F53486-A23A-FBD7-C0A3-C213547B92DF}"/>
              </a:ext>
            </a:extLst>
          </p:cNvPr>
          <p:cNvSpPr txBox="1"/>
          <p:nvPr/>
        </p:nvSpPr>
        <p:spPr>
          <a:xfrm>
            <a:off x="8078385" y="462160"/>
            <a:ext cx="97409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b="1" spc="-35" dirty="0"/>
              <a:t>≤30%</a:t>
            </a:r>
            <a:endParaRPr sz="2000" dirty="0"/>
          </a:p>
        </p:txBody>
      </p: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71C78972-1523-B4BE-B2B6-FC9DBD9E21CB}"/>
              </a:ext>
            </a:extLst>
          </p:cNvPr>
          <p:cNvCxnSpPr/>
          <p:nvPr/>
        </p:nvCxnSpPr>
        <p:spPr>
          <a:xfrm>
            <a:off x="3285067" y="846667"/>
            <a:ext cx="5444066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288B61F7-1357-FCD0-3E8E-2196A5A90DD3}"/>
              </a:ext>
            </a:extLst>
          </p:cNvPr>
          <p:cNvCxnSpPr/>
          <p:nvPr/>
        </p:nvCxnSpPr>
        <p:spPr>
          <a:xfrm>
            <a:off x="3334957" y="1391776"/>
            <a:ext cx="5444066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E2221B78-10DF-ABBA-4C2C-751D9667DF48}"/>
              </a:ext>
            </a:extLst>
          </p:cNvPr>
          <p:cNvCxnSpPr/>
          <p:nvPr/>
        </p:nvCxnSpPr>
        <p:spPr>
          <a:xfrm>
            <a:off x="3285067" y="1888067"/>
            <a:ext cx="5444066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78D4AE05-865D-8DE6-6419-7A0E77EFCD63}"/>
              </a:ext>
            </a:extLst>
          </p:cNvPr>
          <p:cNvCxnSpPr/>
          <p:nvPr/>
        </p:nvCxnSpPr>
        <p:spPr>
          <a:xfrm>
            <a:off x="3285067" y="2328334"/>
            <a:ext cx="5444066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A7DD6088-216B-5B2B-BE64-D9B56405E628}"/>
              </a:ext>
            </a:extLst>
          </p:cNvPr>
          <p:cNvCxnSpPr/>
          <p:nvPr/>
        </p:nvCxnSpPr>
        <p:spPr>
          <a:xfrm>
            <a:off x="3285067" y="2810934"/>
            <a:ext cx="5444066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BE8A29D5-5D14-9BDC-C3E6-E7A87AEBF2EB}"/>
              </a:ext>
            </a:extLst>
          </p:cNvPr>
          <p:cNvCxnSpPr/>
          <p:nvPr/>
        </p:nvCxnSpPr>
        <p:spPr>
          <a:xfrm>
            <a:off x="3285067" y="3522134"/>
            <a:ext cx="5444066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096378DB-345D-C794-6439-8E5D5D36AE15}"/>
              </a:ext>
            </a:extLst>
          </p:cNvPr>
          <p:cNvCxnSpPr/>
          <p:nvPr/>
        </p:nvCxnSpPr>
        <p:spPr>
          <a:xfrm>
            <a:off x="3285067" y="4047067"/>
            <a:ext cx="5444066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7654D56F-2C2B-5EBD-255F-9A05FAD22CE6}"/>
              </a:ext>
            </a:extLst>
          </p:cNvPr>
          <p:cNvCxnSpPr/>
          <p:nvPr/>
        </p:nvCxnSpPr>
        <p:spPr>
          <a:xfrm>
            <a:off x="3285067" y="4538134"/>
            <a:ext cx="5444066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CEE92F3D-1DCE-ADB8-2C85-2C13A25BB33A}"/>
              </a:ext>
            </a:extLst>
          </p:cNvPr>
          <p:cNvCxnSpPr/>
          <p:nvPr/>
        </p:nvCxnSpPr>
        <p:spPr>
          <a:xfrm>
            <a:off x="3334957" y="5003800"/>
            <a:ext cx="5444066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object 18">
            <a:extLst>
              <a:ext uri="{FF2B5EF4-FFF2-40B4-BE49-F238E27FC236}">
                <a16:creationId xmlns:a16="http://schemas.microsoft.com/office/drawing/2014/main" id="{137937D3-D942-E34D-6C00-1A1A009C0221}"/>
              </a:ext>
            </a:extLst>
          </p:cNvPr>
          <p:cNvSpPr txBox="1"/>
          <p:nvPr/>
        </p:nvSpPr>
        <p:spPr>
          <a:xfrm>
            <a:off x="8096502" y="3087801"/>
            <a:ext cx="97409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b="1" spc="-35" dirty="0"/>
              <a:t>≤20%</a:t>
            </a:r>
          </a:p>
        </p:txBody>
      </p:sp>
      <p:sp>
        <p:nvSpPr>
          <p:cNvPr id="217" name="object 19">
            <a:extLst>
              <a:ext uri="{FF2B5EF4-FFF2-40B4-BE49-F238E27FC236}">
                <a16:creationId xmlns:a16="http://schemas.microsoft.com/office/drawing/2014/main" id="{C46E1AFA-1A57-12B2-023D-E9AE2E149570}"/>
              </a:ext>
            </a:extLst>
          </p:cNvPr>
          <p:cNvSpPr txBox="1"/>
          <p:nvPr/>
        </p:nvSpPr>
        <p:spPr>
          <a:xfrm>
            <a:off x="8153400" y="3635645"/>
            <a:ext cx="74612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b="1" spc="-35" dirty="0"/>
              <a:t>≥5%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9">
            <a:extLst>
              <a:ext uri="{FF2B5EF4-FFF2-40B4-BE49-F238E27FC236}">
                <a16:creationId xmlns:a16="http://schemas.microsoft.com/office/drawing/2014/main" id="{5C494F11-6C2A-0B17-4F35-7BE56713606F}"/>
              </a:ext>
            </a:extLst>
          </p:cNvPr>
          <p:cNvSpPr txBox="1">
            <a:spLocks/>
          </p:cNvSpPr>
          <p:nvPr/>
        </p:nvSpPr>
        <p:spPr>
          <a:xfrm>
            <a:off x="482298" y="197840"/>
            <a:ext cx="3597910" cy="43729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6350" rIns="0" bIns="0" rtlCol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pPr marL="6350"/>
            <a:r>
              <a:rPr lang="ru-RU" sz="2800" dirty="0"/>
              <a:t>Перечень документов</a:t>
            </a: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264596A1-99C5-6F4D-139F-89256150153D}"/>
              </a:ext>
            </a:extLst>
          </p:cNvPr>
          <p:cNvSpPr txBox="1"/>
          <p:nvPr/>
        </p:nvSpPr>
        <p:spPr>
          <a:xfrm>
            <a:off x="252447" y="1035255"/>
            <a:ext cx="4146299" cy="2807372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292100" indent="-285750">
              <a:spcBef>
                <a:spcPts val="50"/>
              </a:spcBef>
              <a:buFont typeface="Wingdings" panose="05000000000000000000" pitchFamily="2" charset="2"/>
              <a:buChar char="ü"/>
            </a:pPr>
            <a:r>
              <a:rPr lang="ru-RU" sz="1200" b="1" spc="53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технологический</a:t>
            </a:r>
            <a:r>
              <a:rPr lang="ru-RU" sz="1200" b="1" spc="83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200" b="1" spc="38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план</a:t>
            </a:r>
            <a:endParaRPr lang="ru-RU" sz="1200" b="1" dirty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92100" indent="-285750">
              <a:spcBef>
                <a:spcPts val="1245"/>
              </a:spcBef>
              <a:buFont typeface="Wingdings" panose="05000000000000000000" pitchFamily="2" charset="2"/>
              <a:buChar char="ü"/>
            </a:pPr>
            <a:r>
              <a:rPr lang="ru-RU" sz="1200" b="1" spc="55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экономический</a:t>
            </a:r>
            <a:r>
              <a:rPr lang="ru-RU" sz="1200" b="1" spc="8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200" b="1" spc="33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(маркетинговый) </a:t>
            </a:r>
            <a:r>
              <a:rPr lang="ru-RU" sz="1200" b="1" spc="38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план</a:t>
            </a:r>
            <a:endParaRPr lang="ru-RU" sz="1200" b="1" dirty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92100" marR="264795" indent="-285750">
              <a:lnSpc>
                <a:spcPct val="116100"/>
              </a:lnSpc>
              <a:spcBef>
                <a:spcPts val="973"/>
              </a:spcBef>
              <a:buFont typeface="Wingdings" panose="05000000000000000000" pitchFamily="2" charset="2"/>
              <a:buChar char="ü"/>
            </a:pPr>
            <a:r>
              <a:rPr lang="ru-RU" sz="1200" b="1" spc="63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копия </a:t>
            </a:r>
            <a:r>
              <a:rPr lang="ru-RU" sz="1200" b="1" spc="23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свидетельства</a:t>
            </a:r>
            <a:r>
              <a:rPr lang="ru-RU" sz="1200" b="1" spc="63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200" b="1" spc="45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об</a:t>
            </a:r>
            <a:r>
              <a:rPr lang="ru-RU" sz="1200" b="1" spc="63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200" b="1" spc="4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аккредитации </a:t>
            </a:r>
            <a:r>
              <a:rPr lang="ru-RU" sz="1200" b="1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Заявителя</a:t>
            </a:r>
            <a:r>
              <a:rPr lang="ru-RU" sz="1200" b="1" spc="148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200" b="1" spc="57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</a:t>
            </a:r>
            <a:r>
              <a:rPr lang="ru-RU" sz="1200" b="1" spc="148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200" b="1" spc="23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качестве</a:t>
            </a:r>
            <a:r>
              <a:rPr lang="ru-RU" sz="1200" b="1" spc="148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200" b="1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субъекта</a:t>
            </a:r>
            <a:r>
              <a:rPr lang="ru-RU" sz="1200" b="1" spc="148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200" b="1" spc="-1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ННТД</a:t>
            </a:r>
            <a:endParaRPr lang="ru-RU" sz="1200" b="1" dirty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92100" marR="822325" indent="-285750">
              <a:lnSpc>
                <a:spcPct val="174100"/>
              </a:lnSpc>
              <a:spcBef>
                <a:spcPts val="3"/>
              </a:spcBef>
              <a:buFont typeface="Wingdings" panose="05000000000000000000" pitchFamily="2" charset="2"/>
              <a:buChar char="ü"/>
            </a:pPr>
            <a:r>
              <a:rPr lang="ru-RU" sz="1200" b="1" spc="63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регистрационный</a:t>
            </a:r>
            <a:r>
              <a:rPr lang="ru-RU" sz="1200" b="1" spc="75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200" b="1" spc="57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номер</a:t>
            </a:r>
            <a:r>
              <a:rPr lang="ru-RU" sz="1200" b="1" spc="78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200" b="1" spc="-35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РННТД </a:t>
            </a:r>
            <a:r>
              <a:rPr lang="ru-RU" sz="1200" b="1" spc="63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копия</a:t>
            </a:r>
            <a:r>
              <a:rPr lang="ru-RU" sz="1200" b="1" spc="6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200" b="1" spc="45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договора</a:t>
            </a:r>
            <a:r>
              <a:rPr lang="ru-RU" sz="1200" b="1" spc="63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о</a:t>
            </a:r>
            <a:r>
              <a:rPr lang="ru-RU" sz="1200" b="1" spc="6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200" b="1" spc="33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совместной</a:t>
            </a:r>
            <a:r>
              <a:rPr lang="ru-RU" sz="1200" b="1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200" b="1" spc="33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деятельности</a:t>
            </a:r>
            <a:r>
              <a:rPr lang="ru-RU" sz="1200" b="1" spc="6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200" b="1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</a:t>
            </a:r>
            <a:r>
              <a:rPr lang="ru-RU" sz="1200" b="1" spc="6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200" b="1" spc="45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частным</a:t>
            </a:r>
            <a:r>
              <a:rPr lang="ru-RU" sz="1200" b="1" spc="6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200" b="1" spc="5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партнером</a:t>
            </a:r>
            <a:r>
              <a:rPr lang="ru-RU" sz="1200" b="1" spc="6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200" b="1" spc="25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(при </a:t>
            </a:r>
            <a:r>
              <a:rPr lang="ru-RU" sz="1200" b="1" spc="48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наличии)</a:t>
            </a:r>
            <a:endParaRPr lang="ru-RU" sz="1200" b="1" dirty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92100" marR="2540" indent="-285750">
              <a:lnSpc>
                <a:spcPct val="116100"/>
              </a:lnSpc>
              <a:spcBef>
                <a:spcPts val="973"/>
              </a:spcBef>
              <a:buFont typeface="Wingdings" panose="05000000000000000000" pitchFamily="2" charset="2"/>
              <a:buChar char="ü"/>
            </a:pPr>
            <a:r>
              <a:rPr lang="ru-RU" sz="1200" b="1" spc="8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копии</a:t>
            </a:r>
            <a:r>
              <a:rPr lang="ru-RU" sz="1200" b="1" spc="125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200" b="1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документов,</a:t>
            </a:r>
            <a:r>
              <a:rPr lang="ru-RU" sz="1200" b="1" spc="78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200" b="1" spc="4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удостоверяющих </a:t>
            </a:r>
            <a:r>
              <a:rPr lang="ru-RU" sz="1200" b="1" spc="23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личность,</a:t>
            </a:r>
            <a:r>
              <a:rPr lang="ru-RU" sz="1200" b="1" spc="98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200" b="1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дипломов,</a:t>
            </a:r>
            <a:r>
              <a:rPr lang="ru-RU" sz="1200" b="1" spc="1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200" b="1" spc="-5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свидетельств, </a:t>
            </a:r>
            <a:r>
              <a:rPr lang="ru-RU" sz="1200" b="1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сертификатов,</a:t>
            </a:r>
            <a:r>
              <a:rPr lang="ru-RU" sz="1200" b="1" spc="3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200" b="1" spc="38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резюме</a:t>
            </a:r>
            <a:r>
              <a:rPr lang="ru-RU" sz="1200" b="1" spc="83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200" b="1" spc="57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членов</a:t>
            </a:r>
            <a:r>
              <a:rPr lang="ru-RU" sz="1200" b="1" spc="83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200" b="1" spc="55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проектной </a:t>
            </a:r>
            <a:r>
              <a:rPr lang="ru-RU" sz="1200" b="1" spc="6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группы</a:t>
            </a:r>
            <a:endParaRPr lang="ru-RU" sz="1200" b="1" dirty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object 11">
            <a:extLst>
              <a:ext uri="{FF2B5EF4-FFF2-40B4-BE49-F238E27FC236}">
                <a16:creationId xmlns:a16="http://schemas.microsoft.com/office/drawing/2014/main" id="{D151CF55-F0A5-2A01-7B3A-2DB2B89A2F82}"/>
              </a:ext>
            </a:extLst>
          </p:cNvPr>
          <p:cNvSpPr txBox="1"/>
          <p:nvPr/>
        </p:nvSpPr>
        <p:spPr>
          <a:xfrm>
            <a:off x="4686541" y="1035255"/>
            <a:ext cx="4023709" cy="3402598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292100" marR="42228" indent="-285750">
              <a:lnSpc>
                <a:spcPct val="116100"/>
              </a:lnSpc>
              <a:spcBef>
                <a:spcPts val="50"/>
              </a:spcBef>
              <a:buFont typeface="Wingdings" panose="05000000000000000000" pitchFamily="2" charset="2"/>
              <a:buChar char="ü"/>
            </a:pPr>
            <a:r>
              <a:rPr sz="1200" b="1" spc="48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письма</a:t>
            </a:r>
            <a:r>
              <a:rPr sz="1200" b="1" spc="65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sz="1200" b="1" spc="63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</a:t>
            </a:r>
            <a:r>
              <a:rPr sz="1200" b="1" spc="65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sz="1200" b="1" spc="5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намерениях</a:t>
            </a:r>
            <a:r>
              <a:rPr sz="1200" b="1" spc="68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sz="1200" b="1" spc="65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или </a:t>
            </a:r>
            <a:r>
              <a:rPr sz="1200" b="1" spc="45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предварительные</a:t>
            </a:r>
            <a:r>
              <a:rPr sz="1200" b="1" spc="95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sz="1200" b="1" spc="-5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договора, </a:t>
            </a:r>
            <a:r>
              <a:rPr sz="1200" b="1" spc="48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подтверждающие</a:t>
            </a:r>
            <a:r>
              <a:rPr sz="1200" b="1" spc="73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sz="1200" b="1" spc="35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заинтересованность </a:t>
            </a:r>
            <a:r>
              <a:rPr sz="1200" b="1" spc="57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потенциальных</a:t>
            </a:r>
            <a:r>
              <a:rPr sz="1200" b="1" spc="7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sz="1200" b="1" spc="38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покупателей</a:t>
            </a:r>
            <a:r>
              <a:rPr sz="1200" b="1" spc="7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sz="1200" b="1" spc="57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</a:t>
            </a:r>
            <a:r>
              <a:rPr sz="1200" b="1" spc="73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sz="1200" b="1" spc="-5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продукте, </a:t>
            </a:r>
            <a:r>
              <a:rPr sz="1200" b="1" spc="3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работе</a:t>
            </a:r>
            <a:r>
              <a:rPr sz="1200" b="1" spc="8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sz="1200" b="1" spc="78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или</a:t>
            </a:r>
            <a:r>
              <a:rPr sz="1200" b="1" spc="83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sz="1200" b="1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услуге</a:t>
            </a:r>
            <a:r>
              <a:rPr sz="1200" b="1" spc="83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sz="1200" b="1" spc="35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(при</a:t>
            </a:r>
            <a:r>
              <a:rPr sz="1200" b="1" spc="83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sz="1200" b="1" spc="48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наличии)</a:t>
            </a:r>
            <a:endParaRPr sz="1200" b="1" dirty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92100" marR="509588" indent="-285750">
              <a:lnSpc>
                <a:spcPct val="116100"/>
              </a:lnSpc>
              <a:spcBef>
                <a:spcPts val="973"/>
              </a:spcBef>
              <a:buFont typeface="Wingdings" panose="05000000000000000000" pitchFamily="2" charset="2"/>
              <a:buChar char="ü"/>
            </a:pPr>
            <a:r>
              <a:rPr sz="1200" b="1" spc="38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документы</a:t>
            </a:r>
            <a:r>
              <a:rPr sz="1200" b="1" spc="68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sz="1200" b="1" spc="48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подтверждающие</a:t>
            </a:r>
            <a:r>
              <a:rPr sz="1200" b="1" spc="68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sz="1200" b="1" spc="-5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смету </a:t>
            </a:r>
            <a:r>
              <a:rPr sz="1200" b="1" spc="25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расходов</a:t>
            </a:r>
            <a:endParaRPr sz="1200" b="1" dirty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92100" marR="643890" indent="-285750">
              <a:lnSpc>
                <a:spcPct val="116100"/>
              </a:lnSpc>
              <a:spcBef>
                <a:spcPts val="975"/>
              </a:spcBef>
              <a:buFont typeface="Wingdings" panose="05000000000000000000" pitchFamily="2" charset="2"/>
              <a:buChar char="ü"/>
            </a:pPr>
            <a:r>
              <a:rPr sz="1200" b="1" spc="8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копии</a:t>
            </a:r>
            <a:r>
              <a:rPr sz="1200" b="1" spc="63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sz="1200" b="1" spc="38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документов</a:t>
            </a:r>
            <a:r>
              <a:rPr sz="1200" b="1" spc="65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sz="1200" b="1" spc="45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об</a:t>
            </a:r>
            <a:r>
              <a:rPr sz="1200" b="1" spc="65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sz="1200" b="1" spc="5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имеющейся </a:t>
            </a:r>
            <a:r>
              <a:rPr sz="1200" b="1" spc="33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материально-</a:t>
            </a:r>
            <a:r>
              <a:rPr sz="1200" b="1" spc="5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технической</a:t>
            </a:r>
            <a:r>
              <a:rPr sz="1200" b="1" spc="8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sz="1200" b="1" spc="-1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базе </a:t>
            </a:r>
            <a:r>
              <a:rPr sz="1200" b="1" spc="35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(при</a:t>
            </a:r>
            <a:r>
              <a:rPr sz="1200" b="1" spc="68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sz="1200" b="1" spc="48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наличии)</a:t>
            </a:r>
            <a:endParaRPr sz="1200" b="1" dirty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92100" marR="2540" indent="-285750">
              <a:lnSpc>
                <a:spcPct val="116100"/>
              </a:lnSpc>
              <a:spcBef>
                <a:spcPts val="975"/>
              </a:spcBef>
              <a:buFont typeface="Wingdings" panose="05000000000000000000" pitchFamily="2" charset="2"/>
              <a:buChar char="ü"/>
            </a:pPr>
            <a:r>
              <a:rPr sz="1200" b="1" spc="8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копии</a:t>
            </a:r>
            <a:r>
              <a:rPr sz="1200" b="1" spc="5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sz="1200" b="1" spc="6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охранных</a:t>
            </a:r>
            <a:r>
              <a:rPr sz="1200" b="1" spc="5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sz="1200" b="1" spc="38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документов</a:t>
            </a:r>
            <a:r>
              <a:rPr sz="1200" b="1" spc="5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sz="1200" b="1" spc="53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на</a:t>
            </a:r>
            <a:r>
              <a:rPr sz="1200" b="1" spc="5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sz="1200" b="1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ОИС</a:t>
            </a:r>
            <a:r>
              <a:rPr sz="1200" b="1" spc="5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sz="1200" b="1" spc="65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или </a:t>
            </a:r>
            <a:r>
              <a:rPr sz="1200" b="1" spc="25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заявок</a:t>
            </a:r>
            <a:r>
              <a:rPr sz="1200" b="1" spc="105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sz="1200" b="1" spc="38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от</a:t>
            </a:r>
            <a:r>
              <a:rPr sz="1200" b="1" spc="105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sz="1200" b="1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Заявителя</a:t>
            </a:r>
            <a:r>
              <a:rPr sz="1200" b="1" spc="105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sz="1200" b="1" spc="35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(при</a:t>
            </a:r>
            <a:r>
              <a:rPr sz="1200" b="1" spc="105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sz="1200" b="1" spc="48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наличии)</a:t>
            </a:r>
            <a:endParaRPr sz="1200" b="1" dirty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92100" indent="-285750">
              <a:spcBef>
                <a:spcPts val="1245"/>
              </a:spcBef>
              <a:buFont typeface="Wingdings" panose="05000000000000000000" pitchFamily="2" charset="2"/>
              <a:buChar char="ü"/>
            </a:pPr>
            <a:r>
              <a:rPr sz="1200" b="1" spc="43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презентация</a:t>
            </a:r>
            <a:r>
              <a:rPr sz="1200" b="1" spc="73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sz="1200" b="1" spc="33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проекта</a:t>
            </a:r>
            <a:endParaRPr sz="1200" b="1" dirty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75A04D-828A-947D-06BD-F3927943A291}"/>
              </a:ext>
            </a:extLst>
          </p:cNvPr>
          <p:cNvSpPr txBox="1"/>
          <p:nvPr/>
        </p:nvSpPr>
        <p:spPr>
          <a:xfrm>
            <a:off x="8086547" y="4777540"/>
            <a:ext cx="97536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200" i="1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Раздел 6</a:t>
            </a:r>
          </a:p>
        </p:txBody>
      </p:sp>
    </p:spTree>
    <p:extLst>
      <p:ext uri="{BB962C8B-B14F-4D97-AF65-F5344CB8AC3E}">
        <p14:creationId xmlns:p14="http://schemas.microsoft.com/office/powerpoint/2010/main" val="1195321486"/>
      </p:ext>
    </p:extLst>
  </p:cSld>
  <p:clrMapOvr>
    <a:masterClrMapping/>
  </p:clrMapOvr>
</p:sld>
</file>

<file path=ppt/theme/theme1.xml><?xml version="1.0" encoding="utf-8"?>
<a:theme xmlns:a="http://schemas.openxmlformats.org/drawingml/2006/main" name="Invesment Business Plan by Slidego">
  <a:themeElements>
    <a:clrScheme name="Simple Light">
      <a:dk1>
        <a:srgbClr val="254C6D"/>
      </a:dk1>
      <a:lt1>
        <a:srgbClr val="F3F3F3"/>
      </a:lt1>
      <a:dk2>
        <a:srgbClr val="254C6D"/>
      </a:dk2>
      <a:lt2>
        <a:srgbClr val="EEEEEE"/>
      </a:lt2>
      <a:accent1>
        <a:srgbClr val="254C6D"/>
      </a:accent1>
      <a:accent2>
        <a:srgbClr val="254C6D"/>
      </a:accent2>
      <a:accent3>
        <a:srgbClr val="254C6D"/>
      </a:accent3>
      <a:accent4>
        <a:srgbClr val="254C6D"/>
      </a:accent4>
      <a:accent5>
        <a:srgbClr val="254C6D"/>
      </a:accent5>
      <a:accent6>
        <a:srgbClr val="254C6D"/>
      </a:accent6>
      <a:hlink>
        <a:srgbClr val="254C6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3635</TotalTime>
  <Words>426</Words>
  <Application>Microsoft Office PowerPoint</Application>
  <PresentationFormat>Экран (16:9)</PresentationFormat>
  <Paragraphs>79</Paragraphs>
  <Slides>6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7" baseType="lpstr">
      <vt:lpstr>DM Serif Display</vt:lpstr>
      <vt:lpstr>Trebuchet MS</vt:lpstr>
      <vt:lpstr>Open Sans</vt:lpstr>
      <vt:lpstr>Wingdings</vt:lpstr>
      <vt:lpstr>Microsoft Sans Serif</vt:lpstr>
      <vt:lpstr>Lucida Sans Unicode</vt:lpstr>
      <vt:lpstr>Arial Black</vt:lpstr>
      <vt:lpstr>Arial</vt:lpstr>
      <vt:lpstr>Calibri</vt:lpstr>
      <vt:lpstr>Open Sans Light</vt:lpstr>
      <vt:lpstr>Invesment Business Plan by Slidego</vt:lpstr>
      <vt:lpstr>Конкурс</vt:lpstr>
      <vt:lpstr>Основные условия участия в конкурсе </vt:lpstr>
      <vt:lpstr>Презентация PowerPoint</vt:lpstr>
      <vt:lpstr>Механизмы реализации</vt:lpstr>
      <vt:lpstr>Расходы за счет средств гранта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</dc:title>
  <dc:creator>Ivan Trussov</dc:creator>
  <cp:lastModifiedBy>Meiirzhan Abdirov</cp:lastModifiedBy>
  <cp:revision>72</cp:revision>
  <cp:lastPrinted>2024-09-10T05:44:29Z</cp:lastPrinted>
  <dcterms:modified xsi:type="dcterms:W3CDTF">2025-02-03T12:03:25Z</dcterms:modified>
</cp:coreProperties>
</file>