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Lst>
  <p:sldSz cx="9144000" cy="5143500" type="screen16x9"/>
  <p:notesSz cx="6807200" cy="9939338"/>
  <p:embeddedFontLst>
    <p:embeddedFont>
      <p:font typeface="Quattrocento Sans" panose="020B0502050000020003" pitchFamily="34" charset="0"/>
      <p:regular r:id="rId18"/>
      <p:bold r:id="rId19"/>
      <p:italic r:id="rId20"/>
      <p:boldItalic r:id="rId21"/>
    </p:embeddedFont>
    <p:embeddedFont>
      <p:font typeface="Trebuchet MS" panose="020B0603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6178" y="4399599"/>
            <a:ext cx="5485800" cy="360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3: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6178" y="4399599"/>
            <a:ext cx="5485800" cy="360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4: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6178" y="4399599"/>
            <a:ext cx="5485800" cy="360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5: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6178" y="4399599"/>
            <a:ext cx="5485800" cy="360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6: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6178" y="4399599"/>
            <a:ext cx="5485800" cy="360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7: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6178" y="4399599"/>
            <a:ext cx="5485800" cy="360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8: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1095" y="4782273"/>
            <a:ext cx="5445164" cy="391573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2:notes"/>
          <p:cNvSpPr>
            <a:spLocks noGrp="1" noRot="1" noChangeAspect="1"/>
          </p:cNvSpPr>
          <p:nvPr>
            <p:ph type="sldImg" idx="2"/>
          </p:nvPr>
        </p:nvSpPr>
        <p:spPr>
          <a:xfrm>
            <a:off x="423863" y="1244600"/>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1095" y="4782273"/>
            <a:ext cx="5445164" cy="391573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8:notes"/>
          <p:cNvSpPr>
            <a:spLocks noGrp="1" noRot="1" noChangeAspect="1"/>
          </p:cNvSpPr>
          <p:nvPr>
            <p:ph type="sldImg" idx="2"/>
          </p:nvPr>
        </p:nvSpPr>
        <p:spPr>
          <a:xfrm>
            <a:off x="423863" y="1244600"/>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6178" y="4399599"/>
            <a:ext cx="5485800" cy="360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 name="Google Shape;78;p2:notes"/>
          <p:cNvSpPr>
            <a:spLocks noGrp="1" noRot="1" noChangeAspect="1"/>
          </p:cNvSpPr>
          <p:nvPr>
            <p:ph type="sldImg" idx="2"/>
          </p:nvPr>
        </p:nvSpPr>
        <p:spPr>
          <a:xfrm>
            <a:off x="687388" y="1144588"/>
            <a:ext cx="5483225" cy="30845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Only">
  <p:cSld name="OBJECT_3">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800"/>
              <a:buNone/>
              <a:defRPr sz="1000" b="0" i="0">
                <a:solidFill>
                  <a:srgbClr val="4D535E"/>
                </a:solidFill>
                <a:latin typeface="Quattrocento Sans"/>
                <a:ea typeface="Quattrocento Sans"/>
                <a:cs typeface="Quattrocento Sans"/>
                <a:sym typeface="Quattrocento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11"/>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11"/>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ctr" anchorCtr="0">
            <a:normAutofit/>
          </a:bodyPr>
          <a:lstStyle>
            <a:lvl1pPr marL="38100" marR="0" lvl="0"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1pPr>
            <a:lvl2pPr marL="38100" marR="0" lvl="1"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2pPr>
            <a:lvl3pPr marL="38100" marR="0" lvl="2"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3pPr>
            <a:lvl4pPr marL="38100" marR="0" lvl="3"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4pPr>
            <a:lvl5pPr marL="38100" marR="0" lvl="4"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5pPr>
            <a:lvl6pPr marL="38100" marR="0" lvl="5"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6pPr>
            <a:lvl7pPr marL="38100" marR="0" lvl="6"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7pPr>
            <a:lvl8pPr marL="38100" marR="0" lvl="7"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8pPr>
            <a:lvl9pPr marL="38100" marR="0" lvl="8"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9pPr>
          </a:lstStyle>
          <a:p>
            <a:pPr marL="38100" lvl="0" indent="0" algn="r" rtl="0">
              <a:spcBef>
                <a:spcPts val="25"/>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1">
  <p:cSld name="OBJECT_4">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800"/>
              <a:buNone/>
              <a:defRPr sz="1000" b="0" i="0">
                <a:solidFill>
                  <a:srgbClr val="4D535E"/>
                </a:solidFill>
                <a:latin typeface="Quattrocento Sans"/>
                <a:ea typeface="Quattrocento Sans"/>
                <a:cs typeface="Quattrocento Sans"/>
                <a:sym typeface="Quattrocento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p12"/>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12"/>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2"/>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ctr" anchorCtr="0">
            <a:normAutofit/>
          </a:bodyPr>
          <a:lstStyle>
            <a:lvl1pPr marL="38100" marR="0" lvl="0"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1pPr>
            <a:lvl2pPr marL="38100" marR="0" lvl="1"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2pPr>
            <a:lvl3pPr marL="38100" marR="0" lvl="2"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3pPr>
            <a:lvl4pPr marL="38100" marR="0" lvl="3"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4pPr>
            <a:lvl5pPr marL="38100" marR="0" lvl="4"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5pPr>
            <a:lvl6pPr marL="38100" marR="0" lvl="5"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6pPr>
            <a:lvl7pPr marL="38100" marR="0" lvl="6"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7pPr>
            <a:lvl8pPr marL="38100" marR="0" lvl="7"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8pPr>
            <a:lvl9pPr marL="38100" marR="0" lvl="8"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9pPr>
          </a:lstStyle>
          <a:p>
            <a:pPr marL="38100" lvl="0" indent="0" algn="r" rtl="0">
              <a:spcBef>
                <a:spcPts val="25"/>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OBJECT_3_1">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569835" y="466933"/>
            <a:ext cx="8004300" cy="2346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00000"/>
              </a:buClr>
              <a:buSzPts val="700"/>
              <a:buFont typeface="Arial"/>
              <a:buNone/>
              <a:defRPr sz="1500" b="0" i="0" u="none" strike="noStrike" cap="none">
                <a:solidFill>
                  <a:srgbClr val="295E7D"/>
                </a:solidFill>
                <a:latin typeface="Trebuchet MS"/>
                <a:ea typeface="Trebuchet MS"/>
                <a:cs typeface="Trebuchet MS"/>
                <a:sym typeface="Trebuchet MS"/>
              </a:defRPr>
            </a:lvl1pPr>
            <a:lvl2pPr marR="0" lvl="1"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55" name="Google Shape;55;p13"/>
          <p:cNvSpPr txBox="1">
            <a:spLocks noGrp="1"/>
          </p:cNvSpPr>
          <p:nvPr>
            <p:ph type="body" idx="1"/>
          </p:nvPr>
        </p:nvSpPr>
        <p:spPr>
          <a:xfrm>
            <a:off x="740899" y="1321555"/>
            <a:ext cx="7662300" cy="127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00000"/>
              </a:buClr>
              <a:buSzPts val="700"/>
              <a:buFont typeface="Arial"/>
              <a:buNone/>
              <a:defRPr sz="800" b="0" i="0" u="none" strike="noStrike" cap="none">
                <a:solidFill>
                  <a:srgbClr val="535353"/>
                </a:solidFill>
                <a:latin typeface="Trebuchet MS"/>
                <a:ea typeface="Trebuchet MS"/>
                <a:cs typeface="Trebuchet MS"/>
                <a:sym typeface="Trebuchet MS"/>
              </a:defRPr>
            </a:lvl1pPr>
            <a:lvl2pPr marL="914400" marR="0" lvl="1" indent="-228600"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56" name="Google Shape;56;p13"/>
          <p:cNvSpPr txBox="1">
            <a:spLocks noGrp="1"/>
          </p:cNvSpPr>
          <p:nvPr>
            <p:ph type="ftr" idx="11"/>
          </p:nvPr>
        </p:nvSpPr>
        <p:spPr>
          <a:xfrm>
            <a:off x="0" y="0"/>
            <a:ext cx="1500000" cy="15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57" name="Google Shape;57;p13"/>
          <p:cNvSpPr txBox="1">
            <a:spLocks noGrp="1"/>
          </p:cNvSpPr>
          <p:nvPr>
            <p:ph type="dt" idx="10"/>
          </p:nvPr>
        </p:nvSpPr>
        <p:spPr>
          <a:xfrm>
            <a:off x="0" y="0"/>
            <a:ext cx="1500000" cy="15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endParaRPr/>
          </a:p>
        </p:txBody>
      </p:sp>
      <p:sp>
        <p:nvSpPr>
          <p:cNvPr id="58" name="Google Shape;58;p13"/>
          <p:cNvSpPr txBox="1">
            <a:spLocks noGrp="1"/>
          </p:cNvSpPr>
          <p:nvPr>
            <p:ph type="sldNum" idx="12"/>
          </p:nvPr>
        </p:nvSpPr>
        <p:spPr>
          <a:xfrm>
            <a:off x="0" y="0"/>
            <a:ext cx="1500000" cy="150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800"/>
              <a:buNone/>
              <a:defRPr sz="1000" b="0" i="0">
                <a:solidFill>
                  <a:srgbClr val="4D535E"/>
                </a:solidFill>
                <a:latin typeface="Quattrocento Sans"/>
                <a:ea typeface="Quattrocento Sans"/>
                <a:cs typeface="Quattrocento Sans"/>
                <a:sym typeface="Quattrocento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1" name="Google Shape;61;p14"/>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SzPts val="1800"/>
              <a:buChar char="●"/>
              <a:defRPr b="0" i="0">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2" name="Google Shape;62;p14"/>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14"/>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14"/>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ctr" anchorCtr="0">
            <a:normAutofit/>
          </a:bodyPr>
          <a:lstStyle>
            <a:lvl1pPr marL="38100" marR="0" lvl="0"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1pPr>
            <a:lvl2pPr marL="38100" marR="0" lvl="1"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2pPr>
            <a:lvl3pPr marL="38100" marR="0" lvl="2"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3pPr>
            <a:lvl4pPr marL="38100" marR="0" lvl="3"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4pPr>
            <a:lvl5pPr marL="38100" marR="0" lvl="4"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5pPr>
            <a:lvl6pPr marL="38100" marR="0" lvl="5"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6pPr>
            <a:lvl7pPr marL="38100" marR="0" lvl="6"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7pPr>
            <a:lvl8pPr marL="38100" marR="0" lvl="7"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8pPr>
            <a:lvl9pPr marL="38100" marR="0" lvl="8" indent="0" algn="r">
              <a:lnSpc>
                <a:spcPct val="100000"/>
              </a:lnSpc>
              <a:spcBef>
                <a:spcPts val="25"/>
              </a:spcBef>
              <a:spcAft>
                <a:spcPts val="0"/>
              </a:spcAft>
              <a:buClr>
                <a:srgbClr val="000000"/>
              </a:buClr>
              <a:buSzPts val="800"/>
              <a:buFont typeface="Arial"/>
              <a:buNone/>
              <a:defRPr sz="800" b="0" i="0" u="none" strike="noStrike" cap="none">
                <a:solidFill>
                  <a:srgbClr val="E1605A"/>
                </a:solidFill>
                <a:latin typeface="Arial"/>
                <a:ea typeface="Arial"/>
                <a:cs typeface="Arial"/>
                <a:sym typeface="Arial"/>
              </a:defRPr>
            </a:lvl9pPr>
          </a:lstStyle>
          <a:p>
            <a:pPr marL="38100" lvl="0" indent="0" algn="r" rtl="0">
              <a:spcBef>
                <a:spcPts val="25"/>
              </a:spcBef>
              <a:spcAft>
                <a:spcPts val="0"/>
              </a:spcAft>
              <a:buNone/>
            </a:pPr>
            <a:fld id="{00000000-1234-1234-1234-123412341234}" type="slidenum">
              <a:rPr lang="ru-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и объект">
  <p:cSld name="OBJECT_5">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944694" y="468083"/>
            <a:ext cx="6684000" cy="9609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rgbClr val="262626"/>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5"/>
          <p:cNvSpPr txBox="1">
            <a:spLocks noGrp="1"/>
          </p:cNvSpPr>
          <p:nvPr>
            <p:ph type="body" idx="1"/>
          </p:nvPr>
        </p:nvSpPr>
        <p:spPr>
          <a:xfrm>
            <a:off x="1941909" y="1600200"/>
            <a:ext cx="6686700" cy="2833200"/>
          </a:xfrm>
          <a:prstGeom prst="rect">
            <a:avLst/>
          </a:prstGeom>
          <a:noFill/>
          <a:ln>
            <a:noFill/>
          </a:ln>
        </p:spPr>
        <p:txBody>
          <a:bodyPr spcFirstLastPara="1" wrap="square" lIns="68575" tIns="34275" rIns="68575" bIns="34275" anchor="t" anchorCtr="0">
            <a:normAutofit/>
          </a:bodyPr>
          <a:lstStyle>
            <a:lvl1pPr marL="457200" lvl="0" indent="-317500" algn="l">
              <a:lnSpc>
                <a:spcPct val="115000"/>
              </a:lnSpc>
              <a:spcBef>
                <a:spcPts val="800"/>
              </a:spcBef>
              <a:spcAft>
                <a:spcPts val="0"/>
              </a:spcAft>
              <a:buSzPts val="1400"/>
              <a:buChar char="●"/>
              <a:defRPr/>
            </a:lvl1pPr>
            <a:lvl2pPr marL="914400" lvl="1" indent="-317500" algn="l">
              <a:lnSpc>
                <a:spcPct val="115000"/>
              </a:lnSpc>
              <a:spcBef>
                <a:spcPts val="800"/>
              </a:spcBef>
              <a:spcAft>
                <a:spcPts val="0"/>
              </a:spcAft>
              <a:buSzPts val="1400"/>
              <a:buChar char="○"/>
              <a:defRPr/>
            </a:lvl2pPr>
            <a:lvl3pPr marL="1371600" lvl="2" indent="-317500" algn="l">
              <a:lnSpc>
                <a:spcPct val="115000"/>
              </a:lnSpc>
              <a:spcBef>
                <a:spcPts val="800"/>
              </a:spcBef>
              <a:spcAft>
                <a:spcPts val="0"/>
              </a:spcAft>
              <a:buSzPts val="1400"/>
              <a:buChar char="■"/>
              <a:defRPr/>
            </a:lvl3pPr>
            <a:lvl4pPr marL="1828800" lvl="3" indent="-317500" algn="l">
              <a:lnSpc>
                <a:spcPct val="115000"/>
              </a:lnSpc>
              <a:spcBef>
                <a:spcPts val="800"/>
              </a:spcBef>
              <a:spcAft>
                <a:spcPts val="0"/>
              </a:spcAft>
              <a:buSzPts val="1400"/>
              <a:buChar char="●"/>
              <a:defRPr/>
            </a:lvl4pPr>
            <a:lvl5pPr marL="2286000" lvl="4" indent="-317500" algn="l">
              <a:lnSpc>
                <a:spcPct val="115000"/>
              </a:lnSpc>
              <a:spcBef>
                <a:spcPts val="800"/>
              </a:spcBef>
              <a:spcAft>
                <a:spcPts val="0"/>
              </a:spcAft>
              <a:buSzPts val="1400"/>
              <a:buChar char="○"/>
              <a:defRPr/>
            </a:lvl5pPr>
            <a:lvl6pPr marL="2743200" lvl="5" indent="-317500" algn="l">
              <a:lnSpc>
                <a:spcPct val="115000"/>
              </a:lnSpc>
              <a:spcBef>
                <a:spcPts val="800"/>
              </a:spcBef>
              <a:spcAft>
                <a:spcPts val="0"/>
              </a:spcAft>
              <a:buSzPts val="1400"/>
              <a:buChar char="■"/>
              <a:defRPr/>
            </a:lvl6pPr>
            <a:lvl7pPr marL="3200400" lvl="6" indent="-317500" algn="l">
              <a:lnSpc>
                <a:spcPct val="115000"/>
              </a:lnSpc>
              <a:spcBef>
                <a:spcPts val="800"/>
              </a:spcBef>
              <a:spcAft>
                <a:spcPts val="0"/>
              </a:spcAft>
              <a:buSzPts val="1400"/>
              <a:buChar char="●"/>
              <a:defRPr/>
            </a:lvl7pPr>
            <a:lvl8pPr marL="3657600" lvl="7" indent="-317500" algn="l">
              <a:lnSpc>
                <a:spcPct val="115000"/>
              </a:lnSpc>
              <a:spcBef>
                <a:spcPts val="800"/>
              </a:spcBef>
              <a:spcAft>
                <a:spcPts val="0"/>
              </a:spcAft>
              <a:buSzPts val="1400"/>
              <a:buChar char="○"/>
              <a:defRPr/>
            </a:lvl8pPr>
            <a:lvl9pPr marL="4114800" lvl="8" indent="-317500" algn="l">
              <a:lnSpc>
                <a:spcPct val="115000"/>
              </a:lnSpc>
              <a:spcBef>
                <a:spcPts val="800"/>
              </a:spcBef>
              <a:spcAft>
                <a:spcPts val="0"/>
              </a:spcAft>
              <a:buSzPts val="1400"/>
              <a:buChar char="■"/>
              <a:defRPr/>
            </a:lvl9pPr>
          </a:lstStyle>
          <a:p>
            <a:endParaRPr/>
          </a:p>
        </p:txBody>
      </p:sp>
      <p:sp>
        <p:nvSpPr>
          <p:cNvPr id="68" name="Google Shape;68;p15"/>
          <p:cNvSpPr txBox="1">
            <a:spLocks noGrp="1"/>
          </p:cNvSpPr>
          <p:nvPr>
            <p:ph type="dt" idx="10"/>
          </p:nvPr>
        </p:nvSpPr>
        <p:spPr>
          <a:xfrm>
            <a:off x="7771209" y="4597828"/>
            <a:ext cx="859800" cy="2778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9" name="Google Shape;69;p15"/>
          <p:cNvSpPr txBox="1">
            <a:spLocks noGrp="1"/>
          </p:cNvSpPr>
          <p:nvPr>
            <p:ph type="ftr" idx="11"/>
          </p:nvPr>
        </p:nvSpPr>
        <p:spPr>
          <a:xfrm>
            <a:off x="1941909" y="4601856"/>
            <a:ext cx="57150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0" name="Google Shape;70;p15"/>
          <p:cNvSpPr/>
          <p:nvPr/>
        </p:nvSpPr>
        <p:spPr>
          <a:xfrm rot="10800000" flipH="1">
            <a:off x="-3142" y="535779"/>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5"/>
          <p:cNvSpPr txBox="1">
            <a:spLocks noGrp="1"/>
          </p:cNvSpPr>
          <p:nvPr>
            <p:ph type="sldNum" idx="12"/>
          </p:nvPr>
        </p:nvSpPr>
        <p:spPr>
          <a:xfrm>
            <a:off x="398859" y="590837"/>
            <a:ext cx="5847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 name="Google Shape;14;p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1" name="Google Shape;21;p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5" name="Google Shape;2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
        <p:cNvGrpSpPr/>
        <p:nvPr/>
      </p:nvGrpSpPr>
      <p:grpSpPr>
        <a:xfrm>
          <a:off x="0" y="0"/>
          <a:ext cx="0" cy="0"/>
          <a:chOff x="0" y="0"/>
          <a:chExt cx="0" cy="0"/>
        </a:xfrm>
      </p:grpSpPr>
      <p:sp>
        <p:nvSpPr>
          <p:cNvPr id="27" name="Google Shape;27;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9" name="Google Shape;29;p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0" name="Google Shape;30;p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5"/>
        <p:cNvGrpSpPr/>
        <p:nvPr/>
      </p:nvGrpSpPr>
      <p:grpSpPr>
        <a:xfrm>
          <a:off x="0" y="0"/>
          <a:ext cx="0" cy="0"/>
          <a:chOff x="0" y="0"/>
          <a:chExt cx="0" cy="0"/>
        </a:xfrm>
      </p:grpSpPr>
      <p:sp>
        <p:nvSpPr>
          <p:cNvPr id="36" name="Google Shape;36;p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7" name="Google Shape;37;p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8" name="Google Shape;3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2">
  <p:cSld name="OBJECT_2">
    <p:spTree>
      <p:nvGrpSpPr>
        <p:cNvPr id="1" name="Shape 39"/>
        <p:cNvGrpSpPr/>
        <p:nvPr/>
      </p:nvGrpSpPr>
      <p:grpSpPr>
        <a:xfrm>
          <a:off x="0" y="0"/>
          <a:ext cx="0" cy="0"/>
          <a:chOff x="0" y="0"/>
          <a:chExt cx="0" cy="0"/>
        </a:xfrm>
      </p:grpSpPr>
      <p:sp>
        <p:nvSpPr>
          <p:cNvPr id="40" name="Google Shape;40;p10"/>
          <p:cNvSpPr txBox="1">
            <a:spLocks noGrp="1"/>
          </p:cNvSpPr>
          <p:nvPr>
            <p:ph type="ftr" idx="11"/>
          </p:nvPr>
        </p:nvSpPr>
        <p:spPr>
          <a:xfrm>
            <a:off x="3110674" y="4783455"/>
            <a:ext cx="2927700" cy="2574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1" name="Google Shape;41;p10"/>
          <p:cNvSpPr txBox="1">
            <a:spLocks noGrp="1"/>
          </p:cNvSpPr>
          <p:nvPr>
            <p:ph type="dt" idx="10"/>
          </p:nvPr>
        </p:nvSpPr>
        <p:spPr>
          <a:xfrm>
            <a:off x="457452" y="4783455"/>
            <a:ext cx="2104200" cy="2574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2" name="Google Shape;42;p10"/>
          <p:cNvSpPr txBox="1">
            <a:spLocks noGrp="1"/>
          </p:cNvSpPr>
          <p:nvPr>
            <p:ph type="sldNum" idx="12"/>
          </p:nvPr>
        </p:nvSpPr>
        <p:spPr>
          <a:xfrm>
            <a:off x="6587309" y="4783455"/>
            <a:ext cx="2104200" cy="153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sz="14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3.png"/><Relationship Id="rId7"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png"/><Relationship Id="rId7"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77" name="Google Shape;77;p16"/>
          <p:cNvPicPr preferRelativeResize="0"/>
          <p:nvPr/>
        </p:nvPicPr>
        <p:blipFill rotWithShape="1">
          <a:blip r:embed="rId4">
            <a:alphaModFix/>
          </a:blip>
          <a:srcRect/>
          <a:stretch/>
        </p:blipFill>
        <p:spPr>
          <a:xfrm>
            <a:off x="503873" y="282369"/>
            <a:ext cx="523875" cy="547688"/>
          </a:xfrm>
          <a:prstGeom prst="rect">
            <a:avLst/>
          </a:prstGeom>
          <a:noFill/>
          <a:ln>
            <a:noFill/>
          </a:ln>
        </p:spPr>
      </p:pic>
      <p:sp>
        <p:nvSpPr>
          <p:cNvPr id="78" name="Google Shape;78;p16"/>
          <p:cNvSpPr txBox="1"/>
          <p:nvPr/>
        </p:nvSpPr>
        <p:spPr>
          <a:xfrm>
            <a:off x="1027748" y="322507"/>
            <a:ext cx="2771775" cy="467412"/>
          </a:xfrm>
          <a:prstGeom prst="rect">
            <a:avLst/>
          </a:prstGeom>
          <a:noFill/>
          <a:ln>
            <a:noFill/>
          </a:ln>
        </p:spPr>
        <p:txBody>
          <a:bodyPr spcFirstLastPara="1" wrap="square" lIns="51425" tIns="25700" rIns="51425" bIns="2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ru-RU" sz="900" b="0" i="0" u="none" strike="noStrike" cap="none">
                <a:solidFill>
                  <a:schemeClr val="lt1"/>
                </a:solidFill>
                <a:latin typeface="Arial"/>
                <a:ea typeface="Arial"/>
                <a:cs typeface="Arial"/>
                <a:sym typeface="Arial"/>
              </a:rPr>
              <a:t>Министерство науки </a:t>
            </a:r>
            <a:endParaRPr sz="9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ru-RU" sz="900" b="0" i="0" u="none" strike="noStrike" cap="none">
                <a:solidFill>
                  <a:schemeClr val="lt1"/>
                </a:solidFill>
                <a:latin typeface="Arial"/>
                <a:ea typeface="Arial"/>
                <a:cs typeface="Arial"/>
                <a:sym typeface="Arial"/>
              </a:rPr>
              <a:t>и высшего образования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ru-RU" sz="900" b="0" i="0" u="none" strike="noStrike" cap="none">
                <a:solidFill>
                  <a:schemeClr val="lt1"/>
                </a:solidFill>
                <a:latin typeface="Arial"/>
                <a:ea typeface="Arial"/>
                <a:cs typeface="Arial"/>
                <a:sym typeface="Arial"/>
              </a:rPr>
              <a:t>Республики Казахстан</a:t>
            </a:r>
            <a:endParaRPr sz="900" b="0" i="0" u="none" strike="noStrike" cap="none">
              <a:solidFill>
                <a:schemeClr val="lt1"/>
              </a:solidFill>
              <a:latin typeface="Arial"/>
              <a:ea typeface="Arial"/>
              <a:cs typeface="Arial"/>
              <a:sym typeface="Arial"/>
            </a:endParaRPr>
          </a:p>
        </p:txBody>
      </p:sp>
      <p:sp>
        <p:nvSpPr>
          <p:cNvPr id="79" name="Google Shape;79;p16"/>
          <p:cNvSpPr txBox="1"/>
          <p:nvPr/>
        </p:nvSpPr>
        <p:spPr>
          <a:xfrm>
            <a:off x="503873" y="1767566"/>
            <a:ext cx="7849538" cy="799429"/>
          </a:xfrm>
          <a:prstGeom prst="rect">
            <a:avLst/>
          </a:prstGeom>
          <a:no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None/>
            </a:pPr>
            <a:r>
              <a:rPr lang="ru-RU" sz="3200" b="1" i="0" u="none" strike="noStrike" cap="none">
                <a:solidFill>
                  <a:schemeClr val="lt1"/>
                </a:solidFill>
                <a:latin typeface="Arial"/>
                <a:ea typeface="Arial"/>
                <a:cs typeface="Arial"/>
                <a:sym typeface="Arial"/>
              </a:rPr>
              <a:t>ИТОГИ ВИЗИТОВ</a:t>
            </a:r>
            <a:endParaRPr sz="1800" dirty="0"/>
          </a:p>
          <a:p>
            <a:pPr marL="0" marR="0" lvl="0" indent="0" algn="l" rtl="0">
              <a:lnSpc>
                <a:spcPct val="100000"/>
              </a:lnSpc>
              <a:spcBef>
                <a:spcPts val="0"/>
              </a:spcBef>
              <a:spcAft>
                <a:spcPts val="0"/>
              </a:spcAft>
              <a:buNone/>
            </a:pPr>
            <a:r>
              <a:rPr lang="ru-RU" sz="3200" b="1" i="0" u="none" strike="noStrike" cap="none" dirty="0">
                <a:solidFill>
                  <a:schemeClr val="lt1"/>
                </a:solidFill>
                <a:latin typeface="Arial"/>
                <a:ea typeface="Arial"/>
                <a:cs typeface="Arial"/>
                <a:sym typeface="Arial"/>
              </a:rPr>
              <a:t>В ВЕЛИКОБРИТАНИЮ </a:t>
            </a:r>
          </a:p>
          <a:p>
            <a:pPr marL="0" marR="0" lvl="0" indent="0" algn="l" rtl="0">
              <a:lnSpc>
                <a:spcPct val="100000"/>
              </a:lnSpc>
              <a:spcBef>
                <a:spcPts val="0"/>
              </a:spcBef>
              <a:spcAft>
                <a:spcPts val="0"/>
              </a:spcAft>
              <a:buNone/>
            </a:pPr>
            <a:r>
              <a:rPr lang="ru-RU" sz="3200" b="1" i="0" u="none" strike="noStrike" cap="none" dirty="0">
                <a:solidFill>
                  <a:schemeClr val="lt1"/>
                </a:solidFill>
                <a:latin typeface="Arial"/>
                <a:ea typeface="Arial"/>
                <a:cs typeface="Arial"/>
                <a:sym typeface="Arial"/>
              </a:rPr>
              <a:t>И ЮЖНУЮ КОРЕЮ</a:t>
            </a:r>
            <a:endParaRPr sz="1800" b="0" i="0" u="none" strike="noStrike" cap="none" dirty="0">
              <a:solidFill>
                <a:srgbClr val="000000"/>
              </a:solidFill>
              <a:latin typeface="Arial"/>
              <a:ea typeface="Arial"/>
              <a:cs typeface="Arial"/>
              <a:sym typeface="Arial"/>
            </a:endParaRPr>
          </a:p>
        </p:txBody>
      </p:sp>
      <p:sp>
        <p:nvSpPr>
          <p:cNvPr id="80" name="Google Shape;80;p16"/>
          <p:cNvSpPr txBox="1"/>
          <p:nvPr/>
        </p:nvSpPr>
        <p:spPr>
          <a:xfrm>
            <a:off x="503873" y="4713361"/>
            <a:ext cx="1445419" cy="175022"/>
          </a:xfrm>
          <a:prstGeom prst="rect">
            <a:avLst/>
          </a:prstGeom>
          <a:noFill/>
          <a:ln>
            <a:noFill/>
          </a:ln>
        </p:spPr>
        <p:txBody>
          <a:bodyPr spcFirstLastPara="1" wrap="square" lIns="51425" tIns="25700" rIns="51425" bIns="2570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ru-RU" sz="900" b="0" i="0" u="none" strike="noStrike" cap="none">
                <a:solidFill>
                  <a:schemeClr val="lt1"/>
                </a:solidFill>
                <a:latin typeface="Arial"/>
                <a:ea typeface="Arial"/>
                <a:cs typeface="Arial"/>
                <a:sym typeface="Arial"/>
              </a:rPr>
              <a:t>г. Астана, 2024 год</a:t>
            </a:r>
            <a:endParaRPr sz="9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17"/>
          <p:cNvGrpSpPr/>
          <p:nvPr/>
        </p:nvGrpSpPr>
        <p:grpSpPr>
          <a:xfrm>
            <a:off x="-2" y="0"/>
            <a:ext cx="9144002" cy="732778"/>
            <a:chOff x="-2" y="0"/>
            <a:chExt cx="9144002" cy="732778"/>
          </a:xfrm>
        </p:grpSpPr>
        <p:grpSp>
          <p:nvGrpSpPr>
            <p:cNvPr id="96" name="Google Shape;96;p17"/>
            <p:cNvGrpSpPr/>
            <p:nvPr/>
          </p:nvGrpSpPr>
          <p:grpSpPr>
            <a:xfrm>
              <a:off x="-2" y="0"/>
              <a:ext cx="9144002" cy="732778"/>
              <a:chOff x="-2" y="0"/>
              <a:chExt cx="9144002" cy="732778"/>
            </a:xfrm>
          </p:grpSpPr>
          <p:pic>
            <p:nvPicPr>
              <p:cNvPr id="97" name="Google Shape;97;p17"/>
              <p:cNvPicPr preferRelativeResize="0"/>
              <p:nvPr/>
            </p:nvPicPr>
            <p:blipFill rotWithShape="1">
              <a:blip r:embed="rId3">
                <a:alphaModFix/>
              </a:blip>
              <a:srcRect/>
              <a:stretch/>
            </p:blipFill>
            <p:spPr>
              <a:xfrm>
                <a:off x="0" y="0"/>
                <a:ext cx="9144000" cy="715800"/>
              </a:xfrm>
              <a:prstGeom prst="rect">
                <a:avLst/>
              </a:prstGeom>
              <a:noFill/>
              <a:ln>
                <a:noFill/>
              </a:ln>
            </p:spPr>
          </p:pic>
          <p:pic>
            <p:nvPicPr>
              <p:cNvPr id="98" name="Google Shape;98;p17"/>
              <p:cNvPicPr preferRelativeResize="0"/>
              <p:nvPr/>
            </p:nvPicPr>
            <p:blipFill rotWithShape="1">
              <a:blip r:embed="rId4">
                <a:alphaModFix/>
              </a:blip>
              <a:srcRect b="86083"/>
              <a:stretch/>
            </p:blipFill>
            <p:spPr>
              <a:xfrm>
                <a:off x="-2" y="16977"/>
                <a:ext cx="9144002" cy="715801"/>
              </a:xfrm>
              <a:prstGeom prst="rect">
                <a:avLst/>
              </a:prstGeom>
              <a:noFill/>
              <a:ln>
                <a:noFill/>
              </a:ln>
            </p:spPr>
          </p:pic>
        </p:grpSp>
        <p:sp>
          <p:nvSpPr>
            <p:cNvPr id="99" name="Google Shape;99;p17"/>
            <p:cNvSpPr/>
            <p:nvPr/>
          </p:nvSpPr>
          <p:spPr>
            <a:xfrm>
              <a:off x="260746" y="126706"/>
              <a:ext cx="6665654" cy="459843"/>
            </a:xfrm>
            <a:prstGeom prst="rect">
              <a:avLst/>
            </a:prstGeom>
            <a:noFill/>
            <a:ln>
              <a:noFill/>
            </a:ln>
          </p:spPr>
          <p:txBody>
            <a:bodyPr spcFirstLastPara="1" wrap="square" lIns="68575" tIns="34275" rIns="68575" bIns="34275" anchor="ctr" anchorCtr="0">
              <a:noAutofit/>
            </a:bodyPr>
            <a:lstStyle/>
            <a:p>
              <a:pPr>
                <a:buClr>
                  <a:srgbClr val="FFFFFF"/>
                </a:buClr>
                <a:buSzPts val="1800"/>
              </a:pPr>
              <a:r>
                <a:rPr lang="ru-RU" sz="1100" i="0" u="none" strike="noStrike" cap="none" dirty="0">
                  <a:solidFill>
                    <a:srgbClr val="FFC000"/>
                  </a:solidFill>
                  <a:latin typeface="Arial"/>
                  <a:ea typeface="Arial"/>
                  <a:cs typeface="Arial"/>
                  <a:sym typeface="Arial"/>
                </a:rPr>
                <a:t>ЮЖНАЯ КОРЕЯ</a:t>
              </a: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Двухсторонняя встреча с Заместителем Премьер-Министра - Министром образования Республики Корея г-ном Ли Чжу Хо </a:t>
              </a:r>
              <a:endParaRPr lang="ru-RU" sz="1400" b="0" i="0" u="none" strike="noStrike" cap="none" dirty="0">
                <a:solidFill>
                  <a:srgbClr val="FFFFFF"/>
                </a:solidFill>
                <a:latin typeface="Arial"/>
                <a:ea typeface="Arial"/>
                <a:cs typeface="Arial"/>
                <a:sym typeface="Arial"/>
              </a:endParaRPr>
            </a:p>
          </p:txBody>
        </p:sp>
        <p:sp>
          <p:nvSpPr>
            <p:cNvPr id="100" name="Google Shape;100;p17"/>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101" name="Google Shape;101;p17"/>
            <p:cNvPicPr preferRelativeResize="0"/>
            <p:nvPr/>
          </p:nvPicPr>
          <p:blipFill rotWithShape="1">
            <a:blip r:embed="rId5">
              <a:alphaModFix/>
            </a:blip>
            <a:srcRect/>
            <a:stretch/>
          </p:blipFill>
          <p:spPr>
            <a:xfrm>
              <a:off x="7301833" y="144957"/>
              <a:ext cx="431708" cy="459843"/>
            </a:xfrm>
            <a:prstGeom prst="rect">
              <a:avLst/>
            </a:prstGeom>
            <a:noFill/>
            <a:ln>
              <a:noFill/>
            </a:ln>
          </p:spPr>
        </p:pic>
      </p:grpSp>
      <p:sp>
        <p:nvSpPr>
          <p:cNvPr id="102" name="Google Shape;102;p17"/>
          <p:cNvSpPr txBox="1"/>
          <p:nvPr/>
        </p:nvSpPr>
        <p:spPr>
          <a:xfrm>
            <a:off x="3657600" y="930471"/>
            <a:ext cx="5259853" cy="2192906"/>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ru-RU" sz="1050" b="0" i="0" u="none" strike="noStrike" cap="none">
                <a:solidFill>
                  <a:srgbClr val="000000"/>
                </a:solidFill>
                <a:latin typeface="Arial"/>
                <a:ea typeface="Arial"/>
                <a:cs typeface="Arial"/>
                <a:sym typeface="Arial"/>
              </a:rPr>
              <a:t>28 августа 2024 года состоялась двухсторонняя встреча Министра С.Нурбек с Заместителем Премьер-Министра - Министром образования Республики Корея г-ном Ли Чжу Хо. Встреча проведена с участием Чрезвычайного и полномочного посла Республики Казахстан в Республике Корея Республики Казахстан в Республике Корее г-на Нургали Арыстанова и ректоров вузов обеих стран. </a:t>
            </a:r>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ru-RU" sz="1050" b="0" i="0" u="none" strike="noStrike" cap="none">
                <a:solidFill>
                  <a:srgbClr val="000000"/>
                </a:solidFill>
                <a:latin typeface="Arial"/>
                <a:ea typeface="Arial"/>
                <a:cs typeface="Arial"/>
                <a:sym typeface="Arial"/>
              </a:rPr>
              <a:t>Сторонами были обсуждены основные направления двустороннего сотрудничества, также создание филиала Сеульского национального университета науки и технологии в Кызылординском университете имени Коркыт ата. Данный вопрос был поддержан г-ном Ли Чжу Хо, достигнута договоренность об открытии кампуса на базе Кызылординског университета имени Коркыт ата. Также обсуждена возможность изучения казахского языка в вузах-партнерах Кореи и корейского языка в вузах Казахстана. </a:t>
            </a:r>
            <a:endParaRPr/>
          </a:p>
        </p:txBody>
      </p:sp>
      <p:sp>
        <p:nvSpPr>
          <p:cNvPr id="103" name="Google Shape;103;p17"/>
          <p:cNvSpPr txBox="1"/>
          <p:nvPr/>
        </p:nvSpPr>
        <p:spPr>
          <a:xfrm>
            <a:off x="226544" y="3418777"/>
            <a:ext cx="8690909" cy="15465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050" b="1" i="0" u="none" strike="noStrike" cap="none">
                <a:solidFill>
                  <a:srgbClr val="000000"/>
                </a:solidFill>
                <a:latin typeface="Arial"/>
                <a:ea typeface="Arial"/>
                <a:cs typeface="Arial"/>
                <a:sym typeface="Arial"/>
              </a:rPr>
              <a:t>В рамках двусторонней встречи состоялась церемония подписания двусторонних документов: </a:t>
            </a:r>
            <a:endParaRPr/>
          </a:p>
          <a:p>
            <a:pPr marL="171450" marR="0" lvl="0" indent="-171450" algn="l" rtl="0">
              <a:lnSpc>
                <a:spcPct val="100000"/>
              </a:lnSpc>
              <a:spcBef>
                <a:spcPts val="0"/>
              </a:spcBef>
              <a:spcAft>
                <a:spcPts val="0"/>
              </a:spcAft>
              <a:buClr>
                <a:srgbClr val="000000"/>
              </a:buClr>
              <a:buSzPts val="1050"/>
              <a:buFont typeface="Arial"/>
              <a:buChar char="•"/>
            </a:pPr>
            <a:r>
              <a:rPr lang="ru-RU" sz="1050" b="0" i="0" u="none" strike="noStrike" cap="none">
                <a:solidFill>
                  <a:srgbClr val="000000"/>
                </a:solidFill>
                <a:latin typeface="Arial"/>
                <a:ea typeface="Arial"/>
                <a:cs typeface="Arial"/>
                <a:sym typeface="Arial"/>
              </a:rPr>
              <a:t>Меморандум о взаимопонимании между Министерством науки и высшего образования Республики Казахстан и Министерством образования Республики Корея о сотрудничестве в области высшего образования;  </a:t>
            </a:r>
            <a:endParaRPr/>
          </a:p>
          <a:p>
            <a:pPr marL="171450" marR="0" lvl="0" indent="-171450" algn="l" rtl="0">
              <a:lnSpc>
                <a:spcPct val="100000"/>
              </a:lnSpc>
              <a:spcBef>
                <a:spcPts val="0"/>
              </a:spcBef>
              <a:spcAft>
                <a:spcPts val="0"/>
              </a:spcAft>
              <a:buClr>
                <a:srgbClr val="000000"/>
              </a:buClr>
              <a:buSzPts val="1050"/>
              <a:buFont typeface="Arial"/>
              <a:buChar char="•"/>
            </a:pPr>
            <a:r>
              <a:rPr lang="ru-RU" sz="1050" b="0" i="0" u="none" strike="noStrike" cap="none">
                <a:solidFill>
                  <a:srgbClr val="000000"/>
                </a:solidFill>
                <a:latin typeface="Arial"/>
                <a:ea typeface="Arial"/>
                <a:cs typeface="Arial"/>
                <a:sym typeface="Arial"/>
              </a:rPr>
              <a:t>Договор о двудипломных программах в сфере машиностроения с Костанайским региональным университетом имени А.Байтурсынова и Университетом Донг Ый и (Dongi University). Dongi University - это один из старейших частных университетов Южной Кореи, который имеет большой опыт в подготовке специалистов для машиностроительной отрасли.</a:t>
            </a:r>
            <a:endParaRPr/>
          </a:p>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ru-RU" sz="1050" b="0" i="0" u="none" strike="noStrike" cap="none">
                <a:solidFill>
                  <a:srgbClr val="000000"/>
                </a:solidFill>
                <a:latin typeface="Arial"/>
                <a:ea typeface="Arial"/>
                <a:cs typeface="Arial"/>
                <a:sym typeface="Arial"/>
              </a:rPr>
              <a:t>В рамках Меморандума студенты КРУ по направлению «Машиностроение» проходят обучение в Dong Eui University по программе обмена. В новом учебном году в Dong Eui University квота в рамках академической мобильности увеличена на 10 человек.</a:t>
            </a:r>
            <a:endParaRPr/>
          </a:p>
        </p:txBody>
      </p:sp>
      <p:pic>
        <p:nvPicPr>
          <p:cNvPr id="104" name="Google Shape;104;p17"/>
          <p:cNvPicPr preferRelativeResize="0"/>
          <p:nvPr/>
        </p:nvPicPr>
        <p:blipFill rotWithShape="1">
          <a:blip r:embed="rId6">
            <a:alphaModFix/>
          </a:blip>
          <a:srcRect/>
          <a:stretch/>
        </p:blipFill>
        <p:spPr>
          <a:xfrm>
            <a:off x="260745" y="849617"/>
            <a:ext cx="3308807" cy="24816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09" name="Google Shape;109;p18"/>
          <p:cNvGrpSpPr/>
          <p:nvPr/>
        </p:nvGrpSpPr>
        <p:grpSpPr>
          <a:xfrm>
            <a:off x="-2" y="0"/>
            <a:ext cx="9144002" cy="732778"/>
            <a:chOff x="-2" y="0"/>
            <a:chExt cx="9144002" cy="732778"/>
          </a:xfrm>
        </p:grpSpPr>
        <p:grpSp>
          <p:nvGrpSpPr>
            <p:cNvPr id="110" name="Google Shape;110;p18"/>
            <p:cNvGrpSpPr/>
            <p:nvPr/>
          </p:nvGrpSpPr>
          <p:grpSpPr>
            <a:xfrm>
              <a:off x="-2" y="0"/>
              <a:ext cx="9144002" cy="732778"/>
              <a:chOff x="-2" y="0"/>
              <a:chExt cx="9144002" cy="732778"/>
            </a:xfrm>
          </p:grpSpPr>
          <p:pic>
            <p:nvPicPr>
              <p:cNvPr id="111" name="Google Shape;111;p18"/>
              <p:cNvPicPr preferRelativeResize="0"/>
              <p:nvPr/>
            </p:nvPicPr>
            <p:blipFill rotWithShape="1">
              <a:blip r:embed="rId3">
                <a:alphaModFix/>
              </a:blip>
              <a:srcRect/>
              <a:stretch/>
            </p:blipFill>
            <p:spPr>
              <a:xfrm>
                <a:off x="0" y="0"/>
                <a:ext cx="9144000" cy="715800"/>
              </a:xfrm>
              <a:prstGeom prst="rect">
                <a:avLst/>
              </a:prstGeom>
              <a:noFill/>
              <a:ln>
                <a:noFill/>
              </a:ln>
            </p:spPr>
          </p:pic>
          <p:pic>
            <p:nvPicPr>
              <p:cNvPr id="112" name="Google Shape;112;p18"/>
              <p:cNvPicPr preferRelativeResize="0"/>
              <p:nvPr/>
            </p:nvPicPr>
            <p:blipFill rotWithShape="1">
              <a:blip r:embed="rId4">
                <a:alphaModFix/>
              </a:blip>
              <a:srcRect b="86083"/>
              <a:stretch/>
            </p:blipFill>
            <p:spPr>
              <a:xfrm>
                <a:off x="-2" y="16977"/>
                <a:ext cx="9144002" cy="715801"/>
              </a:xfrm>
              <a:prstGeom prst="rect">
                <a:avLst/>
              </a:prstGeom>
              <a:noFill/>
              <a:ln>
                <a:noFill/>
              </a:ln>
            </p:spPr>
          </p:pic>
        </p:grpSp>
        <p:sp>
          <p:nvSpPr>
            <p:cNvPr id="113" name="Google Shape;113;p18"/>
            <p:cNvSpPr/>
            <p:nvPr/>
          </p:nvSpPr>
          <p:spPr>
            <a:xfrm>
              <a:off x="260746" y="126706"/>
              <a:ext cx="6428053" cy="459843"/>
            </a:xfrm>
            <a:prstGeom prst="rect">
              <a:avLst/>
            </a:prstGeom>
            <a:noFill/>
            <a:ln>
              <a:noFill/>
            </a:ln>
          </p:spPr>
          <p:txBody>
            <a:bodyPr spcFirstLastPara="1" wrap="square" lIns="68575" tIns="34275" rIns="68575" bIns="34275" anchor="ctr" anchorCtr="0">
              <a:noAutofit/>
            </a:bodyPr>
            <a:lstStyle/>
            <a:p>
              <a:pPr>
                <a:buClr>
                  <a:srgbClr val="FFFFFF"/>
                </a:buClr>
                <a:buSzPts val="1800"/>
              </a:pPr>
              <a:r>
                <a:rPr lang="ru-RU" sz="1400" i="0" u="none" strike="noStrike" cap="none" dirty="0">
                  <a:solidFill>
                    <a:srgbClr val="FFC000"/>
                  </a:solidFill>
                  <a:latin typeface="Arial"/>
                  <a:ea typeface="Arial"/>
                  <a:cs typeface="Arial"/>
                  <a:sym typeface="Arial"/>
                </a:rPr>
                <a:t>ЮЖНАЯ КОРЕЯ</a:t>
              </a: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Встреча с руководством KAIST </a:t>
              </a:r>
              <a:endParaRPr sz="1400" b="0" i="0" u="none" strike="noStrike" cap="none" dirty="0">
                <a:solidFill>
                  <a:srgbClr val="FFFFFF"/>
                </a:solidFill>
                <a:latin typeface="Arial"/>
                <a:ea typeface="Arial"/>
                <a:cs typeface="Arial"/>
                <a:sym typeface="Arial"/>
              </a:endParaRPr>
            </a:p>
          </p:txBody>
        </p:sp>
        <p:sp>
          <p:nvSpPr>
            <p:cNvPr id="114" name="Google Shape;114;p18"/>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115" name="Google Shape;115;p18"/>
            <p:cNvPicPr preferRelativeResize="0"/>
            <p:nvPr/>
          </p:nvPicPr>
          <p:blipFill rotWithShape="1">
            <a:blip r:embed="rId5">
              <a:alphaModFix/>
            </a:blip>
            <a:srcRect/>
            <a:stretch/>
          </p:blipFill>
          <p:spPr>
            <a:xfrm>
              <a:off x="7301833" y="144957"/>
              <a:ext cx="431708" cy="459843"/>
            </a:xfrm>
            <a:prstGeom prst="rect">
              <a:avLst/>
            </a:prstGeom>
            <a:noFill/>
            <a:ln>
              <a:noFill/>
            </a:ln>
          </p:spPr>
        </p:pic>
      </p:grpSp>
      <p:sp>
        <p:nvSpPr>
          <p:cNvPr id="116" name="Google Shape;116;p18"/>
          <p:cNvSpPr txBox="1"/>
          <p:nvPr/>
        </p:nvSpPr>
        <p:spPr>
          <a:xfrm>
            <a:off x="3413374" y="1044190"/>
            <a:ext cx="5600571" cy="2677654"/>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ru-RU" sz="1050" b="0" i="0" u="none" strike="noStrike" cap="none">
                <a:solidFill>
                  <a:srgbClr val="000000"/>
                </a:solidFill>
                <a:latin typeface="Arial"/>
                <a:ea typeface="Arial"/>
                <a:cs typeface="Arial"/>
                <a:sym typeface="Arial"/>
              </a:rPr>
              <a:t>27 августа 2024 года в университете Korea Advanced Institute of Science and Technology (KAIST) в городе Тэджон состоялась встреча казахстанской делегации во главе Министра С. Нурбека, с участием Чрезвычайного и полномочного посла Республики Казахстан в Республике Корея Республики Казахстан в Республике Корее г-на Нургали Арыстанова с Президентом KAIST г-ном Kwang Hyung Lee и с профессорами ключевых департаментов. </a:t>
            </a:r>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ru-RU" sz="1050" b="0" i="0" u="none" strike="noStrike" cap="none">
                <a:solidFill>
                  <a:srgbClr val="000000"/>
                </a:solidFill>
                <a:latin typeface="Arial"/>
                <a:ea typeface="Arial"/>
                <a:cs typeface="Arial"/>
                <a:sym typeface="Arial"/>
              </a:rPr>
              <a:t>По итогам встречи подписан Меморандум между Министерством науки и высшего образования Республики Казахстан, Корейским институтом передовых наук и технологий (Республика Корея) и KAIST о сотрудничестве в создании и развитии нового университета в Казахстане.</a:t>
            </a:r>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ru-RU" sz="1050" b="0" i="0" u="none" strike="noStrike" cap="none">
                <a:solidFill>
                  <a:srgbClr val="000000"/>
                </a:solidFill>
                <a:latin typeface="Arial"/>
                <a:ea typeface="Arial"/>
                <a:cs typeface="Arial"/>
                <a:sym typeface="Arial"/>
              </a:rPr>
              <a:t>Согласно договоренности KAISТ сосредоточится на создании передовых лабораторий и проведении исследований в области полупроводников, электрической, ядерной и квантовой инженерии, а также в индустрии чипов. Проект станет важным вкладом в развитие высоких технологий и научного потенциала Казахстана.</a:t>
            </a:r>
            <a:endParaRPr/>
          </a:p>
        </p:txBody>
      </p:sp>
      <p:pic>
        <p:nvPicPr>
          <p:cNvPr id="117" name="Google Shape;117;p18"/>
          <p:cNvPicPr preferRelativeResize="0"/>
          <p:nvPr/>
        </p:nvPicPr>
        <p:blipFill rotWithShape="1">
          <a:blip r:embed="rId6">
            <a:alphaModFix/>
          </a:blip>
          <a:srcRect/>
          <a:stretch/>
        </p:blipFill>
        <p:spPr>
          <a:xfrm>
            <a:off x="260746" y="2959013"/>
            <a:ext cx="3044054" cy="2028577"/>
          </a:xfrm>
          <a:prstGeom prst="rect">
            <a:avLst/>
          </a:prstGeom>
          <a:noFill/>
          <a:ln>
            <a:noFill/>
          </a:ln>
        </p:spPr>
      </p:pic>
      <p:pic>
        <p:nvPicPr>
          <p:cNvPr id="118" name="Google Shape;118;p18"/>
          <p:cNvPicPr preferRelativeResize="0"/>
          <p:nvPr/>
        </p:nvPicPr>
        <p:blipFill rotWithShape="1">
          <a:blip r:embed="rId7">
            <a:alphaModFix/>
          </a:blip>
          <a:srcRect/>
          <a:stretch/>
        </p:blipFill>
        <p:spPr>
          <a:xfrm>
            <a:off x="260747" y="825529"/>
            <a:ext cx="3044054" cy="20285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19"/>
          <p:cNvGrpSpPr/>
          <p:nvPr/>
        </p:nvGrpSpPr>
        <p:grpSpPr>
          <a:xfrm>
            <a:off x="-2" y="0"/>
            <a:ext cx="9144002" cy="732778"/>
            <a:chOff x="-2" y="0"/>
            <a:chExt cx="9144002" cy="732778"/>
          </a:xfrm>
        </p:grpSpPr>
        <p:grpSp>
          <p:nvGrpSpPr>
            <p:cNvPr id="124" name="Google Shape;124;p19"/>
            <p:cNvGrpSpPr/>
            <p:nvPr/>
          </p:nvGrpSpPr>
          <p:grpSpPr>
            <a:xfrm>
              <a:off x="-2" y="0"/>
              <a:ext cx="9144002" cy="732778"/>
              <a:chOff x="-2" y="0"/>
              <a:chExt cx="9144002" cy="732778"/>
            </a:xfrm>
          </p:grpSpPr>
          <p:pic>
            <p:nvPicPr>
              <p:cNvPr id="125" name="Google Shape;125;p19"/>
              <p:cNvPicPr preferRelativeResize="0"/>
              <p:nvPr/>
            </p:nvPicPr>
            <p:blipFill rotWithShape="1">
              <a:blip r:embed="rId3">
                <a:alphaModFix/>
              </a:blip>
              <a:srcRect/>
              <a:stretch/>
            </p:blipFill>
            <p:spPr>
              <a:xfrm>
                <a:off x="0" y="0"/>
                <a:ext cx="9144000" cy="715800"/>
              </a:xfrm>
              <a:prstGeom prst="rect">
                <a:avLst/>
              </a:prstGeom>
              <a:noFill/>
              <a:ln>
                <a:noFill/>
              </a:ln>
            </p:spPr>
          </p:pic>
          <p:pic>
            <p:nvPicPr>
              <p:cNvPr id="126" name="Google Shape;126;p19"/>
              <p:cNvPicPr preferRelativeResize="0"/>
              <p:nvPr/>
            </p:nvPicPr>
            <p:blipFill rotWithShape="1">
              <a:blip r:embed="rId4">
                <a:alphaModFix/>
              </a:blip>
              <a:srcRect b="86083"/>
              <a:stretch/>
            </p:blipFill>
            <p:spPr>
              <a:xfrm>
                <a:off x="-2" y="16977"/>
                <a:ext cx="9144002" cy="715801"/>
              </a:xfrm>
              <a:prstGeom prst="rect">
                <a:avLst/>
              </a:prstGeom>
              <a:noFill/>
              <a:ln>
                <a:noFill/>
              </a:ln>
            </p:spPr>
          </p:pic>
        </p:grpSp>
        <p:sp>
          <p:nvSpPr>
            <p:cNvPr id="127" name="Google Shape;127;p19"/>
            <p:cNvSpPr/>
            <p:nvPr/>
          </p:nvSpPr>
          <p:spPr>
            <a:xfrm>
              <a:off x="260746" y="126706"/>
              <a:ext cx="6428053" cy="459843"/>
            </a:xfrm>
            <a:prstGeom prst="rect">
              <a:avLst/>
            </a:prstGeom>
            <a:noFill/>
            <a:ln>
              <a:noFill/>
            </a:ln>
          </p:spPr>
          <p:txBody>
            <a:bodyPr spcFirstLastPara="1" wrap="square" lIns="68575" tIns="34275" rIns="68575" bIns="34275" anchor="ctr" anchorCtr="0">
              <a:noAutofit/>
            </a:bodyPr>
            <a:lstStyle/>
            <a:p>
              <a:pPr>
                <a:buClr>
                  <a:srgbClr val="FFFFFF"/>
                </a:buClr>
                <a:buSzPts val="1800"/>
              </a:pPr>
              <a:r>
                <a:rPr lang="ru-RU" sz="1100" i="0" u="none" strike="noStrike" cap="none" dirty="0">
                  <a:solidFill>
                    <a:srgbClr val="FFC000"/>
                  </a:solidFill>
                  <a:latin typeface="Arial"/>
                  <a:ea typeface="Arial"/>
                  <a:cs typeface="Arial"/>
                  <a:sym typeface="Arial"/>
                </a:rPr>
                <a:t>ЮЖНАЯ КОРЕЯ</a:t>
              </a: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Встреча с президентом </a:t>
              </a:r>
              <a:endParaRPr dirty="0"/>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Korea Institute </a:t>
              </a:r>
              <a:r>
                <a:rPr lang="ru-RU" sz="1400" b="1" i="0" u="none" strike="noStrike" cap="none" dirty="0" err="1">
                  <a:solidFill>
                    <a:srgbClr val="FFFFFF"/>
                  </a:solidFill>
                  <a:latin typeface="Arial"/>
                  <a:ea typeface="Arial"/>
                  <a:cs typeface="Arial"/>
                  <a:sym typeface="Arial"/>
                </a:rPr>
                <a:t>of</a:t>
              </a:r>
              <a:r>
                <a:rPr lang="ru-RU" sz="1400" b="1" i="0" u="none" strike="noStrike" cap="none" dirty="0">
                  <a:solidFill>
                    <a:srgbClr val="FFFFFF"/>
                  </a:solidFill>
                  <a:latin typeface="Arial"/>
                  <a:ea typeface="Arial"/>
                  <a:cs typeface="Arial"/>
                  <a:sym typeface="Arial"/>
                </a:rPr>
                <a:t> Industrial Technology г-ном Сан Мок Ли </a:t>
              </a:r>
              <a:endParaRPr sz="1400" b="0" i="0" u="none" strike="noStrike" cap="none" dirty="0">
                <a:solidFill>
                  <a:srgbClr val="FFFFFF"/>
                </a:solidFill>
                <a:latin typeface="Arial"/>
                <a:ea typeface="Arial"/>
                <a:cs typeface="Arial"/>
                <a:sym typeface="Arial"/>
              </a:endParaRPr>
            </a:p>
          </p:txBody>
        </p:sp>
        <p:sp>
          <p:nvSpPr>
            <p:cNvPr id="128" name="Google Shape;128;p19"/>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129" name="Google Shape;129;p19"/>
            <p:cNvPicPr preferRelativeResize="0"/>
            <p:nvPr/>
          </p:nvPicPr>
          <p:blipFill rotWithShape="1">
            <a:blip r:embed="rId5">
              <a:alphaModFix/>
            </a:blip>
            <a:srcRect/>
            <a:stretch/>
          </p:blipFill>
          <p:spPr>
            <a:xfrm>
              <a:off x="7301833" y="144957"/>
              <a:ext cx="431708" cy="459843"/>
            </a:xfrm>
            <a:prstGeom prst="rect">
              <a:avLst/>
            </a:prstGeom>
            <a:noFill/>
            <a:ln>
              <a:noFill/>
            </a:ln>
          </p:spPr>
        </p:pic>
      </p:grpSp>
      <p:sp>
        <p:nvSpPr>
          <p:cNvPr id="130" name="Google Shape;130;p19"/>
          <p:cNvSpPr txBox="1"/>
          <p:nvPr/>
        </p:nvSpPr>
        <p:spPr>
          <a:xfrm>
            <a:off x="3393495" y="876237"/>
            <a:ext cx="5600571" cy="364715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ru-RU" sz="1050" b="0" i="0" u="none" strike="noStrike" cap="none">
                <a:solidFill>
                  <a:srgbClr val="000000"/>
                </a:solidFill>
                <a:latin typeface="Arial"/>
                <a:ea typeface="Arial"/>
                <a:cs typeface="Arial"/>
                <a:sym typeface="Arial"/>
              </a:rPr>
              <a:t>27 августа 2024 года казахстанская делегация во главе Министра С. Нурбека, с участием Чрезвычайного и полномочного посла Республики Казахстан в Республике Корея Республики Казахстан в Республике Корее г-на Нургали Арыстанова, посетила </a:t>
            </a:r>
            <a:r>
              <a:rPr lang="ru-RU" sz="1050" b="1" i="0" u="none" strike="noStrike" cap="none">
                <a:solidFill>
                  <a:srgbClr val="000000"/>
                </a:solidFill>
                <a:latin typeface="Arial"/>
                <a:ea typeface="Arial"/>
                <a:cs typeface="Arial"/>
                <a:sym typeface="Arial"/>
              </a:rPr>
              <a:t>Korea Institute of Industrial Technology</a:t>
            </a:r>
            <a:r>
              <a:rPr lang="ru-RU" sz="1050" b="0" i="0" u="none" strike="noStrike" cap="none">
                <a:solidFill>
                  <a:srgbClr val="000000"/>
                </a:solidFill>
                <a:latin typeface="Arial"/>
                <a:ea typeface="Arial"/>
                <a:cs typeface="Arial"/>
                <a:sym typeface="Arial"/>
              </a:rPr>
              <a:t> в городе Чаннон. В стенах института С.Нурбек провел переговоры с президентом Korea Institute of Industrial Technology г-ном Сан Мок Ли. Стороны обсудили сотрудничество двух стран в сфере науки и технологий. </a:t>
            </a:r>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ru-RU" sz="1050" b="0" i="0" u="none" strike="noStrike" cap="none">
                <a:solidFill>
                  <a:srgbClr val="000000"/>
                </a:solidFill>
                <a:latin typeface="Arial"/>
                <a:ea typeface="Arial"/>
                <a:cs typeface="Arial"/>
                <a:sym typeface="Arial"/>
              </a:rPr>
              <a:t>Подписан Меморандум о сотрудничестве в области науки и технологий между АО «Институт металлургии и обогащения» и </a:t>
            </a:r>
            <a:r>
              <a:rPr lang="ru-RU" sz="1050" b="1" i="1" u="none" strike="noStrike" cap="none">
                <a:solidFill>
                  <a:srgbClr val="000000"/>
                </a:solidFill>
                <a:latin typeface="Arial"/>
                <a:ea typeface="Arial"/>
                <a:cs typeface="Arial"/>
                <a:sym typeface="Arial"/>
              </a:rPr>
              <a:t>Корейским институтом промышленности технологии. Основная цель партнерства — создание научного Центра высокотемпературных/реакционноспособных редкометаллических материалов и технологий производства высококачественных промышленных продукт</a:t>
            </a:r>
            <a:r>
              <a:rPr lang="ru-RU" sz="1050" b="0" i="0" u="none" strike="noStrike" cap="none">
                <a:solidFill>
                  <a:srgbClr val="000000"/>
                </a:solidFill>
                <a:latin typeface="Arial"/>
                <a:ea typeface="Arial"/>
                <a:cs typeface="Arial"/>
                <a:sym typeface="Arial"/>
              </a:rPr>
              <a:t>ов в Казахстане. Главная цель — получить конечную высокотехнологичную продукцию и осуществить её коммерциализацию. Бюджет проекта составляет более 10 млн. долларов.</a:t>
            </a:r>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ru-RU" sz="1050" b="0" i="0" u="none" strike="noStrike" cap="none">
                <a:solidFill>
                  <a:srgbClr val="000000"/>
                </a:solidFill>
                <a:latin typeface="Arial"/>
                <a:ea typeface="Arial"/>
                <a:cs typeface="Arial"/>
                <a:sym typeface="Arial"/>
              </a:rPr>
              <a:t>Сотрудничество охватывает ключевые направления: разработку и реализацию планов по созданию научного центра, разработку инновационных технологий и проведение исследований, необходимых для его эффективного функционирования. Меморандум значительно расширяет сферу научного сотрудничества и предусматривает обмен учеными, проведение научных семинаров и мастер-классов. </a:t>
            </a:r>
            <a:endParaRPr/>
          </a:p>
        </p:txBody>
      </p:sp>
      <p:pic>
        <p:nvPicPr>
          <p:cNvPr id="131" name="Google Shape;131;p19"/>
          <p:cNvPicPr preferRelativeResize="0"/>
          <p:nvPr/>
        </p:nvPicPr>
        <p:blipFill rotWithShape="1">
          <a:blip r:embed="rId6">
            <a:alphaModFix/>
          </a:blip>
          <a:srcRect/>
          <a:stretch/>
        </p:blipFill>
        <p:spPr>
          <a:xfrm>
            <a:off x="260747" y="825529"/>
            <a:ext cx="3000852" cy="1999786"/>
          </a:xfrm>
          <a:prstGeom prst="rect">
            <a:avLst/>
          </a:prstGeom>
          <a:noFill/>
          <a:ln>
            <a:noFill/>
          </a:ln>
        </p:spPr>
      </p:pic>
      <p:pic>
        <p:nvPicPr>
          <p:cNvPr id="132" name="Google Shape;132;p19"/>
          <p:cNvPicPr preferRelativeResize="0"/>
          <p:nvPr/>
        </p:nvPicPr>
        <p:blipFill rotWithShape="1">
          <a:blip r:embed="rId7">
            <a:alphaModFix/>
          </a:blip>
          <a:srcRect/>
          <a:stretch/>
        </p:blipFill>
        <p:spPr>
          <a:xfrm>
            <a:off x="260746" y="2918066"/>
            <a:ext cx="3000854" cy="19997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p20"/>
          <p:cNvGrpSpPr/>
          <p:nvPr/>
        </p:nvGrpSpPr>
        <p:grpSpPr>
          <a:xfrm>
            <a:off x="-2" y="0"/>
            <a:ext cx="9144002" cy="732778"/>
            <a:chOff x="-2" y="0"/>
            <a:chExt cx="9144002" cy="732778"/>
          </a:xfrm>
        </p:grpSpPr>
        <p:grpSp>
          <p:nvGrpSpPr>
            <p:cNvPr id="138" name="Google Shape;138;p20"/>
            <p:cNvGrpSpPr/>
            <p:nvPr/>
          </p:nvGrpSpPr>
          <p:grpSpPr>
            <a:xfrm>
              <a:off x="-2" y="0"/>
              <a:ext cx="9144002" cy="732778"/>
              <a:chOff x="-2" y="0"/>
              <a:chExt cx="9144002" cy="732778"/>
            </a:xfrm>
          </p:grpSpPr>
          <p:pic>
            <p:nvPicPr>
              <p:cNvPr id="139" name="Google Shape;139;p20"/>
              <p:cNvPicPr preferRelativeResize="0"/>
              <p:nvPr/>
            </p:nvPicPr>
            <p:blipFill rotWithShape="1">
              <a:blip r:embed="rId3">
                <a:alphaModFix/>
              </a:blip>
              <a:srcRect/>
              <a:stretch/>
            </p:blipFill>
            <p:spPr>
              <a:xfrm>
                <a:off x="0" y="0"/>
                <a:ext cx="9144000" cy="715800"/>
              </a:xfrm>
              <a:prstGeom prst="rect">
                <a:avLst/>
              </a:prstGeom>
              <a:noFill/>
              <a:ln>
                <a:noFill/>
              </a:ln>
            </p:spPr>
          </p:pic>
          <p:pic>
            <p:nvPicPr>
              <p:cNvPr id="140" name="Google Shape;140;p20"/>
              <p:cNvPicPr preferRelativeResize="0"/>
              <p:nvPr/>
            </p:nvPicPr>
            <p:blipFill rotWithShape="1">
              <a:blip r:embed="rId4">
                <a:alphaModFix/>
              </a:blip>
              <a:srcRect b="86083"/>
              <a:stretch/>
            </p:blipFill>
            <p:spPr>
              <a:xfrm>
                <a:off x="-2" y="16977"/>
                <a:ext cx="9144002" cy="715801"/>
              </a:xfrm>
              <a:prstGeom prst="rect">
                <a:avLst/>
              </a:prstGeom>
              <a:noFill/>
              <a:ln>
                <a:noFill/>
              </a:ln>
            </p:spPr>
          </p:pic>
        </p:grpSp>
        <p:sp>
          <p:nvSpPr>
            <p:cNvPr id="141" name="Google Shape;141;p20"/>
            <p:cNvSpPr/>
            <p:nvPr/>
          </p:nvSpPr>
          <p:spPr>
            <a:xfrm>
              <a:off x="260746" y="126706"/>
              <a:ext cx="6428053" cy="459843"/>
            </a:xfrm>
            <a:prstGeom prst="rect">
              <a:avLst/>
            </a:prstGeom>
            <a:noFill/>
            <a:ln>
              <a:noFill/>
            </a:ln>
          </p:spPr>
          <p:txBody>
            <a:bodyPr spcFirstLastPara="1" wrap="square" lIns="68575" tIns="34275" rIns="68575" bIns="34275" anchor="ctr" anchorCtr="0">
              <a:noAutofit/>
            </a:bodyPr>
            <a:lstStyle/>
            <a:p>
              <a:pPr>
                <a:buClr>
                  <a:srgbClr val="FFFFFF"/>
                </a:buClr>
                <a:buSzPts val="1800"/>
              </a:pPr>
              <a:r>
                <a:rPr lang="ru-RU" sz="1100" i="0" u="none" strike="noStrike" cap="none" dirty="0">
                  <a:solidFill>
                    <a:srgbClr val="FFC000"/>
                  </a:solidFill>
                  <a:latin typeface="Arial"/>
                  <a:ea typeface="Arial"/>
                  <a:cs typeface="Arial"/>
                  <a:sym typeface="Arial"/>
                </a:rPr>
                <a:t>ЮЖНАЯ КОРЕЯ</a:t>
              </a: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Встреча Карагандинского технического университета </a:t>
              </a:r>
              <a:endParaRPr dirty="0"/>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имени А. </a:t>
              </a:r>
              <a:r>
                <a:rPr lang="ru-RU" sz="1400" b="1" i="0" u="none" strike="noStrike" cap="none" dirty="0" err="1">
                  <a:solidFill>
                    <a:srgbClr val="FFFFFF"/>
                  </a:solidFill>
                  <a:latin typeface="Arial"/>
                  <a:ea typeface="Arial"/>
                  <a:cs typeface="Arial"/>
                  <a:sym typeface="Arial"/>
                </a:rPr>
                <a:t>Сагинова</a:t>
              </a:r>
              <a:r>
                <a:rPr lang="ru-RU" sz="1400" b="1" i="0" u="none" strike="noStrike" cap="none" dirty="0">
                  <a:solidFill>
                    <a:srgbClr val="FFFFFF"/>
                  </a:solidFill>
                  <a:latin typeface="Arial"/>
                  <a:ea typeface="Arial"/>
                  <a:cs typeface="Arial"/>
                  <a:sym typeface="Arial"/>
                </a:rPr>
                <a:t> и Национального университета </a:t>
              </a:r>
              <a:r>
                <a:rPr lang="ru-RU" sz="1400" b="1" i="0" u="none" strike="noStrike" cap="none" dirty="0" err="1">
                  <a:solidFill>
                    <a:srgbClr val="FFFFFF"/>
                  </a:solidFill>
                  <a:latin typeface="Arial"/>
                  <a:ea typeface="Arial"/>
                  <a:cs typeface="Arial"/>
                  <a:sym typeface="Arial"/>
                </a:rPr>
                <a:t>Конгджу</a:t>
              </a:r>
              <a:endParaRPr sz="1400" b="0" i="0" u="none" strike="noStrike" cap="none" dirty="0">
                <a:solidFill>
                  <a:srgbClr val="FFFFFF"/>
                </a:solidFill>
                <a:latin typeface="Arial"/>
                <a:ea typeface="Arial"/>
                <a:cs typeface="Arial"/>
                <a:sym typeface="Arial"/>
              </a:endParaRPr>
            </a:p>
          </p:txBody>
        </p:sp>
        <p:sp>
          <p:nvSpPr>
            <p:cNvPr id="142" name="Google Shape;142;p20"/>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143" name="Google Shape;143;p20"/>
            <p:cNvPicPr preferRelativeResize="0"/>
            <p:nvPr/>
          </p:nvPicPr>
          <p:blipFill rotWithShape="1">
            <a:blip r:embed="rId5">
              <a:alphaModFix/>
            </a:blip>
            <a:srcRect/>
            <a:stretch/>
          </p:blipFill>
          <p:spPr>
            <a:xfrm>
              <a:off x="7301833" y="144957"/>
              <a:ext cx="431708" cy="459843"/>
            </a:xfrm>
            <a:prstGeom prst="rect">
              <a:avLst/>
            </a:prstGeom>
            <a:noFill/>
            <a:ln>
              <a:noFill/>
            </a:ln>
          </p:spPr>
        </p:pic>
      </p:grpSp>
      <p:sp>
        <p:nvSpPr>
          <p:cNvPr id="144" name="Google Shape;144;p20"/>
          <p:cNvSpPr txBox="1"/>
          <p:nvPr/>
        </p:nvSpPr>
        <p:spPr>
          <a:xfrm>
            <a:off x="5580000" y="1696729"/>
            <a:ext cx="3303254" cy="2492988"/>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ru-RU" sz="1200" b="0" i="0" u="none" strike="noStrike" cap="none">
                <a:solidFill>
                  <a:srgbClr val="000000"/>
                </a:solidFill>
                <a:latin typeface="Arial"/>
                <a:ea typeface="Arial"/>
                <a:cs typeface="Arial"/>
                <a:sym typeface="Arial"/>
              </a:rPr>
              <a:t>В рамках данного визита на полях KongJu National University состоялась встреча с руководством Карагандинского технического университета имени А. Сагинова, где подписано Соглашение между Карагандинским техническим университетом имени А. Сагинова и Национальным университетом Конгджу.</a:t>
            </a:r>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ru-RU" sz="1200" b="0" i="0" u="none" strike="noStrike" cap="none">
                <a:solidFill>
                  <a:srgbClr val="000000"/>
                </a:solidFill>
                <a:latin typeface="Arial"/>
                <a:ea typeface="Arial"/>
                <a:cs typeface="Arial"/>
                <a:sym typeface="Arial"/>
              </a:rPr>
              <a:t>Основными направлениями сотрудничества являются программы двойного диплома, обмен преподавателями и учеными-исследователями, обмен студентами.</a:t>
            </a:r>
            <a:endParaRPr/>
          </a:p>
        </p:txBody>
      </p:sp>
      <p:pic>
        <p:nvPicPr>
          <p:cNvPr id="145" name="Google Shape;145;p20"/>
          <p:cNvPicPr preferRelativeResize="0"/>
          <p:nvPr/>
        </p:nvPicPr>
        <p:blipFill rotWithShape="1">
          <a:blip r:embed="rId6">
            <a:alphaModFix/>
          </a:blip>
          <a:srcRect/>
          <a:stretch/>
        </p:blipFill>
        <p:spPr>
          <a:xfrm>
            <a:off x="260746" y="914506"/>
            <a:ext cx="5097457" cy="38230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21"/>
          <p:cNvGrpSpPr/>
          <p:nvPr/>
        </p:nvGrpSpPr>
        <p:grpSpPr>
          <a:xfrm>
            <a:off x="-2" y="0"/>
            <a:ext cx="9144002" cy="732778"/>
            <a:chOff x="-2" y="0"/>
            <a:chExt cx="9144002" cy="732778"/>
          </a:xfrm>
        </p:grpSpPr>
        <p:grpSp>
          <p:nvGrpSpPr>
            <p:cNvPr id="151" name="Google Shape;151;p21"/>
            <p:cNvGrpSpPr/>
            <p:nvPr/>
          </p:nvGrpSpPr>
          <p:grpSpPr>
            <a:xfrm>
              <a:off x="-2" y="0"/>
              <a:ext cx="9144002" cy="732778"/>
              <a:chOff x="-2" y="0"/>
              <a:chExt cx="9144002" cy="732778"/>
            </a:xfrm>
          </p:grpSpPr>
          <p:pic>
            <p:nvPicPr>
              <p:cNvPr id="152" name="Google Shape;152;p21"/>
              <p:cNvPicPr preferRelativeResize="0"/>
              <p:nvPr/>
            </p:nvPicPr>
            <p:blipFill rotWithShape="1">
              <a:blip r:embed="rId3">
                <a:alphaModFix/>
              </a:blip>
              <a:srcRect/>
              <a:stretch/>
            </p:blipFill>
            <p:spPr>
              <a:xfrm>
                <a:off x="0" y="0"/>
                <a:ext cx="9144000" cy="715800"/>
              </a:xfrm>
              <a:prstGeom prst="rect">
                <a:avLst/>
              </a:prstGeom>
              <a:noFill/>
              <a:ln>
                <a:noFill/>
              </a:ln>
            </p:spPr>
          </p:pic>
          <p:pic>
            <p:nvPicPr>
              <p:cNvPr id="153" name="Google Shape;153;p21"/>
              <p:cNvPicPr preferRelativeResize="0"/>
              <p:nvPr/>
            </p:nvPicPr>
            <p:blipFill rotWithShape="1">
              <a:blip r:embed="rId4">
                <a:alphaModFix/>
              </a:blip>
              <a:srcRect b="86083"/>
              <a:stretch/>
            </p:blipFill>
            <p:spPr>
              <a:xfrm>
                <a:off x="-2" y="16977"/>
                <a:ext cx="9144002" cy="715801"/>
              </a:xfrm>
              <a:prstGeom prst="rect">
                <a:avLst/>
              </a:prstGeom>
              <a:noFill/>
              <a:ln>
                <a:noFill/>
              </a:ln>
            </p:spPr>
          </p:pic>
        </p:grpSp>
        <p:sp>
          <p:nvSpPr>
            <p:cNvPr id="154" name="Google Shape;154;p21"/>
            <p:cNvSpPr/>
            <p:nvPr/>
          </p:nvSpPr>
          <p:spPr>
            <a:xfrm>
              <a:off x="260746" y="126706"/>
              <a:ext cx="5199150" cy="459843"/>
            </a:xfrm>
            <a:prstGeom prst="rect">
              <a:avLst/>
            </a:prstGeom>
            <a:noFill/>
            <a:ln>
              <a:noFill/>
            </a:ln>
          </p:spPr>
          <p:txBody>
            <a:bodyPr spcFirstLastPara="1" wrap="square" lIns="68575" tIns="34275" rIns="68575" bIns="34275" anchor="ctr" anchorCtr="0">
              <a:noAutofit/>
            </a:bodyPr>
            <a:lstStyle/>
            <a:p>
              <a:r>
                <a:rPr lang="ru-RU" sz="1400" i="0" u="none" strike="noStrike" cap="none" dirty="0">
                  <a:solidFill>
                    <a:srgbClr val="FFC000"/>
                  </a:solidFill>
                  <a:latin typeface="Arial"/>
                  <a:ea typeface="Arial"/>
                  <a:cs typeface="Arial"/>
                  <a:sym typeface="Arial"/>
                </a:rPr>
                <a:t>ЮЖНАЯ КОРЕЯ</a:t>
              </a:r>
            </a:p>
            <a:p>
              <a:pPr marL="0" marR="0" lvl="0" indent="0" algn="l" rtl="0">
                <a:lnSpc>
                  <a:spcPct val="100000"/>
                </a:lnSpc>
                <a:spcBef>
                  <a:spcPts val="0"/>
                </a:spcBef>
                <a:spcAft>
                  <a:spcPts val="0"/>
                </a:spcAft>
                <a:buNone/>
              </a:pPr>
              <a:r>
                <a:rPr lang="ru-RU" sz="1400" b="1" i="0" u="none" strike="noStrike" cap="none" dirty="0">
                  <a:solidFill>
                    <a:srgbClr val="FFFFFF"/>
                  </a:solidFill>
                  <a:latin typeface="Arial"/>
                  <a:ea typeface="Arial"/>
                  <a:cs typeface="Arial"/>
                  <a:sym typeface="Arial"/>
                </a:rPr>
                <a:t>Встреча с руководством </a:t>
              </a:r>
              <a:r>
                <a:rPr lang="ru-RU" sz="1400" b="1" i="0" u="none" strike="noStrike" cap="none" dirty="0" err="1">
                  <a:solidFill>
                    <a:srgbClr val="FFFFFF"/>
                  </a:solidFill>
                  <a:latin typeface="Arial"/>
                  <a:ea typeface="Arial"/>
                  <a:cs typeface="Arial"/>
                  <a:sym typeface="Arial"/>
                </a:rPr>
                <a:t>Jei</a:t>
              </a:r>
              <a:r>
                <a:rPr lang="ru-RU" sz="1400" b="0" i="0" u="none" strike="noStrike" cap="none" dirty="0">
                  <a:solidFill>
                    <a:srgbClr val="FFFFFF"/>
                  </a:solidFill>
                  <a:latin typeface="Arial"/>
                  <a:ea typeface="Arial"/>
                  <a:cs typeface="Arial"/>
                  <a:sym typeface="Arial"/>
                </a:rPr>
                <a:t> </a:t>
              </a:r>
              <a:r>
                <a:rPr lang="ru-RU" sz="1400" b="1" i="0" u="none" strike="noStrike" cap="none" dirty="0">
                  <a:solidFill>
                    <a:srgbClr val="FFFFFF"/>
                  </a:solidFill>
                  <a:latin typeface="Arial"/>
                  <a:ea typeface="Arial"/>
                  <a:cs typeface="Arial"/>
                  <a:sym typeface="Arial"/>
                </a:rPr>
                <a:t>Университета</a:t>
              </a:r>
              <a:endParaRPr sz="1400" b="0" i="0" u="none" strike="noStrike" cap="none" dirty="0">
                <a:solidFill>
                  <a:srgbClr val="FFFFFF"/>
                </a:solidFill>
                <a:latin typeface="Arial"/>
                <a:ea typeface="Arial"/>
                <a:cs typeface="Arial"/>
                <a:sym typeface="Arial"/>
              </a:endParaRPr>
            </a:p>
          </p:txBody>
        </p:sp>
        <p:sp>
          <p:nvSpPr>
            <p:cNvPr id="155" name="Google Shape;155;p21"/>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156" name="Google Shape;156;p21"/>
            <p:cNvPicPr preferRelativeResize="0"/>
            <p:nvPr/>
          </p:nvPicPr>
          <p:blipFill rotWithShape="1">
            <a:blip r:embed="rId5">
              <a:alphaModFix/>
            </a:blip>
            <a:srcRect/>
            <a:stretch/>
          </p:blipFill>
          <p:spPr>
            <a:xfrm>
              <a:off x="7301833" y="144957"/>
              <a:ext cx="431708" cy="459843"/>
            </a:xfrm>
            <a:prstGeom prst="rect">
              <a:avLst/>
            </a:prstGeom>
            <a:noFill/>
            <a:ln>
              <a:noFill/>
            </a:ln>
          </p:spPr>
        </p:pic>
      </p:grpSp>
      <p:sp>
        <p:nvSpPr>
          <p:cNvPr id="157" name="Google Shape;157;p21"/>
          <p:cNvSpPr txBox="1"/>
          <p:nvPr/>
        </p:nvSpPr>
        <p:spPr>
          <a:xfrm>
            <a:off x="5630400" y="2004245"/>
            <a:ext cx="3146400" cy="193899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ru-RU" sz="1200" b="0" i="0" u="none" strike="noStrike" cap="none">
                <a:solidFill>
                  <a:srgbClr val="000000"/>
                </a:solidFill>
                <a:latin typeface="Arial"/>
                <a:ea typeface="Arial"/>
                <a:cs typeface="Arial"/>
                <a:sym typeface="Arial"/>
              </a:rPr>
              <a:t>28 августа 2024 года Министр С.Нурбек встретился с руководством Университета Jei. На встрече было положено начало дальнейшему сотрудничеству с Kyung-In Women’s University и Yonsung University. Генеральный директор учебного центра Softline Жумакан Утенов и руководство Jei University пришли к взаимопониманию о разработке Меморандума по созданию Казахско-Корейской Академии.</a:t>
            </a:r>
            <a:endParaRPr/>
          </a:p>
        </p:txBody>
      </p:sp>
      <p:pic>
        <p:nvPicPr>
          <p:cNvPr id="158" name="Google Shape;158;p21"/>
          <p:cNvPicPr preferRelativeResize="0"/>
          <p:nvPr/>
        </p:nvPicPr>
        <p:blipFill rotWithShape="1">
          <a:blip r:embed="rId6">
            <a:alphaModFix/>
          </a:blip>
          <a:srcRect l="15617" t="23006" r="15341" b="13283"/>
          <a:stretch/>
        </p:blipFill>
        <p:spPr>
          <a:xfrm>
            <a:off x="367200" y="1245706"/>
            <a:ext cx="4785357" cy="33118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22"/>
          <p:cNvGrpSpPr/>
          <p:nvPr/>
        </p:nvGrpSpPr>
        <p:grpSpPr>
          <a:xfrm>
            <a:off x="-2" y="0"/>
            <a:ext cx="9144002" cy="732778"/>
            <a:chOff x="-2" y="0"/>
            <a:chExt cx="9144002" cy="732778"/>
          </a:xfrm>
        </p:grpSpPr>
        <p:grpSp>
          <p:nvGrpSpPr>
            <p:cNvPr id="164" name="Google Shape;164;p22"/>
            <p:cNvGrpSpPr/>
            <p:nvPr/>
          </p:nvGrpSpPr>
          <p:grpSpPr>
            <a:xfrm>
              <a:off x="-2" y="0"/>
              <a:ext cx="9144002" cy="732778"/>
              <a:chOff x="-2" y="0"/>
              <a:chExt cx="9144002" cy="732778"/>
            </a:xfrm>
          </p:grpSpPr>
          <p:pic>
            <p:nvPicPr>
              <p:cNvPr id="165" name="Google Shape;165;p22"/>
              <p:cNvPicPr preferRelativeResize="0"/>
              <p:nvPr/>
            </p:nvPicPr>
            <p:blipFill rotWithShape="1">
              <a:blip r:embed="rId3">
                <a:alphaModFix/>
              </a:blip>
              <a:srcRect/>
              <a:stretch/>
            </p:blipFill>
            <p:spPr>
              <a:xfrm>
                <a:off x="0" y="0"/>
                <a:ext cx="9144000" cy="715800"/>
              </a:xfrm>
              <a:prstGeom prst="rect">
                <a:avLst/>
              </a:prstGeom>
              <a:noFill/>
              <a:ln>
                <a:noFill/>
              </a:ln>
            </p:spPr>
          </p:pic>
          <p:pic>
            <p:nvPicPr>
              <p:cNvPr id="166" name="Google Shape;166;p22"/>
              <p:cNvPicPr preferRelativeResize="0"/>
              <p:nvPr/>
            </p:nvPicPr>
            <p:blipFill rotWithShape="1">
              <a:blip r:embed="rId4">
                <a:alphaModFix/>
              </a:blip>
              <a:srcRect b="86083"/>
              <a:stretch/>
            </p:blipFill>
            <p:spPr>
              <a:xfrm>
                <a:off x="-2" y="16977"/>
                <a:ext cx="9144002" cy="715801"/>
              </a:xfrm>
              <a:prstGeom prst="rect">
                <a:avLst/>
              </a:prstGeom>
              <a:noFill/>
              <a:ln>
                <a:noFill/>
              </a:ln>
            </p:spPr>
          </p:pic>
        </p:grpSp>
        <p:sp>
          <p:nvSpPr>
            <p:cNvPr id="167" name="Google Shape;167;p22"/>
            <p:cNvSpPr/>
            <p:nvPr/>
          </p:nvSpPr>
          <p:spPr>
            <a:xfrm>
              <a:off x="260746" y="126706"/>
              <a:ext cx="6665654" cy="459843"/>
            </a:xfrm>
            <a:prstGeom prst="rect">
              <a:avLst/>
            </a:prstGeom>
            <a:noFill/>
            <a:ln>
              <a:noFill/>
            </a:ln>
          </p:spPr>
          <p:txBody>
            <a:bodyPr spcFirstLastPara="1" wrap="square" lIns="68575" tIns="34275" rIns="68575" bIns="34275" anchor="ctr" anchorCtr="0">
              <a:noAutofit/>
            </a:bodyPr>
            <a:lstStyle/>
            <a:p>
              <a:pPr>
                <a:buClr>
                  <a:srgbClr val="FFFFFF"/>
                </a:buClr>
                <a:buSzPts val="1800"/>
              </a:pPr>
              <a:r>
                <a:rPr lang="ru-RU" sz="1400" i="0" u="none" strike="noStrike" cap="none">
                  <a:solidFill>
                    <a:srgbClr val="FFC000"/>
                  </a:solidFill>
                  <a:latin typeface="Arial"/>
                  <a:ea typeface="Arial"/>
                  <a:cs typeface="Arial"/>
                  <a:sym typeface="Arial"/>
                </a:rPr>
                <a:t>ЮЖНАЯ КОРЕЯ</a:t>
              </a: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a:solidFill>
                    <a:srgbClr val="FFFFFF"/>
                  </a:solidFill>
                  <a:latin typeface="Arial"/>
                  <a:ea typeface="Arial"/>
                  <a:cs typeface="Arial"/>
                  <a:sym typeface="Arial"/>
                </a:rPr>
                <a:t>Встреча с руководством Сеульского </a:t>
              </a:r>
              <a:r>
                <a:rPr lang="ru-RU" sz="1400" b="1" i="0" u="none" strike="noStrike" cap="none" dirty="0" err="1">
                  <a:solidFill>
                    <a:srgbClr val="FFFFFF"/>
                  </a:solidFill>
                  <a:latin typeface="Arial"/>
                  <a:ea typeface="Arial"/>
                  <a:cs typeface="Arial"/>
                  <a:sym typeface="Arial"/>
                </a:rPr>
                <a:t>кибер</a:t>
              </a:r>
              <a:r>
                <a:rPr lang="ru-RU" sz="1400" b="1" i="0" u="none" strike="noStrike" cap="none" dirty="0">
                  <a:solidFill>
                    <a:srgbClr val="FFFFFF"/>
                  </a:solidFill>
                  <a:latin typeface="Arial"/>
                  <a:ea typeface="Arial"/>
                  <a:cs typeface="Arial"/>
                  <a:sym typeface="Arial"/>
                </a:rPr>
                <a:t> университета</a:t>
              </a:r>
              <a:endParaRPr sz="1400" b="0" i="0" u="none" strike="noStrike" cap="none" dirty="0">
                <a:solidFill>
                  <a:srgbClr val="FFFFFF"/>
                </a:solidFill>
                <a:latin typeface="Arial"/>
                <a:ea typeface="Arial"/>
                <a:cs typeface="Arial"/>
                <a:sym typeface="Arial"/>
              </a:endParaRPr>
            </a:p>
          </p:txBody>
        </p:sp>
        <p:sp>
          <p:nvSpPr>
            <p:cNvPr id="168" name="Google Shape;168;p22"/>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169" name="Google Shape;169;p22"/>
            <p:cNvPicPr preferRelativeResize="0"/>
            <p:nvPr/>
          </p:nvPicPr>
          <p:blipFill rotWithShape="1">
            <a:blip r:embed="rId5">
              <a:alphaModFix/>
            </a:blip>
            <a:srcRect/>
            <a:stretch/>
          </p:blipFill>
          <p:spPr>
            <a:xfrm>
              <a:off x="7301833" y="144957"/>
              <a:ext cx="431708" cy="459843"/>
            </a:xfrm>
            <a:prstGeom prst="rect">
              <a:avLst/>
            </a:prstGeom>
            <a:noFill/>
            <a:ln>
              <a:noFill/>
            </a:ln>
          </p:spPr>
        </p:pic>
      </p:grpSp>
      <p:sp>
        <p:nvSpPr>
          <p:cNvPr id="170" name="Google Shape;170;p22"/>
          <p:cNvSpPr txBox="1"/>
          <p:nvPr/>
        </p:nvSpPr>
        <p:spPr>
          <a:xfrm>
            <a:off x="6185701" y="1932157"/>
            <a:ext cx="2624653" cy="2123656"/>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ru-RU" sz="1200" b="0" i="0" u="none" strike="noStrike" cap="none">
                <a:solidFill>
                  <a:srgbClr val="000000"/>
                </a:solidFill>
                <a:latin typeface="Arial"/>
                <a:ea typeface="Arial"/>
                <a:cs typeface="Arial"/>
                <a:sym typeface="Arial"/>
              </a:rPr>
              <a:t>В рамках рабочего визита Министра С.Нурбека в Республику Корея проведена встреча между ректором университета «Мирас» Нуркеном Халыкбергеном и с президентом </a:t>
            </a:r>
            <a:r>
              <a:rPr lang="ru-RU" sz="1200" b="1" i="0" u="none" strike="noStrike" cap="none">
                <a:solidFill>
                  <a:srgbClr val="000000"/>
                </a:solidFill>
                <a:latin typeface="Arial"/>
                <a:ea typeface="Arial"/>
                <a:cs typeface="Arial"/>
                <a:sym typeface="Arial"/>
              </a:rPr>
              <a:t>Seoul Cyber University</a:t>
            </a:r>
            <a:r>
              <a:rPr lang="ru-RU" sz="1200" b="0" i="0" u="none" strike="noStrike" cap="none">
                <a:solidFill>
                  <a:srgbClr val="000000"/>
                </a:solidFill>
                <a:latin typeface="Arial"/>
                <a:ea typeface="Arial"/>
                <a:cs typeface="Arial"/>
                <a:sym typeface="Arial"/>
              </a:rPr>
              <a:t> Jin Sung Kim. В ходе достигнута договоренность о реализации </a:t>
            </a:r>
            <a:r>
              <a:rPr lang="ru-RU" sz="1200" b="1" i="0" u="none" strike="noStrike" cap="none">
                <a:solidFill>
                  <a:srgbClr val="000000"/>
                </a:solidFill>
                <a:latin typeface="Arial"/>
                <a:ea typeface="Arial"/>
                <a:cs typeface="Arial"/>
                <a:sym typeface="Arial"/>
              </a:rPr>
              <a:t>пилотного проектп по внедрению дистанционного обучения</a:t>
            </a:r>
            <a:r>
              <a:rPr lang="ru-RU" sz="1200" b="0" i="0" u="none" strike="noStrike" cap="none">
                <a:solidFill>
                  <a:srgbClr val="000000"/>
                </a:solidFill>
                <a:latin typeface="Arial"/>
                <a:ea typeface="Arial"/>
                <a:cs typeface="Arial"/>
                <a:sym typeface="Arial"/>
              </a:rPr>
              <a:t> в Университет Мирас</a:t>
            </a:r>
            <a:endParaRPr sz="1200" b="0" i="0" u="none" strike="noStrike" cap="none">
              <a:solidFill>
                <a:srgbClr val="000000"/>
              </a:solidFill>
              <a:latin typeface="Arial"/>
              <a:ea typeface="Arial"/>
              <a:cs typeface="Arial"/>
              <a:sym typeface="Arial"/>
            </a:endParaRPr>
          </a:p>
        </p:txBody>
      </p:sp>
      <p:pic>
        <p:nvPicPr>
          <p:cNvPr id="171" name="Google Shape;171;p22"/>
          <p:cNvPicPr preferRelativeResize="0"/>
          <p:nvPr/>
        </p:nvPicPr>
        <p:blipFill rotWithShape="1">
          <a:blip r:embed="rId6">
            <a:alphaModFix/>
          </a:blip>
          <a:srcRect/>
          <a:stretch/>
        </p:blipFill>
        <p:spPr>
          <a:xfrm>
            <a:off x="333646" y="842506"/>
            <a:ext cx="3088720" cy="4118293"/>
          </a:xfrm>
          <a:prstGeom prst="rect">
            <a:avLst/>
          </a:prstGeom>
          <a:noFill/>
          <a:ln>
            <a:noFill/>
          </a:ln>
        </p:spPr>
      </p:pic>
      <p:pic>
        <p:nvPicPr>
          <p:cNvPr id="172" name="Google Shape;172;p22"/>
          <p:cNvPicPr preferRelativeResize="0"/>
          <p:nvPr/>
        </p:nvPicPr>
        <p:blipFill rotWithShape="1">
          <a:blip r:embed="rId7">
            <a:alphaModFix/>
          </a:blip>
          <a:srcRect/>
          <a:stretch/>
        </p:blipFill>
        <p:spPr>
          <a:xfrm>
            <a:off x="3511800" y="846828"/>
            <a:ext cx="2457000" cy="1842750"/>
          </a:xfrm>
          <a:prstGeom prst="rect">
            <a:avLst/>
          </a:prstGeom>
          <a:noFill/>
          <a:ln>
            <a:noFill/>
          </a:ln>
        </p:spPr>
      </p:pic>
      <p:pic>
        <p:nvPicPr>
          <p:cNvPr id="173" name="Google Shape;173;p22"/>
          <p:cNvPicPr preferRelativeResize="0"/>
          <p:nvPr/>
        </p:nvPicPr>
        <p:blipFill rotWithShape="1">
          <a:blip r:embed="rId8">
            <a:alphaModFix/>
          </a:blip>
          <a:srcRect t="23361" b="10307"/>
          <a:stretch/>
        </p:blipFill>
        <p:spPr>
          <a:xfrm>
            <a:off x="3511800" y="2784622"/>
            <a:ext cx="2457000" cy="2173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grpSp>
        <p:nvGrpSpPr>
          <p:cNvPr id="85" name="Google Shape;85;p17"/>
          <p:cNvGrpSpPr/>
          <p:nvPr/>
        </p:nvGrpSpPr>
        <p:grpSpPr>
          <a:xfrm>
            <a:off x="-2" y="0"/>
            <a:ext cx="9144002" cy="732778"/>
            <a:chOff x="-2" y="0"/>
            <a:chExt cx="9144002" cy="732778"/>
          </a:xfrm>
        </p:grpSpPr>
        <p:grpSp>
          <p:nvGrpSpPr>
            <p:cNvPr id="86" name="Google Shape;86;p17"/>
            <p:cNvGrpSpPr/>
            <p:nvPr/>
          </p:nvGrpSpPr>
          <p:grpSpPr>
            <a:xfrm>
              <a:off x="-2" y="0"/>
              <a:ext cx="9144002" cy="732778"/>
              <a:chOff x="-2" y="0"/>
              <a:chExt cx="9144002" cy="732778"/>
            </a:xfrm>
          </p:grpSpPr>
          <p:pic>
            <p:nvPicPr>
              <p:cNvPr id="87" name="Google Shape;87;p17"/>
              <p:cNvPicPr preferRelativeResize="0"/>
              <p:nvPr/>
            </p:nvPicPr>
            <p:blipFill rotWithShape="1">
              <a:blip r:embed="rId3">
                <a:alphaModFix/>
              </a:blip>
              <a:srcRect/>
              <a:stretch/>
            </p:blipFill>
            <p:spPr>
              <a:xfrm>
                <a:off x="0" y="0"/>
                <a:ext cx="9144000" cy="715800"/>
              </a:xfrm>
              <a:prstGeom prst="rect">
                <a:avLst/>
              </a:prstGeom>
              <a:noFill/>
              <a:ln>
                <a:noFill/>
              </a:ln>
            </p:spPr>
          </p:pic>
          <p:pic>
            <p:nvPicPr>
              <p:cNvPr id="88" name="Google Shape;88;p17"/>
              <p:cNvPicPr preferRelativeResize="0"/>
              <p:nvPr/>
            </p:nvPicPr>
            <p:blipFill rotWithShape="1">
              <a:blip r:embed="rId4">
                <a:alphaModFix/>
              </a:blip>
              <a:srcRect b="86083"/>
              <a:stretch/>
            </p:blipFill>
            <p:spPr>
              <a:xfrm>
                <a:off x="-2" y="16977"/>
                <a:ext cx="9144002" cy="715801"/>
              </a:xfrm>
              <a:prstGeom prst="rect">
                <a:avLst/>
              </a:prstGeom>
              <a:noFill/>
              <a:ln>
                <a:noFill/>
              </a:ln>
            </p:spPr>
          </p:pic>
        </p:grpSp>
        <p:sp>
          <p:nvSpPr>
            <p:cNvPr id="89" name="Google Shape;89;p17"/>
            <p:cNvSpPr/>
            <p:nvPr/>
          </p:nvSpPr>
          <p:spPr>
            <a:xfrm>
              <a:off x="260746" y="137249"/>
              <a:ext cx="6428053" cy="459843"/>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FFFFFF"/>
                </a:buClr>
                <a:buSzPts val="1800"/>
                <a:buFont typeface="Arial"/>
                <a:buNone/>
              </a:pPr>
              <a:r>
                <a:rPr lang="ru-RU" sz="1100" i="0" u="none" strike="noStrike" cap="none" dirty="0">
                  <a:solidFill>
                    <a:srgbClr val="FFC000"/>
                  </a:solidFill>
                  <a:latin typeface="Arial"/>
                  <a:ea typeface="Arial"/>
                  <a:cs typeface="Arial"/>
                  <a:sym typeface="Arial"/>
                </a:rPr>
                <a:t>ВЕЛИКОБРИТАНИЯ</a:t>
              </a: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Подписание меморандума с </a:t>
              </a:r>
              <a:r>
                <a:rPr lang="ru-RU" sz="1400" b="1" i="0" u="none" strike="noStrike" cap="none" dirty="0" err="1">
                  <a:solidFill>
                    <a:srgbClr val="FFFFFF"/>
                  </a:solidFill>
                  <a:latin typeface="Arial"/>
                  <a:ea typeface="Arial"/>
                  <a:cs typeface="Arial"/>
                  <a:sym typeface="Arial"/>
                </a:rPr>
                <a:t>Cardiff</a:t>
              </a:r>
              <a:r>
                <a:rPr lang="ru-RU" sz="1400" b="1" i="0" u="none" strike="noStrike" cap="none" dirty="0">
                  <a:solidFill>
                    <a:srgbClr val="FFFFFF"/>
                  </a:solidFill>
                  <a:latin typeface="Arial"/>
                  <a:ea typeface="Arial"/>
                  <a:cs typeface="Arial"/>
                  <a:sym typeface="Arial"/>
                </a:rPr>
                <a:t> University</a:t>
              </a:r>
              <a:endParaRPr lang="ru-RU" dirty="0"/>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о создании университета в Казахстане</a:t>
              </a:r>
              <a:endParaRPr sz="1400" b="0" i="0" u="none" strike="noStrike" cap="none" dirty="0">
                <a:solidFill>
                  <a:srgbClr val="FFFFFF"/>
                </a:solidFill>
                <a:latin typeface="Arial"/>
                <a:ea typeface="Arial"/>
                <a:cs typeface="Arial"/>
                <a:sym typeface="Arial"/>
              </a:endParaRPr>
            </a:p>
          </p:txBody>
        </p:sp>
        <p:sp>
          <p:nvSpPr>
            <p:cNvPr id="90" name="Google Shape;90;p17"/>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91" name="Google Shape;91;p17"/>
            <p:cNvPicPr preferRelativeResize="0"/>
            <p:nvPr/>
          </p:nvPicPr>
          <p:blipFill rotWithShape="1">
            <a:blip r:embed="rId5">
              <a:alphaModFix/>
            </a:blip>
            <a:srcRect/>
            <a:stretch/>
          </p:blipFill>
          <p:spPr>
            <a:xfrm>
              <a:off x="7301833" y="144957"/>
              <a:ext cx="431708" cy="459843"/>
            </a:xfrm>
            <a:prstGeom prst="rect">
              <a:avLst/>
            </a:prstGeom>
            <a:noFill/>
            <a:ln>
              <a:noFill/>
            </a:ln>
          </p:spPr>
        </p:pic>
      </p:grpSp>
      <p:sp>
        <p:nvSpPr>
          <p:cNvPr id="92" name="Google Shape;92;p17"/>
          <p:cNvSpPr txBox="1"/>
          <p:nvPr/>
        </p:nvSpPr>
        <p:spPr>
          <a:xfrm>
            <a:off x="3709148" y="921248"/>
            <a:ext cx="5298171" cy="4154982"/>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14 августа 2024 года в Кардиффе (Уэльс, Великобритания) был подписан Меморандум о взаимопонимании между Министерством науки и высшего образования Республики Казахстан и Cardiff University о создании Исследовательского университета международного класса в Казахстане.</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0" i="0" u="none" strike="noStrike" cap="none">
                <a:solidFill>
                  <a:srgbClr val="000000"/>
                </a:solidFill>
                <a:latin typeface="Arial"/>
                <a:ea typeface="Arial"/>
                <a:cs typeface="Arial"/>
                <a:sym typeface="Arial"/>
              </a:rPr>
              <a:t>Cardiff University, основанный в 1883 году, обладает признанным во всем мире академическим и научным потенциалом. Университет входит в топ-25 лучших учебных заведений Великобритании и является членом престижной группы Russell Group, объединяющей ведущие исследовательские университеты Великобритании. Вуз лидирует в таких направлениях, как медицина, биология, инженерия и социальные науки, с особым акцентом на исследования в области онкологии, кардиологии и инновационных технологий.</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0" i="0" u="none" strike="noStrike" cap="none">
                <a:solidFill>
                  <a:srgbClr val="000000"/>
                </a:solidFill>
                <a:latin typeface="Arial"/>
                <a:ea typeface="Arial"/>
                <a:cs typeface="Arial"/>
                <a:sym typeface="Arial"/>
              </a:rPr>
              <a:t>В ходе встречи с </a:t>
            </a:r>
            <a:r>
              <a:rPr lang="ru-RU" sz="1100" b="1" i="0" u="none" strike="noStrike" cap="none">
                <a:solidFill>
                  <a:srgbClr val="000000"/>
                </a:solidFill>
                <a:latin typeface="Arial"/>
                <a:ea typeface="Arial"/>
                <a:cs typeface="Arial"/>
                <a:sym typeface="Arial"/>
              </a:rPr>
              <a:t>вице-канцлером Венди Лернер </a:t>
            </a:r>
            <a:r>
              <a:rPr lang="ru-RU" sz="1100" b="0" i="0" u="none" strike="noStrike" cap="none">
                <a:solidFill>
                  <a:srgbClr val="000000"/>
                </a:solidFill>
                <a:latin typeface="Arial"/>
                <a:ea typeface="Arial"/>
                <a:cs typeface="Arial"/>
                <a:sym typeface="Arial"/>
              </a:rPr>
              <a:t>и директорами департаментов была достигнута договоренность о реализации Cardiff University образовательных программ и исследовательских технологий по ключевым направлениям, таким как инженерия, искусственный интеллект, устойчивое развитие, медицина и биотехнологии. </a:t>
            </a:r>
            <a:r>
              <a:rPr lang="ru-RU" sz="1100" b="1" i="0" u="none" strike="noStrike" cap="none">
                <a:solidFill>
                  <a:srgbClr val="000000"/>
                </a:solidFill>
                <a:latin typeface="Arial"/>
                <a:ea typeface="Arial"/>
                <a:cs typeface="Arial"/>
                <a:sym typeface="Arial"/>
              </a:rPr>
              <a:t>Прием на обучение в новый университет начнется в сентябре 2025 года.</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0" i="0" u="none" strike="noStrike" cap="none">
                <a:solidFill>
                  <a:srgbClr val="000000"/>
                </a:solidFill>
                <a:latin typeface="Arial"/>
                <a:ea typeface="Arial"/>
                <a:cs typeface="Arial"/>
                <a:sym typeface="Arial"/>
              </a:rPr>
              <a:t>Проект поддерживается казахстанским инвестором </a:t>
            </a:r>
            <a:r>
              <a:rPr lang="ru-RU" sz="1100" b="1" i="0" u="none" strike="noStrike" cap="none">
                <a:solidFill>
                  <a:srgbClr val="000000"/>
                </a:solidFill>
                <a:latin typeface="Arial"/>
                <a:ea typeface="Arial"/>
                <a:cs typeface="Arial"/>
                <a:sym typeface="Arial"/>
              </a:rPr>
              <a:t>Qualified Centre of Education Public Foundation.</a:t>
            </a:r>
            <a:endParaRPr sz="11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0" i="0" u="none" strike="noStrike" cap="none">
                <a:solidFill>
                  <a:srgbClr val="000000"/>
                </a:solidFill>
                <a:latin typeface="Arial"/>
                <a:ea typeface="Arial"/>
                <a:cs typeface="Arial"/>
                <a:sym typeface="Arial"/>
              </a:rPr>
              <a:t>На 26 сентября запланирован визит делегации Cardiff University в Казахстан. </a:t>
            </a:r>
            <a:endParaRPr/>
          </a:p>
        </p:txBody>
      </p:sp>
      <p:pic>
        <p:nvPicPr>
          <p:cNvPr id="93" name="Google Shape;93;p17"/>
          <p:cNvPicPr preferRelativeResize="0"/>
          <p:nvPr/>
        </p:nvPicPr>
        <p:blipFill rotWithShape="1">
          <a:blip r:embed="rId6">
            <a:alphaModFix/>
          </a:blip>
          <a:srcRect/>
          <a:stretch/>
        </p:blipFill>
        <p:spPr>
          <a:xfrm>
            <a:off x="412872" y="2931410"/>
            <a:ext cx="3154506" cy="2098894"/>
          </a:xfrm>
          <a:prstGeom prst="rect">
            <a:avLst/>
          </a:prstGeom>
          <a:noFill/>
          <a:ln>
            <a:noFill/>
          </a:ln>
        </p:spPr>
      </p:pic>
      <p:pic>
        <p:nvPicPr>
          <p:cNvPr id="94" name="Google Shape;94;p17"/>
          <p:cNvPicPr preferRelativeResize="0"/>
          <p:nvPr/>
        </p:nvPicPr>
        <p:blipFill rotWithShape="1">
          <a:blip r:embed="rId7">
            <a:alphaModFix/>
          </a:blip>
          <a:srcRect/>
          <a:stretch/>
        </p:blipFill>
        <p:spPr>
          <a:xfrm>
            <a:off x="412872" y="848038"/>
            <a:ext cx="3154506" cy="1981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8"/>
          <p:cNvPicPr preferRelativeResize="0"/>
          <p:nvPr/>
        </p:nvPicPr>
        <p:blipFill rotWithShape="1">
          <a:blip r:embed="rId3">
            <a:alphaModFix/>
          </a:blip>
          <a:srcRect/>
          <a:stretch/>
        </p:blipFill>
        <p:spPr>
          <a:xfrm>
            <a:off x="260747" y="3183442"/>
            <a:ext cx="3072854" cy="1423116"/>
          </a:xfrm>
          <a:prstGeom prst="rect">
            <a:avLst/>
          </a:prstGeom>
          <a:noFill/>
          <a:ln>
            <a:noFill/>
          </a:ln>
        </p:spPr>
      </p:pic>
      <p:pic>
        <p:nvPicPr>
          <p:cNvPr id="100" name="Google Shape;100;p18"/>
          <p:cNvPicPr preferRelativeResize="0"/>
          <p:nvPr/>
        </p:nvPicPr>
        <p:blipFill rotWithShape="1">
          <a:blip r:embed="rId4">
            <a:alphaModFix/>
          </a:blip>
          <a:srcRect/>
          <a:stretch/>
        </p:blipFill>
        <p:spPr>
          <a:xfrm>
            <a:off x="260746" y="962329"/>
            <a:ext cx="3072854" cy="2128362"/>
          </a:xfrm>
          <a:prstGeom prst="rect">
            <a:avLst/>
          </a:prstGeom>
          <a:noFill/>
          <a:ln>
            <a:noFill/>
          </a:ln>
        </p:spPr>
      </p:pic>
      <p:grpSp>
        <p:nvGrpSpPr>
          <p:cNvPr id="101" name="Google Shape;101;p18"/>
          <p:cNvGrpSpPr/>
          <p:nvPr/>
        </p:nvGrpSpPr>
        <p:grpSpPr>
          <a:xfrm>
            <a:off x="0" y="0"/>
            <a:ext cx="9144002" cy="732778"/>
            <a:chOff x="-2" y="0"/>
            <a:chExt cx="9144002" cy="732778"/>
          </a:xfrm>
        </p:grpSpPr>
        <p:grpSp>
          <p:nvGrpSpPr>
            <p:cNvPr id="102" name="Google Shape;102;p18"/>
            <p:cNvGrpSpPr/>
            <p:nvPr/>
          </p:nvGrpSpPr>
          <p:grpSpPr>
            <a:xfrm>
              <a:off x="-2" y="0"/>
              <a:ext cx="9144002" cy="732778"/>
              <a:chOff x="-2" y="0"/>
              <a:chExt cx="9144002" cy="732778"/>
            </a:xfrm>
          </p:grpSpPr>
          <p:pic>
            <p:nvPicPr>
              <p:cNvPr id="103" name="Google Shape;103;p18"/>
              <p:cNvPicPr preferRelativeResize="0"/>
              <p:nvPr/>
            </p:nvPicPr>
            <p:blipFill rotWithShape="1">
              <a:blip r:embed="rId5">
                <a:alphaModFix/>
              </a:blip>
              <a:srcRect/>
              <a:stretch/>
            </p:blipFill>
            <p:spPr>
              <a:xfrm>
                <a:off x="0" y="0"/>
                <a:ext cx="9144000" cy="715800"/>
              </a:xfrm>
              <a:prstGeom prst="rect">
                <a:avLst/>
              </a:prstGeom>
              <a:noFill/>
              <a:ln>
                <a:noFill/>
              </a:ln>
            </p:spPr>
          </p:pic>
          <p:pic>
            <p:nvPicPr>
              <p:cNvPr id="104" name="Google Shape;104;p18"/>
              <p:cNvPicPr preferRelativeResize="0"/>
              <p:nvPr/>
            </p:nvPicPr>
            <p:blipFill rotWithShape="1">
              <a:blip r:embed="rId6">
                <a:alphaModFix/>
              </a:blip>
              <a:srcRect b="86083"/>
              <a:stretch/>
            </p:blipFill>
            <p:spPr>
              <a:xfrm>
                <a:off x="-2" y="16977"/>
                <a:ext cx="9144002" cy="715801"/>
              </a:xfrm>
              <a:prstGeom prst="rect">
                <a:avLst/>
              </a:prstGeom>
              <a:noFill/>
              <a:ln>
                <a:noFill/>
              </a:ln>
            </p:spPr>
          </p:pic>
        </p:grpSp>
        <p:sp>
          <p:nvSpPr>
            <p:cNvPr id="105" name="Google Shape;105;p18"/>
            <p:cNvSpPr/>
            <p:nvPr/>
          </p:nvSpPr>
          <p:spPr>
            <a:xfrm>
              <a:off x="260746" y="126706"/>
              <a:ext cx="6428053" cy="459843"/>
            </a:xfrm>
            <a:prstGeom prst="rect">
              <a:avLst/>
            </a:prstGeom>
            <a:noFill/>
            <a:ln>
              <a:noFill/>
            </a:ln>
          </p:spPr>
          <p:txBody>
            <a:bodyPr spcFirstLastPara="1" wrap="square" lIns="68575" tIns="34275" rIns="68575" bIns="34275" anchor="ctr" anchorCtr="0">
              <a:noAutofit/>
            </a:bodyPr>
            <a:lstStyle/>
            <a:p>
              <a:pPr>
                <a:buClr>
                  <a:srgbClr val="FFFFFF"/>
                </a:buClr>
                <a:buSzPts val="1800"/>
              </a:pPr>
              <a:r>
                <a:rPr lang="ru-RU" sz="1100" i="0" u="none" strike="noStrike" cap="none" dirty="0">
                  <a:solidFill>
                    <a:srgbClr val="FFC000"/>
                  </a:solidFill>
                  <a:latin typeface="Arial"/>
                  <a:ea typeface="Arial"/>
                  <a:cs typeface="Arial"/>
                  <a:sym typeface="Arial"/>
                </a:rPr>
                <a:t>ВЕЛИКОБРИТАНИЯ</a:t>
              </a:r>
              <a:endParaRPr lang="en-US" sz="1100" i="0" u="none" strike="noStrike" cap="none" dirty="0">
                <a:solidFill>
                  <a:srgbClr val="FFC000"/>
                </a:solidFill>
                <a:latin typeface="Arial"/>
                <a:ea typeface="Arial"/>
                <a:cs typeface="Arial"/>
                <a:sym typeface="Arial"/>
              </a:endParaRPr>
            </a:p>
            <a:p>
              <a:pPr>
                <a:buClr>
                  <a:srgbClr val="FFFFFF"/>
                </a:buClr>
                <a:buSzPts val="1800"/>
              </a:pPr>
              <a:r>
                <a:rPr lang="ru-RU" sz="1400" b="1" i="0" u="none" strike="noStrike" cap="none" dirty="0">
                  <a:solidFill>
                    <a:srgbClr val="FFFFFF"/>
                  </a:solidFill>
                  <a:latin typeface="Arial"/>
                  <a:ea typeface="Arial"/>
                  <a:cs typeface="Arial"/>
                  <a:sym typeface="Arial"/>
                </a:rPr>
                <a:t>Встреча с </a:t>
              </a:r>
              <a:r>
                <a:rPr lang="ru-RU" sz="1400" b="1" i="0" u="none" strike="noStrike" cap="none" dirty="0" err="1">
                  <a:solidFill>
                    <a:srgbClr val="FFFFFF"/>
                  </a:solidFill>
                  <a:latin typeface="Arial"/>
                  <a:ea typeface="Arial"/>
                  <a:cs typeface="Arial"/>
                  <a:sym typeface="Arial"/>
                </a:rPr>
                <a:t>Coventry</a:t>
              </a:r>
              <a:r>
                <a:rPr lang="ru-RU" sz="1400" b="1" i="0" u="none" strike="noStrike" cap="none" dirty="0">
                  <a:solidFill>
                    <a:srgbClr val="FFFFFF"/>
                  </a:solidFill>
                  <a:latin typeface="Arial"/>
                  <a:ea typeface="Arial"/>
                  <a:cs typeface="Arial"/>
                  <a:sym typeface="Arial"/>
                </a:rPr>
                <a:t> University</a:t>
              </a:r>
              <a:endParaRPr sz="1400" b="0" i="0" u="none" strike="noStrike" cap="none" dirty="0">
                <a:solidFill>
                  <a:srgbClr val="FFFFFF"/>
                </a:solidFill>
                <a:latin typeface="Arial"/>
                <a:ea typeface="Arial"/>
                <a:cs typeface="Arial"/>
                <a:sym typeface="Arial"/>
              </a:endParaRPr>
            </a:p>
          </p:txBody>
        </p:sp>
        <p:sp>
          <p:nvSpPr>
            <p:cNvPr id="106" name="Google Shape;106;p18"/>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107" name="Google Shape;107;p18"/>
            <p:cNvPicPr preferRelativeResize="0"/>
            <p:nvPr/>
          </p:nvPicPr>
          <p:blipFill rotWithShape="1">
            <a:blip r:embed="rId7">
              <a:alphaModFix/>
            </a:blip>
            <a:srcRect/>
            <a:stretch/>
          </p:blipFill>
          <p:spPr>
            <a:xfrm>
              <a:off x="7301833" y="144957"/>
              <a:ext cx="431708" cy="459843"/>
            </a:xfrm>
            <a:prstGeom prst="rect">
              <a:avLst/>
            </a:prstGeom>
            <a:noFill/>
            <a:ln>
              <a:noFill/>
            </a:ln>
          </p:spPr>
        </p:pic>
      </p:grpSp>
      <p:sp>
        <p:nvSpPr>
          <p:cNvPr id="108" name="Google Shape;108;p18"/>
          <p:cNvSpPr txBox="1"/>
          <p:nvPr/>
        </p:nvSpPr>
        <p:spPr>
          <a:xfrm>
            <a:off x="3530191" y="958952"/>
            <a:ext cx="5507999" cy="3831816"/>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15 августа 2024 года в г. Ковентри состоялась встреча с заместителем вице-канцлера Coventry University Ричардом Уэльсом, директором департамента по академическому партнерству Жасмин Сарма и директором по бизнесу Крисом Таггом.</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0" i="0" u="none" strike="noStrike" cap="none">
                <a:solidFill>
                  <a:srgbClr val="000000"/>
                </a:solidFill>
                <a:latin typeface="Arial"/>
                <a:ea typeface="Arial"/>
                <a:cs typeface="Arial"/>
                <a:sym typeface="Arial"/>
              </a:rPr>
              <a:t>Coventry University был основан в 1843 году на базе Института инженерных и технических наук Ковентри. Университет занимает сильные позиции в области инженерии и технологий, включая машиностроение, автомобильные технологии и IT. Вуз обладает значительным опытом сотрудничества с индустриальными гигантами, такими как Jaguar Land Rover, Rolls-Royce и GE Aviation.</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В ходе встречи были обсуждены вопросы приёма 2024 года, а также степень готовности образовательного процесса. Также обсуждались вопросы развития филиала Coventry University в Астане </a:t>
            </a:r>
            <a:r>
              <a:rPr lang="ru-RU" sz="1100" b="0" i="0" u="none" strike="noStrike" cap="none">
                <a:solidFill>
                  <a:srgbClr val="000000"/>
                </a:solidFill>
                <a:latin typeface="Arial"/>
                <a:ea typeface="Arial"/>
                <a:cs typeface="Arial"/>
                <a:sym typeface="Arial"/>
              </a:rPr>
              <a:t>и его роль в трансформации системы высшего образования в Казахстане, в частности степень поддержки британского университета в подготовке педагогических кадров.</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16 сентября </a:t>
            </a:r>
            <a:r>
              <a:rPr lang="ru-RU" sz="1100" b="0" i="0" u="none" strike="noStrike" cap="none">
                <a:solidFill>
                  <a:srgbClr val="000000"/>
                </a:solidFill>
                <a:latin typeface="Arial"/>
                <a:ea typeface="Arial"/>
                <a:cs typeface="Arial"/>
                <a:sym typeface="Arial"/>
              </a:rPr>
              <a:t>состоится официальное открытие Coventry University в Казахстане.</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На 9-10 октября</a:t>
            </a:r>
            <a:r>
              <a:rPr lang="ru-RU" sz="1100" b="0" i="0" u="none" strike="noStrike" cap="none">
                <a:solidFill>
                  <a:srgbClr val="000000"/>
                </a:solidFill>
                <a:latin typeface="Arial"/>
                <a:ea typeface="Arial"/>
                <a:cs typeface="Arial"/>
                <a:sym typeface="Arial"/>
              </a:rPr>
              <a:t> запланирован визит Министра по торговой политике и экономической безопасности Великобритании Дугласа Александра.</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3" name="Google Shape;113;p19"/>
          <p:cNvGrpSpPr/>
          <p:nvPr/>
        </p:nvGrpSpPr>
        <p:grpSpPr>
          <a:xfrm>
            <a:off x="-2" y="0"/>
            <a:ext cx="9144002" cy="732778"/>
            <a:chOff x="-2" y="0"/>
            <a:chExt cx="9144002" cy="732778"/>
          </a:xfrm>
        </p:grpSpPr>
        <p:grpSp>
          <p:nvGrpSpPr>
            <p:cNvPr id="114" name="Google Shape;114;p19"/>
            <p:cNvGrpSpPr/>
            <p:nvPr/>
          </p:nvGrpSpPr>
          <p:grpSpPr>
            <a:xfrm>
              <a:off x="-2" y="0"/>
              <a:ext cx="9144002" cy="732778"/>
              <a:chOff x="-2" y="0"/>
              <a:chExt cx="9144002" cy="732778"/>
            </a:xfrm>
          </p:grpSpPr>
          <p:pic>
            <p:nvPicPr>
              <p:cNvPr id="115" name="Google Shape;115;p19"/>
              <p:cNvPicPr preferRelativeResize="0"/>
              <p:nvPr/>
            </p:nvPicPr>
            <p:blipFill rotWithShape="1">
              <a:blip r:embed="rId3">
                <a:alphaModFix/>
              </a:blip>
              <a:srcRect/>
              <a:stretch/>
            </p:blipFill>
            <p:spPr>
              <a:xfrm>
                <a:off x="0" y="0"/>
                <a:ext cx="9144000" cy="715800"/>
              </a:xfrm>
              <a:prstGeom prst="rect">
                <a:avLst/>
              </a:prstGeom>
              <a:noFill/>
              <a:ln>
                <a:noFill/>
              </a:ln>
            </p:spPr>
          </p:pic>
          <p:pic>
            <p:nvPicPr>
              <p:cNvPr id="116" name="Google Shape;116;p19"/>
              <p:cNvPicPr preferRelativeResize="0"/>
              <p:nvPr/>
            </p:nvPicPr>
            <p:blipFill rotWithShape="1">
              <a:blip r:embed="rId4">
                <a:alphaModFix/>
              </a:blip>
              <a:srcRect b="86083"/>
              <a:stretch/>
            </p:blipFill>
            <p:spPr>
              <a:xfrm>
                <a:off x="-2" y="16977"/>
                <a:ext cx="9144002" cy="715801"/>
              </a:xfrm>
              <a:prstGeom prst="rect">
                <a:avLst/>
              </a:prstGeom>
              <a:noFill/>
              <a:ln>
                <a:noFill/>
              </a:ln>
            </p:spPr>
          </p:pic>
        </p:grpSp>
        <p:sp>
          <p:nvSpPr>
            <p:cNvPr id="117" name="Google Shape;117;p19"/>
            <p:cNvSpPr/>
            <p:nvPr/>
          </p:nvSpPr>
          <p:spPr>
            <a:xfrm>
              <a:off x="260746" y="126706"/>
              <a:ext cx="6428053" cy="459843"/>
            </a:xfrm>
            <a:prstGeom prst="rect">
              <a:avLst/>
            </a:prstGeom>
            <a:noFill/>
            <a:ln>
              <a:noFill/>
            </a:ln>
          </p:spPr>
          <p:txBody>
            <a:bodyPr spcFirstLastPara="1" wrap="square" lIns="68575" tIns="34275" rIns="68575" bIns="34275" anchor="ctr" anchorCtr="0">
              <a:noAutofit/>
            </a:bodyPr>
            <a:lstStyle/>
            <a:p>
              <a:pPr>
                <a:buClr>
                  <a:srgbClr val="FFFFFF"/>
                </a:buClr>
                <a:buSzPts val="1800"/>
              </a:pPr>
              <a:r>
                <a:rPr lang="ru-RU" sz="1100" i="0" u="none" strike="noStrike" cap="none" dirty="0">
                  <a:solidFill>
                    <a:srgbClr val="FFC000"/>
                  </a:solidFill>
                  <a:latin typeface="Arial"/>
                  <a:ea typeface="Arial"/>
                  <a:cs typeface="Arial"/>
                  <a:sym typeface="Arial"/>
                </a:rPr>
                <a:t>ВЕЛИКОБРИТАНИЯ</a:t>
              </a: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Встречи в Оксфорде</a:t>
              </a:r>
              <a:endParaRPr sz="1400" b="0" i="0" u="none" strike="noStrike" cap="none" dirty="0">
                <a:solidFill>
                  <a:srgbClr val="FFFFFF"/>
                </a:solidFill>
                <a:latin typeface="Arial"/>
                <a:ea typeface="Arial"/>
                <a:cs typeface="Arial"/>
                <a:sym typeface="Arial"/>
              </a:endParaRPr>
            </a:p>
          </p:txBody>
        </p:sp>
        <p:sp>
          <p:nvSpPr>
            <p:cNvPr id="118" name="Google Shape;118;p19"/>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119" name="Google Shape;119;p19"/>
            <p:cNvPicPr preferRelativeResize="0"/>
            <p:nvPr/>
          </p:nvPicPr>
          <p:blipFill rotWithShape="1">
            <a:blip r:embed="rId5">
              <a:alphaModFix/>
            </a:blip>
            <a:srcRect/>
            <a:stretch/>
          </p:blipFill>
          <p:spPr>
            <a:xfrm>
              <a:off x="7301833" y="144957"/>
              <a:ext cx="431708" cy="459843"/>
            </a:xfrm>
            <a:prstGeom prst="rect">
              <a:avLst/>
            </a:prstGeom>
            <a:noFill/>
            <a:ln>
              <a:noFill/>
            </a:ln>
          </p:spPr>
        </p:pic>
      </p:grpSp>
      <p:pic>
        <p:nvPicPr>
          <p:cNvPr id="120" name="Google Shape;120;p19"/>
          <p:cNvPicPr preferRelativeResize="0"/>
          <p:nvPr/>
        </p:nvPicPr>
        <p:blipFill rotWithShape="1">
          <a:blip r:embed="rId6">
            <a:alphaModFix/>
          </a:blip>
          <a:srcRect/>
          <a:stretch/>
        </p:blipFill>
        <p:spPr>
          <a:xfrm>
            <a:off x="260746" y="825529"/>
            <a:ext cx="1859603" cy="2459537"/>
          </a:xfrm>
          <a:prstGeom prst="rect">
            <a:avLst/>
          </a:prstGeom>
          <a:noFill/>
          <a:ln>
            <a:noFill/>
          </a:ln>
        </p:spPr>
      </p:pic>
      <p:sp>
        <p:nvSpPr>
          <p:cNvPr id="121" name="Google Shape;121;p19"/>
          <p:cNvSpPr txBox="1"/>
          <p:nvPr/>
        </p:nvSpPr>
        <p:spPr>
          <a:xfrm>
            <a:off x="2264996" y="825529"/>
            <a:ext cx="6224755" cy="443198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000"/>
              <a:buFont typeface="Arial"/>
              <a:buNone/>
            </a:pPr>
            <a:r>
              <a:rPr lang="ru-RU" sz="1000" b="1" i="0" u="none" strike="noStrike" cap="none" dirty="0">
                <a:solidFill>
                  <a:srgbClr val="000000"/>
                </a:solidFill>
                <a:latin typeface="Arial"/>
                <a:ea typeface="Arial"/>
                <a:cs typeface="Arial"/>
                <a:sym typeface="Arial"/>
              </a:rPr>
              <a:t>16 августа 2024 года в Оксфорде состоялась встреча с директором </a:t>
            </a:r>
            <a:r>
              <a:rPr lang="ru-RU" sz="1000" b="1" i="0" u="none" strike="noStrike" cap="none" dirty="0" err="1">
                <a:solidFill>
                  <a:srgbClr val="000000"/>
                </a:solidFill>
                <a:latin typeface="Arial"/>
                <a:ea typeface="Arial"/>
                <a:cs typeface="Arial"/>
                <a:sym typeface="Arial"/>
              </a:rPr>
              <a:t>Oxford</a:t>
            </a:r>
            <a:r>
              <a:rPr lang="ru-RU" sz="1000" b="1" i="0" u="none" strike="noStrike" cap="none" dirty="0">
                <a:solidFill>
                  <a:srgbClr val="000000"/>
                </a:solidFill>
                <a:latin typeface="Arial"/>
                <a:ea typeface="Arial"/>
                <a:cs typeface="Arial"/>
                <a:sym typeface="Arial"/>
              </a:rPr>
              <a:t> Internet Institute, профессором Викторией Нэш, и менеджером института </a:t>
            </a:r>
            <a:r>
              <a:rPr lang="ru-RU" sz="1000" b="1" i="0" u="none" strike="noStrike" cap="none" dirty="0" err="1">
                <a:solidFill>
                  <a:srgbClr val="000000"/>
                </a:solidFill>
                <a:latin typeface="Arial"/>
                <a:ea typeface="Arial"/>
                <a:cs typeface="Arial"/>
                <a:sym typeface="Arial"/>
              </a:rPr>
              <a:t>Киганом</a:t>
            </a:r>
            <a:r>
              <a:rPr lang="ru-RU" sz="1000" b="1" i="0" u="none" strike="noStrike" cap="none" dirty="0">
                <a:solidFill>
                  <a:srgbClr val="000000"/>
                </a:solidFill>
                <a:latin typeface="Arial"/>
                <a:ea typeface="Arial"/>
                <a:cs typeface="Arial"/>
                <a:sym typeface="Arial"/>
              </a:rPr>
              <a:t> Макбрайдом.</a:t>
            </a:r>
            <a:endParaRPr dirty="0"/>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ru-RU" sz="1000" b="0" i="0" u="none" strike="noStrike" cap="none" dirty="0">
                <a:solidFill>
                  <a:srgbClr val="000000"/>
                </a:solidFill>
                <a:latin typeface="Arial"/>
                <a:ea typeface="Arial"/>
                <a:cs typeface="Arial"/>
                <a:sym typeface="Arial"/>
              </a:rPr>
              <a:t>В ходе встречи С. Нурбек рассказал о развитии IT-образования в Казахстане, сотрудничестве с такими IT-гигантами, как </a:t>
            </a:r>
            <a:r>
              <a:rPr lang="ru-RU" sz="1000" b="1" i="0" u="none" strike="noStrike" cap="none" dirty="0" err="1">
                <a:solidFill>
                  <a:srgbClr val="000000"/>
                </a:solidFill>
                <a:latin typeface="Arial"/>
                <a:ea typeface="Arial"/>
                <a:cs typeface="Arial"/>
                <a:sym typeface="Arial"/>
              </a:rPr>
              <a:t>Coursera</a:t>
            </a:r>
            <a:r>
              <a:rPr lang="ru-RU" sz="1000" b="0" i="0" u="none" strike="noStrike" cap="none" dirty="0">
                <a:solidFill>
                  <a:srgbClr val="000000"/>
                </a:solidFill>
                <a:latin typeface="Arial"/>
                <a:ea typeface="Arial"/>
                <a:cs typeface="Arial"/>
                <a:sym typeface="Arial"/>
              </a:rPr>
              <a:t> и </a:t>
            </a:r>
            <a:r>
              <a:rPr lang="ru-RU" sz="1000" b="1" i="0" u="none" strike="noStrike" cap="none" dirty="0">
                <a:solidFill>
                  <a:srgbClr val="000000"/>
                </a:solidFill>
                <a:latin typeface="Arial"/>
                <a:ea typeface="Arial"/>
                <a:cs typeface="Arial"/>
                <a:sym typeface="Arial"/>
              </a:rPr>
              <a:t>Huawei</a:t>
            </a:r>
            <a:r>
              <a:rPr lang="ru-RU" sz="1000" b="0" i="0" u="none" strike="noStrike" cap="none" dirty="0">
                <a:solidFill>
                  <a:srgbClr val="000000"/>
                </a:solidFill>
                <a:latin typeface="Arial"/>
                <a:ea typeface="Arial"/>
                <a:cs typeface="Arial"/>
                <a:sym typeface="Arial"/>
              </a:rPr>
              <a:t>, а также о создании стратегических партнерств с ведущими зарубежными вузами.</a:t>
            </a:r>
            <a:endParaRPr dirty="0"/>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ru-RU" sz="1000" b="1" i="0" u="none" strike="noStrike" cap="none" dirty="0" err="1">
                <a:solidFill>
                  <a:srgbClr val="000000"/>
                </a:solidFill>
                <a:latin typeface="Arial"/>
                <a:ea typeface="Arial"/>
                <a:cs typeface="Arial"/>
                <a:sym typeface="Arial"/>
              </a:rPr>
              <a:t>Oxford</a:t>
            </a:r>
            <a:r>
              <a:rPr lang="ru-RU" sz="1000" b="1" i="0" u="none" strike="noStrike" cap="none" dirty="0">
                <a:solidFill>
                  <a:srgbClr val="000000"/>
                </a:solidFill>
                <a:latin typeface="Arial"/>
                <a:ea typeface="Arial"/>
                <a:cs typeface="Arial"/>
                <a:sym typeface="Arial"/>
              </a:rPr>
              <a:t> Internet Institute </a:t>
            </a:r>
            <a:r>
              <a:rPr lang="ru-RU" sz="1000" b="0" i="0" u="none" strike="noStrike" cap="none" dirty="0">
                <a:solidFill>
                  <a:srgbClr val="000000"/>
                </a:solidFill>
                <a:latin typeface="Arial"/>
                <a:ea typeface="Arial"/>
                <a:cs typeface="Arial"/>
                <a:sym typeface="Arial"/>
              </a:rPr>
              <a:t>предложил реализовать совместный проект </a:t>
            </a:r>
            <a:r>
              <a:rPr lang="ru-RU" sz="1000" b="1" i="0" u="none" strike="noStrike" cap="none" dirty="0">
                <a:solidFill>
                  <a:srgbClr val="000000"/>
                </a:solidFill>
                <a:latin typeface="Arial"/>
                <a:ea typeface="Arial"/>
                <a:cs typeface="Arial"/>
                <a:sym typeface="Arial"/>
              </a:rPr>
              <a:t>по созданию IT-хаба в Казахстане. </a:t>
            </a:r>
            <a:r>
              <a:rPr lang="ru-RU" sz="1000" b="0" i="0" u="none" strike="noStrike" cap="none" dirty="0">
                <a:solidFill>
                  <a:srgbClr val="000000"/>
                </a:solidFill>
                <a:latin typeface="Arial"/>
                <a:ea typeface="Arial"/>
                <a:cs typeface="Arial"/>
                <a:sym typeface="Arial"/>
              </a:rPr>
              <a:t>Предполагается, что целью хаба станет усиление кадрового потенциала казахстанских вузов в сфере информационных технологий, проведение совместных научных исследований, а также создание IT-проектов.</a:t>
            </a:r>
            <a:endParaRPr dirty="0"/>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000"/>
              <a:buFont typeface="Arial"/>
              <a:buNone/>
            </a:pPr>
            <a:r>
              <a:rPr lang="ru-RU" sz="1000" b="0" i="0" u="none" strike="noStrike" cap="none" dirty="0">
                <a:solidFill>
                  <a:schemeClr val="dk1"/>
                </a:solidFill>
                <a:latin typeface="Arial"/>
                <a:ea typeface="Arial"/>
                <a:cs typeface="Arial"/>
                <a:sym typeface="Arial"/>
              </a:rPr>
              <a:t>Также состоялась встреча с профессорами </a:t>
            </a:r>
            <a:r>
              <a:rPr lang="ru-RU" sz="1000" b="1" i="0" u="none" strike="noStrike" cap="none" dirty="0">
                <a:solidFill>
                  <a:schemeClr val="dk1"/>
                </a:solidFill>
                <a:latin typeface="Arial"/>
                <a:ea typeface="Arial"/>
                <a:cs typeface="Arial"/>
                <a:sym typeface="Arial"/>
              </a:rPr>
              <a:t>Департамента медицинских наук </a:t>
            </a:r>
            <a:r>
              <a:rPr lang="ru-RU" sz="1000" b="1" i="0" u="none" strike="noStrike" cap="none" dirty="0" err="1">
                <a:solidFill>
                  <a:schemeClr val="dk1"/>
                </a:solidFill>
                <a:latin typeface="Arial"/>
                <a:ea typeface="Arial"/>
                <a:cs typeface="Arial"/>
                <a:sym typeface="Arial"/>
              </a:rPr>
              <a:t>Oxford</a:t>
            </a:r>
            <a:r>
              <a:rPr lang="ru-RU" sz="1000" b="1" i="0" u="none" strike="noStrike" cap="none" dirty="0">
                <a:solidFill>
                  <a:schemeClr val="dk1"/>
                </a:solidFill>
                <a:latin typeface="Arial"/>
                <a:ea typeface="Arial"/>
                <a:cs typeface="Arial"/>
                <a:sym typeface="Arial"/>
              </a:rPr>
              <a:t> University </a:t>
            </a:r>
            <a:r>
              <a:rPr lang="ru-RU" sz="1000" b="1" i="0" u="none" strike="noStrike" cap="none" dirty="0" err="1">
                <a:solidFill>
                  <a:schemeClr val="dk1"/>
                </a:solidFill>
                <a:latin typeface="Arial"/>
                <a:ea typeface="Arial"/>
                <a:cs typeface="Arial"/>
                <a:sym typeface="Arial"/>
              </a:rPr>
              <a:t>Радкихой</a:t>
            </a:r>
            <a:r>
              <a:rPr lang="ru-RU" sz="1000" b="1" i="0" u="none" strike="noStrike" cap="none" dirty="0">
                <a:solidFill>
                  <a:schemeClr val="dk1"/>
                </a:solidFill>
                <a:latin typeface="Arial"/>
                <a:ea typeface="Arial"/>
                <a:cs typeface="Arial"/>
                <a:sym typeface="Arial"/>
              </a:rPr>
              <a:t> </a:t>
            </a:r>
            <a:r>
              <a:rPr lang="ru-RU" sz="1000" b="1" i="0" u="none" strike="noStrike" cap="none" dirty="0" err="1">
                <a:solidFill>
                  <a:schemeClr val="dk1"/>
                </a:solidFill>
                <a:latin typeface="Arial"/>
                <a:ea typeface="Arial"/>
                <a:cs typeface="Arial"/>
                <a:sym typeface="Arial"/>
              </a:rPr>
              <a:t>Райчук</a:t>
            </a:r>
            <a:r>
              <a:rPr lang="ru-RU" sz="1000" b="1" i="0" u="none" strike="noStrike" cap="none" dirty="0">
                <a:solidFill>
                  <a:schemeClr val="dk1"/>
                </a:solidFill>
                <a:latin typeface="Arial"/>
                <a:ea typeface="Arial"/>
                <a:cs typeface="Arial"/>
                <a:sym typeface="Arial"/>
              </a:rPr>
              <a:t> и Сарой Гордон </a:t>
            </a:r>
            <a:r>
              <a:rPr lang="ru-RU" sz="1000" b="0" i="0" u="none" strike="noStrike" cap="none" dirty="0">
                <a:solidFill>
                  <a:schemeClr val="dk1"/>
                </a:solidFill>
                <a:latin typeface="Arial"/>
                <a:ea typeface="Arial"/>
                <a:cs typeface="Arial"/>
                <a:sym typeface="Arial"/>
              </a:rPr>
              <a:t>в рамках которой обсуждалась возможность разработки вакцины против рака и участие казахстанских ученых в этом процессе.</a:t>
            </a:r>
            <a:endParaRPr dirty="0"/>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000"/>
              <a:buFont typeface="Arial"/>
              <a:buNone/>
            </a:pPr>
            <a:r>
              <a:rPr lang="ru-RU" sz="1000" b="0" i="0" u="none" strike="noStrike" cap="none" dirty="0">
                <a:solidFill>
                  <a:schemeClr val="dk1"/>
                </a:solidFill>
                <a:latin typeface="Arial"/>
                <a:ea typeface="Arial"/>
                <a:cs typeface="Arial"/>
                <a:sym typeface="Arial"/>
              </a:rPr>
              <a:t>В ходе встречи с директором </a:t>
            </a:r>
            <a:r>
              <a:rPr lang="ru-RU" sz="1000" b="1" i="0" u="none" strike="noStrike" cap="none" dirty="0" err="1">
                <a:solidFill>
                  <a:schemeClr val="dk1"/>
                </a:solidFill>
                <a:latin typeface="Arial"/>
                <a:ea typeface="Arial"/>
                <a:cs typeface="Arial"/>
                <a:sym typeface="Arial"/>
              </a:rPr>
              <a:t>Ashmolean</a:t>
            </a:r>
            <a:r>
              <a:rPr lang="ru-RU" sz="1000" b="1" i="0" u="none" strike="noStrike" cap="none" dirty="0">
                <a:solidFill>
                  <a:schemeClr val="dk1"/>
                </a:solidFill>
                <a:latin typeface="Arial"/>
                <a:ea typeface="Arial"/>
                <a:cs typeface="Arial"/>
                <a:sym typeface="Arial"/>
              </a:rPr>
              <a:t> Research Museum</a:t>
            </a:r>
            <a:r>
              <a:rPr lang="ru-RU" sz="1000" b="0" i="0" u="none" strike="noStrike" cap="none" dirty="0">
                <a:solidFill>
                  <a:schemeClr val="dk1"/>
                </a:solidFill>
                <a:latin typeface="Arial"/>
                <a:ea typeface="Arial"/>
                <a:cs typeface="Arial"/>
                <a:sym typeface="Arial"/>
              </a:rPr>
              <a:t> Александром </a:t>
            </a:r>
            <a:r>
              <a:rPr lang="ru-RU" sz="1000" b="0" i="0" u="none" strike="noStrike" cap="none" dirty="0" err="1">
                <a:solidFill>
                  <a:schemeClr val="dk1"/>
                </a:solidFill>
                <a:latin typeface="Arial"/>
                <a:ea typeface="Arial"/>
                <a:cs typeface="Arial"/>
                <a:sym typeface="Arial"/>
              </a:rPr>
              <a:t>Стерджесом</a:t>
            </a:r>
            <a:r>
              <a:rPr lang="ru-RU" sz="1000" b="0" i="0" u="none" strike="noStrike" cap="none" dirty="0">
                <a:solidFill>
                  <a:schemeClr val="dk1"/>
                </a:solidFill>
                <a:latin typeface="Arial"/>
                <a:ea typeface="Arial"/>
                <a:cs typeface="Arial"/>
                <a:sym typeface="Arial"/>
              </a:rPr>
              <a:t> обсуждались возможности культурного взаимодействия, в частности организации научных исследований с участием Министерства культуры и информации Республики Казахстан</a:t>
            </a:r>
            <a:endParaRPr sz="10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1"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ru-RU" sz="1000" b="0" i="0" u="none" strike="noStrike" cap="none" dirty="0">
                <a:solidFill>
                  <a:srgbClr val="000000"/>
                </a:solidFill>
                <a:latin typeface="Arial"/>
                <a:ea typeface="Arial"/>
                <a:cs typeface="Arial"/>
                <a:sym typeface="Arial"/>
              </a:rPr>
              <a:t>Таким образом, будет осуществлено сотрудничество по следующим направлениям:</a:t>
            </a:r>
            <a:endParaRPr sz="10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000"/>
              <a:buFont typeface="Arial"/>
              <a:buChar char="•"/>
            </a:pPr>
            <a:r>
              <a:rPr lang="ru-RU" sz="1000" b="0" i="0" u="none" strike="noStrike" cap="none" dirty="0">
                <a:solidFill>
                  <a:srgbClr val="000000"/>
                </a:solidFill>
                <a:latin typeface="Arial"/>
                <a:ea typeface="Arial"/>
                <a:cs typeface="Arial"/>
                <a:sym typeface="Arial"/>
              </a:rPr>
              <a:t>Искусственный интеллект</a:t>
            </a:r>
            <a:endParaRPr dirty="0"/>
          </a:p>
          <a:p>
            <a:pPr marL="171450" marR="0" lvl="0" indent="-171450" algn="just" rtl="0">
              <a:lnSpc>
                <a:spcPct val="100000"/>
              </a:lnSpc>
              <a:spcBef>
                <a:spcPts val="0"/>
              </a:spcBef>
              <a:spcAft>
                <a:spcPts val="0"/>
              </a:spcAft>
              <a:buClr>
                <a:srgbClr val="000000"/>
              </a:buClr>
              <a:buSzPts val="1000"/>
              <a:buFont typeface="Arial"/>
              <a:buChar char="•"/>
            </a:pPr>
            <a:r>
              <a:rPr lang="ru-RU" sz="1000" b="0" i="0" u="none" strike="noStrike" cap="none" dirty="0">
                <a:solidFill>
                  <a:srgbClr val="000000"/>
                </a:solidFill>
                <a:latin typeface="Arial"/>
                <a:ea typeface="Arial"/>
                <a:cs typeface="Arial"/>
                <a:sym typeface="Arial"/>
              </a:rPr>
              <a:t>Социальные науки</a:t>
            </a:r>
            <a:endParaRPr dirty="0"/>
          </a:p>
          <a:p>
            <a:pPr marL="171450" marR="0" lvl="0" indent="-171450" algn="just" rtl="0">
              <a:lnSpc>
                <a:spcPct val="100000"/>
              </a:lnSpc>
              <a:spcBef>
                <a:spcPts val="0"/>
              </a:spcBef>
              <a:spcAft>
                <a:spcPts val="0"/>
              </a:spcAft>
              <a:buClr>
                <a:srgbClr val="000000"/>
              </a:buClr>
              <a:buSzPts val="1000"/>
              <a:buFont typeface="Arial"/>
              <a:buChar char="•"/>
            </a:pPr>
            <a:r>
              <a:rPr lang="ru-RU" sz="1000" b="0" i="0" u="none" strike="noStrike" cap="none" dirty="0">
                <a:solidFill>
                  <a:srgbClr val="000000"/>
                </a:solidFill>
                <a:latin typeface="Arial"/>
                <a:ea typeface="Arial"/>
                <a:cs typeface="Arial"/>
                <a:sym typeface="Arial"/>
              </a:rPr>
              <a:t>Биомедицина (</a:t>
            </a:r>
            <a:r>
              <a:rPr lang="ru-RU" sz="1000" b="0" i="1" u="none" strike="noStrike" cap="none" dirty="0">
                <a:solidFill>
                  <a:srgbClr val="000000"/>
                </a:solidFill>
                <a:latin typeface="Arial"/>
                <a:ea typeface="Arial"/>
                <a:cs typeface="Arial"/>
                <a:sym typeface="Arial"/>
              </a:rPr>
              <a:t>вакцина от рака</a:t>
            </a:r>
            <a:r>
              <a:rPr lang="ru-RU" sz="1000" b="0" i="0" u="none" strike="noStrike" cap="none" dirty="0">
                <a:solidFill>
                  <a:srgbClr val="000000"/>
                </a:solidFill>
                <a:latin typeface="Arial"/>
                <a:ea typeface="Arial"/>
                <a:cs typeface="Arial"/>
                <a:sym typeface="Arial"/>
              </a:rPr>
              <a:t>)</a:t>
            </a:r>
            <a:endParaRPr sz="10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000"/>
              <a:buFont typeface="Arial"/>
              <a:buChar char="•"/>
            </a:pPr>
            <a:r>
              <a:rPr lang="ru-RU" sz="1000" b="0" i="0" u="none" strike="noStrike" cap="none" dirty="0">
                <a:solidFill>
                  <a:srgbClr val="000000"/>
                </a:solidFill>
                <a:latin typeface="Arial"/>
                <a:ea typeface="Arial"/>
                <a:cs typeface="Arial"/>
                <a:sym typeface="Arial"/>
              </a:rPr>
              <a:t>Инженерные науки</a:t>
            </a:r>
            <a:endParaRPr dirty="0"/>
          </a:p>
          <a:p>
            <a:pPr marL="171450" marR="0" lvl="0" indent="-171450" algn="just" rtl="0">
              <a:lnSpc>
                <a:spcPct val="100000"/>
              </a:lnSpc>
              <a:spcBef>
                <a:spcPts val="0"/>
              </a:spcBef>
              <a:spcAft>
                <a:spcPts val="0"/>
              </a:spcAft>
              <a:buClr>
                <a:srgbClr val="000000"/>
              </a:buClr>
              <a:buSzPts val="1000"/>
              <a:buFont typeface="Arial"/>
              <a:buChar char="•"/>
            </a:pPr>
            <a:r>
              <a:rPr lang="ru-RU" sz="1000" b="0" i="0" u="none" strike="noStrike" cap="none" dirty="0">
                <a:solidFill>
                  <a:srgbClr val="000000"/>
                </a:solidFill>
                <a:latin typeface="Arial"/>
                <a:ea typeface="Arial"/>
                <a:cs typeface="Arial"/>
                <a:sym typeface="Arial"/>
              </a:rPr>
              <a:t>Разработка научного проекта по культуре совместно с Министерством культуры и информации</a:t>
            </a:r>
            <a:endParaRPr sz="1000" b="0" i="0" u="none" strike="noStrike" cap="none" dirty="0">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000000"/>
              </a:solidFill>
              <a:latin typeface="Arial"/>
              <a:ea typeface="Arial"/>
              <a:cs typeface="Arial"/>
              <a:sym typeface="Arial"/>
            </a:endParaRPr>
          </a:p>
        </p:txBody>
      </p:sp>
      <p:pic>
        <p:nvPicPr>
          <p:cNvPr id="122" name="Google Shape;122;p19"/>
          <p:cNvPicPr preferRelativeResize="0"/>
          <p:nvPr/>
        </p:nvPicPr>
        <p:blipFill rotWithShape="1">
          <a:blip r:embed="rId7">
            <a:alphaModFix/>
          </a:blip>
          <a:srcRect l="10484" r="21101"/>
          <a:stretch/>
        </p:blipFill>
        <p:spPr>
          <a:xfrm>
            <a:off x="260746" y="3377817"/>
            <a:ext cx="1859603" cy="1528966"/>
          </a:xfrm>
          <a:prstGeom prst="rect">
            <a:avLst/>
          </a:prstGeom>
          <a:noFill/>
          <a:ln>
            <a:noFill/>
          </a:ln>
        </p:spPr>
      </p:pic>
      <p:sp>
        <p:nvSpPr>
          <p:cNvPr id="123" name="Google Shape;123;p19"/>
          <p:cNvSpPr/>
          <p:nvPr/>
        </p:nvSpPr>
        <p:spPr>
          <a:xfrm>
            <a:off x="510209" y="3158279"/>
            <a:ext cx="5559286"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sz="1200" b="1"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0"/>
          <p:cNvPicPr preferRelativeResize="0"/>
          <p:nvPr/>
        </p:nvPicPr>
        <p:blipFill rotWithShape="1">
          <a:blip r:embed="rId3">
            <a:alphaModFix/>
          </a:blip>
          <a:srcRect r="10729"/>
          <a:stretch/>
        </p:blipFill>
        <p:spPr>
          <a:xfrm>
            <a:off x="260746" y="1010207"/>
            <a:ext cx="2876033" cy="1812194"/>
          </a:xfrm>
          <a:prstGeom prst="rect">
            <a:avLst/>
          </a:prstGeom>
          <a:noFill/>
          <a:ln>
            <a:noFill/>
          </a:ln>
        </p:spPr>
      </p:pic>
      <p:grpSp>
        <p:nvGrpSpPr>
          <p:cNvPr id="129" name="Google Shape;129;p20"/>
          <p:cNvGrpSpPr/>
          <p:nvPr/>
        </p:nvGrpSpPr>
        <p:grpSpPr>
          <a:xfrm>
            <a:off x="-2" y="0"/>
            <a:ext cx="9144002" cy="732778"/>
            <a:chOff x="-2" y="0"/>
            <a:chExt cx="9144002" cy="732778"/>
          </a:xfrm>
        </p:grpSpPr>
        <p:grpSp>
          <p:nvGrpSpPr>
            <p:cNvPr id="130" name="Google Shape;130;p20"/>
            <p:cNvGrpSpPr/>
            <p:nvPr/>
          </p:nvGrpSpPr>
          <p:grpSpPr>
            <a:xfrm>
              <a:off x="-2" y="0"/>
              <a:ext cx="9144002" cy="732778"/>
              <a:chOff x="-2" y="0"/>
              <a:chExt cx="9144002" cy="732778"/>
            </a:xfrm>
          </p:grpSpPr>
          <p:pic>
            <p:nvPicPr>
              <p:cNvPr id="131" name="Google Shape;131;p20"/>
              <p:cNvPicPr preferRelativeResize="0"/>
              <p:nvPr/>
            </p:nvPicPr>
            <p:blipFill rotWithShape="1">
              <a:blip r:embed="rId4">
                <a:alphaModFix/>
              </a:blip>
              <a:srcRect/>
              <a:stretch/>
            </p:blipFill>
            <p:spPr>
              <a:xfrm>
                <a:off x="0" y="0"/>
                <a:ext cx="9144000" cy="715800"/>
              </a:xfrm>
              <a:prstGeom prst="rect">
                <a:avLst/>
              </a:prstGeom>
              <a:noFill/>
              <a:ln>
                <a:noFill/>
              </a:ln>
            </p:spPr>
          </p:pic>
          <p:pic>
            <p:nvPicPr>
              <p:cNvPr id="132" name="Google Shape;132;p20"/>
              <p:cNvPicPr preferRelativeResize="0"/>
              <p:nvPr/>
            </p:nvPicPr>
            <p:blipFill rotWithShape="1">
              <a:blip r:embed="rId5">
                <a:alphaModFix/>
              </a:blip>
              <a:srcRect b="86083"/>
              <a:stretch/>
            </p:blipFill>
            <p:spPr>
              <a:xfrm>
                <a:off x="-2" y="16977"/>
                <a:ext cx="9144002" cy="715801"/>
              </a:xfrm>
              <a:prstGeom prst="rect">
                <a:avLst/>
              </a:prstGeom>
              <a:noFill/>
              <a:ln>
                <a:noFill/>
              </a:ln>
            </p:spPr>
          </p:pic>
        </p:grpSp>
        <p:sp>
          <p:nvSpPr>
            <p:cNvPr id="133" name="Google Shape;133;p20"/>
            <p:cNvSpPr/>
            <p:nvPr/>
          </p:nvSpPr>
          <p:spPr>
            <a:xfrm>
              <a:off x="260746" y="126706"/>
              <a:ext cx="6428053" cy="459843"/>
            </a:xfrm>
            <a:prstGeom prst="rect">
              <a:avLst/>
            </a:prstGeom>
            <a:noFill/>
            <a:ln>
              <a:noFill/>
            </a:ln>
          </p:spPr>
          <p:txBody>
            <a:bodyPr spcFirstLastPara="1" wrap="square" lIns="68575" tIns="34275" rIns="68575" bIns="34275" anchor="ctr" anchorCtr="0">
              <a:noAutofit/>
            </a:bodyPr>
            <a:lstStyle/>
            <a:p>
              <a:pPr>
                <a:buClr>
                  <a:srgbClr val="FFFFFF"/>
                </a:buClr>
                <a:buSzPts val="1800"/>
              </a:pPr>
              <a:r>
                <a:rPr lang="ru-RU" sz="1100" i="0" u="none" strike="noStrike" cap="none" dirty="0">
                  <a:solidFill>
                    <a:srgbClr val="FFC000"/>
                  </a:solidFill>
                  <a:latin typeface="Arial"/>
                  <a:ea typeface="Arial"/>
                  <a:cs typeface="Arial"/>
                  <a:sym typeface="Arial"/>
                </a:rPr>
                <a:t>ВЕЛИКОБРИТАНИЯ</a:t>
              </a: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Встреча с мэром Оксфорда лордом Майком </a:t>
              </a:r>
              <a:r>
                <a:rPr lang="ru-RU" sz="1400" b="1" i="0" u="none" strike="noStrike" cap="none" dirty="0" err="1">
                  <a:solidFill>
                    <a:srgbClr val="FFFFFF"/>
                  </a:solidFill>
                  <a:latin typeface="Arial"/>
                  <a:ea typeface="Arial"/>
                  <a:cs typeface="Arial"/>
                  <a:sym typeface="Arial"/>
                </a:rPr>
                <a:t>Роуллей</a:t>
              </a:r>
              <a:endParaRPr sz="1400" b="1" i="0" u="none" strike="noStrike" cap="none" dirty="0">
                <a:solidFill>
                  <a:srgbClr val="FFFFFF"/>
                </a:solidFill>
                <a:latin typeface="Arial"/>
                <a:ea typeface="Arial"/>
                <a:cs typeface="Arial"/>
                <a:sym typeface="Arial"/>
              </a:endParaRPr>
            </a:p>
          </p:txBody>
        </p:sp>
        <p:sp>
          <p:nvSpPr>
            <p:cNvPr id="134" name="Google Shape;134;p20"/>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135" name="Google Shape;135;p20"/>
            <p:cNvPicPr preferRelativeResize="0"/>
            <p:nvPr/>
          </p:nvPicPr>
          <p:blipFill rotWithShape="1">
            <a:blip r:embed="rId6">
              <a:alphaModFix/>
            </a:blip>
            <a:srcRect/>
            <a:stretch/>
          </p:blipFill>
          <p:spPr>
            <a:xfrm>
              <a:off x="7301833" y="144957"/>
              <a:ext cx="431708" cy="459843"/>
            </a:xfrm>
            <a:prstGeom prst="rect">
              <a:avLst/>
            </a:prstGeom>
            <a:noFill/>
            <a:ln>
              <a:noFill/>
            </a:ln>
          </p:spPr>
        </p:pic>
      </p:grpSp>
      <p:pic>
        <p:nvPicPr>
          <p:cNvPr id="136" name="Google Shape;136;p20"/>
          <p:cNvPicPr preferRelativeResize="0"/>
          <p:nvPr/>
        </p:nvPicPr>
        <p:blipFill rotWithShape="1">
          <a:blip r:embed="rId7">
            <a:alphaModFix/>
          </a:blip>
          <a:srcRect t="30206" b="26649"/>
          <a:stretch/>
        </p:blipFill>
        <p:spPr>
          <a:xfrm>
            <a:off x="260746" y="2897482"/>
            <a:ext cx="2876033" cy="1910825"/>
          </a:xfrm>
          <a:prstGeom prst="rect">
            <a:avLst/>
          </a:prstGeom>
          <a:noFill/>
          <a:ln>
            <a:noFill/>
          </a:ln>
        </p:spPr>
      </p:pic>
      <p:sp>
        <p:nvSpPr>
          <p:cNvPr id="137" name="Google Shape;137;p20"/>
          <p:cNvSpPr txBox="1"/>
          <p:nvPr/>
        </p:nvSpPr>
        <p:spPr>
          <a:xfrm>
            <a:off x="3373560" y="1666377"/>
            <a:ext cx="5267325" cy="280076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16 августа 2024 года в Оксфорде С. Нурбек и посол Казахстана в Великобритании М. Ильясов встретились с лордом мэром Оксфорда Майклом Роуллей.</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RU" sz="1100" b="0" i="0" u="none" strike="noStrike" cap="none">
                <a:solidFill>
                  <a:srgbClr val="000000"/>
                </a:solidFill>
                <a:latin typeface="Arial"/>
                <a:ea typeface="Arial"/>
                <a:cs typeface="Arial"/>
                <a:sym typeface="Arial"/>
              </a:rPr>
              <a:t>В ходе встречи С. Нурбек рассказал о трендах развития высшего образования в Казахстане и пригласил к сотрудничеству в сфере трансформации казахстанских вузов. М. Ильясов рассказал о казахстанско-британском сотрудничестве в сфере образования.</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RU" sz="1100" b="0" i="0" u="none" strike="noStrike" cap="none">
                <a:solidFill>
                  <a:srgbClr val="000000"/>
                </a:solidFill>
                <a:latin typeface="Arial"/>
                <a:ea typeface="Arial"/>
                <a:cs typeface="Arial"/>
                <a:sym typeface="Arial"/>
              </a:rPr>
              <a:t>По итогам визита в Оксфорд С. Нурбек дал интервью на факультете Азии и Ближнего Востока Оксфордского университета, где обсудил трансформацию высшего образования в Казахстане, меры по развитию казахстанской науки и стратегические партнерства с ведущими зарубежными вузами.</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ru-RU" sz="1100" b="0" i="0" u="none" strike="noStrike" cap="none">
                <a:solidFill>
                  <a:srgbClr val="000000"/>
                </a:solidFill>
                <a:latin typeface="Arial"/>
                <a:ea typeface="Arial"/>
                <a:cs typeface="Arial"/>
                <a:sym typeface="Arial"/>
              </a:rPr>
              <a:t>Достигнута договоренность о рассмотрении вопроса, что Alatau City и Oxford станут </a:t>
            </a:r>
            <a:r>
              <a:rPr lang="ru-RU" sz="1100" b="1" i="0" u="none" strike="noStrike" cap="none">
                <a:solidFill>
                  <a:srgbClr val="000000"/>
                </a:solidFill>
                <a:latin typeface="Arial"/>
                <a:ea typeface="Arial"/>
                <a:cs typeface="Arial"/>
                <a:sym typeface="Arial"/>
              </a:rPr>
              <a:t>городами-побратимами</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1"/>
          <p:cNvPicPr preferRelativeResize="0"/>
          <p:nvPr/>
        </p:nvPicPr>
        <p:blipFill rotWithShape="1">
          <a:blip r:embed="rId3">
            <a:alphaModFix/>
          </a:blip>
          <a:srcRect/>
          <a:stretch/>
        </p:blipFill>
        <p:spPr>
          <a:xfrm>
            <a:off x="260746" y="3802741"/>
            <a:ext cx="2204719" cy="1164113"/>
          </a:xfrm>
          <a:prstGeom prst="rect">
            <a:avLst/>
          </a:prstGeom>
          <a:noFill/>
          <a:ln>
            <a:noFill/>
          </a:ln>
        </p:spPr>
      </p:pic>
      <p:grpSp>
        <p:nvGrpSpPr>
          <p:cNvPr id="143" name="Google Shape;143;p21"/>
          <p:cNvGrpSpPr/>
          <p:nvPr/>
        </p:nvGrpSpPr>
        <p:grpSpPr>
          <a:xfrm>
            <a:off x="-2" y="0"/>
            <a:ext cx="9144002" cy="732778"/>
            <a:chOff x="-2" y="0"/>
            <a:chExt cx="9144002" cy="732778"/>
          </a:xfrm>
        </p:grpSpPr>
        <p:grpSp>
          <p:nvGrpSpPr>
            <p:cNvPr id="144" name="Google Shape;144;p21"/>
            <p:cNvGrpSpPr/>
            <p:nvPr/>
          </p:nvGrpSpPr>
          <p:grpSpPr>
            <a:xfrm>
              <a:off x="-2" y="0"/>
              <a:ext cx="9144002" cy="732778"/>
              <a:chOff x="-2" y="0"/>
              <a:chExt cx="9144002" cy="732778"/>
            </a:xfrm>
          </p:grpSpPr>
          <p:pic>
            <p:nvPicPr>
              <p:cNvPr id="145" name="Google Shape;145;p21"/>
              <p:cNvPicPr preferRelativeResize="0"/>
              <p:nvPr/>
            </p:nvPicPr>
            <p:blipFill rotWithShape="1">
              <a:blip r:embed="rId4">
                <a:alphaModFix/>
              </a:blip>
              <a:srcRect/>
              <a:stretch/>
            </p:blipFill>
            <p:spPr>
              <a:xfrm>
                <a:off x="0" y="0"/>
                <a:ext cx="9144000" cy="715800"/>
              </a:xfrm>
              <a:prstGeom prst="rect">
                <a:avLst/>
              </a:prstGeom>
              <a:noFill/>
              <a:ln>
                <a:noFill/>
              </a:ln>
            </p:spPr>
          </p:pic>
          <p:pic>
            <p:nvPicPr>
              <p:cNvPr id="146" name="Google Shape;146;p21"/>
              <p:cNvPicPr preferRelativeResize="0"/>
              <p:nvPr/>
            </p:nvPicPr>
            <p:blipFill rotWithShape="1">
              <a:blip r:embed="rId5">
                <a:alphaModFix/>
              </a:blip>
              <a:srcRect b="86083"/>
              <a:stretch/>
            </p:blipFill>
            <p:spPr>
              <a:xfrm>
                <a:off x="-2" y="16977"/>
                <a:ext cx="9144002" cy="715801"/>
              </a:xfrm>
              <a:prstGeom prst="rect">
                <a:avLst/>
              </a:prstGeom>
              <a:noFill/>
              <a:ln>
                <a:noFill/>
              </a:ln>
            </p:spPr>
          </p:pic>
        </p:grpSp>
        <p:sp>
          <p:nvSpPr>
            <p:cNvPr id="147" name="Google Shape;147;p21"/>
            <p:cNvSpPr/>
            <p:nvPr/>
          </p:nvSpPr>
          <p:spPr>
            <a:xfrm>
              <a:off x="260746" y="126706"/>
              <a:ext cx="6428053" cy="459843"/>
            </a:xfrm>
            <a:prstGeom prst="rect">
              <a:avLst/>
            </a:prstGeom>
            <a:noFill/>
            <a:ln>
              <a:noFill/>
            </a:ln>
          </p:spPr>
          <p:txBody>
            <a:bodyPr spcFirstLastPara="1" wrap="square" lIns="68575" tIns="34275" rIns="68575" bIns="34275" anchor="ctr" anchorCtr="0">
              <a:noAutofit/>
            </a:bodyPr>
            <a:lstStyle/>
            <a:p>
              <a:pPr>
                <a:buClr>
                  <a:srgbClr val="FFFFFF"/>
                </a:buClr>
                <a:buSzPts val="1800"/>
              </a:pPr>
              <a:r>
                <a:rPr lang="ru-RU" sz="1400" i="0" u="none" strike="noStrike" cap="none" dirty="0">
                  <a:solidFill>
                    <a:srgbClr val="FFC000"/>
                  </a:solidFill>
                  <a:latin typeface="Arial"/>
                  <a:ea typeface="Arial"/>
                  <a:cs typeface="Arial"/>
                  <a:sym typeface="Arial"/>
                </a:rPr>
                <a:t>ВЕЛИКОБРИТАНИЯ</a:t>
              </a: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Встреча с проректором </a:t>
              </a:r>
              <a:r>
                <a:rPr lang="ru-RU" sz="1400" b="1" i="0" u="none" strike="noStrike" cap="none" dirty="0" err="1">
                  <a:solidFill>
                    <a:srgbClr val="FFFFFF"/>
                  </a:solidFill>
                  <a:latin typeface="Arial"/>
                  <a:ea typeface="Arial"/>
                  <a:cs typeface="Arial"/>
                  <a:sym typeface="Arial"/>
                </a:rPr>
                <a:t>Homerton</a:t>
              </a:r>
              <a:r>
                <a:rPr lang="ru-RU" sz="1400" b="1" i="0" u="none" strike="noStrike" cap="none" dirty="0">
                  <a:solidFill>
                    <a:srgbClr val="FFFFFF"/>
                  </a:solidFill>
                  <a:latin typeface="Arial"/>
                  <a:ea typeface="Arial"/>
                  <a:cs typeface="Arial"/>
                  <a:sym typeface="Arial"/>
                </a:rPr>
                <a:t> College, Cambridge</a:t>
              </a:r>
              <a:endParaRPr sz="1400" b="1" i="0" u="none" strike="noStrike" cap="none" dirty="0">
                <a:solidFill>
                  <a:srgbClr val="FFFFFF"/>
                </a:solidFill>
                <a:latin typeface="Arial"/>
                <a:ea typeface="Arial"/>
                <a:cs typeface="Arial"/>
                <a:sym typeface="Arial"/>
              </a:endParaRPr>
            </a:p>
          </p:txBody>
        </p:sp>
        <p:sp>
          <p:nvSpPr>
            <p:cNvPr id="148" name="Google Shape;148;p21"/>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149" name="Google Shape;149;p21"/>
            <p:cNvPicPr preferRelativeResize="0"/>
            <p:nvPr/>
          </p:nvPicPr>
          <p:blipFill rotWithShape="1">
            <a:blip r:embed="rId6">
              <a:alphaModFix/>
            </a:blip>
            <a:srcRect/>
            <a:stretch/>
          </p:blipFill>
          <p:spPr>
            <a:xfrm>
              <a:off x="7301833" y="144957"/>
              <a:ext cx="431708" cy="459843"/>
            </a:xfrm>
            <a:prstGeom prst="rect">
              <a:avLst/>
            </a:prstGeom>
            <a:noFill/>
            <a:ln>
              <a:noFill/>
            </a:ln>
          </p:spPr>
        </p:pic>
      </p:grpSp>
      <p:pic>
        <p:nvPicPr>
          <p:cNvPr id="150" name="Google Shape;150;p21"/>
          <p:cNvPicPr preferRelativeResize="0"/>
          <p:nvPr/>
        </p:nvPicPr>
        <p:blipFill rotWithShape="1">
          <a:blip r:embed="rId7">
            <a:alphaModFix/>
          </a:blip>
          <a:srcRect t="16287" b="14948"/>
          <a:stretch/>
        </p:blipFill>
        <p:spPr>
          <a:xfrm>
            <a:off x="260746" y="997775"/>
            <a:ext cx="2204719" cy="2695238"/>
          </a:xfrm>
          <a:prstGeom prst="rect">
            <a:avLst/>
          </a:prstGeom>
          <a:noFill/>
          <a:ln>
            <a:noFill/>
          </a:ln>
        </p:spPr>
      </p:pic>
      <p:sp>
        <p:nvSpPr>
          <p:cNvPr id="151" name="Google Shape;151;p21"/>
          <p:cNvSpPr txBox="1"/>
          <p:nvPr/>
        </p:nvSpPr>
        <p:spPr>
          <a:xfrm>
            <a:off x="2583476" y="1213776"/>
            <a:ext cx="6295480" cy="3477873"/>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15 августа 2024 года в Кембридже состоялась встреча с проректором Homerton College, Cambridge, сэром Саймоном Уоллей.</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Профессор Уоллей предложил проект по повышению потенциала казахстанских вузов в сфере подготовки педагогических кадров. </a:t>
            </a:r>
            <a:r>
              <a:rPr lang="ru-RU" sz="1100" b="0" i="0" u="none" strike="noStrike" cap="none">
                <a:solidFill>
                  <a:srgbClr val="000000"/>
                </a:solidFill>
                <a:latin typeface="Arial"/>
                <a:ea typeface="Arial"/>
                <a:cs typeface="Arial"/>
                <a:sym typeface="Arial"/>
              </a:rPr>
              <a:t>В рамках сотрудничества предполагается, что казахстанские вузы, осуществляющие подготовку педагогических кадров, будут реализовывать совместные инновационные образовательные проекты по разработке образовательных программ, повышению квалификации профессорско-преподавательского состава и подготовке молодых ученых. Также, будет осуществляться подготовка кадров в рамках </a:t>
            </a:r>
            <a:r>
              <a:rPr lang="ru-RU" sz="1100" b="1" i="0" u="none" strike="noStrike" cap="none">
                <a:solidFill>
                  <a:srgbClr val="000000"/>
                </a:solidFill>
                <a:latin typeface="Arial"/>
                <a:ea typeface="Arial"/>
                <a:cs typeface="Arial"/>
                <a:sym typeface="Arial"/>
              </a:rPr>
              <a:t>PGCE.</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0" i="0" u="none" strike="noStrike" cap="none">
                <a:solidFill>
                  <a:srgbClr val="000000"/>
                </a:solidFill>
                <a:latin typeface="Arial"/>
                <a:ea typeface="Arial"/>
                <a:cs typeface="Arial"/>
                <a:sym typeface="Arial"/>
              </a:rPr>
              <a:t>С. Нурбек, в свою очередь, рассказал о мерах, принимаемых Министерством для трансформации казахстанских вузов.</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0" i="0" u="none" strike="noStrike" cap="none">
                <a:solidFill>
                  <a:srgbClr val="000000"/>
                </a:solidFill>
                <a:latin typeface="Arial"/>
                <a:ea typeface="Arial"/>
                <a:cs typeface="Arial"/>
                <a:sym typeface="Arial"/>
              </a:rPr>
              <a:t>Homerton College, основанный в 1799 году, является одним из колледжей Кембриджского университета, специализирующимся на подготовке учителей и профессиональном обучении в сфере педагогики.</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Достигнута договоренность о реализации проекта с участием всех казахстанских вузов, осуществляющих подготовку педагогических кадров.</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156" name="Google Shape;156;p22"/>
          <p:cNvGrpSpPr/>
          <p:nvPr/>
        </p:nvGrpSpPr>
        <p:grpSpPr>
          <a:xfrm>
            <a:off x="-2" y="0"/>
            <a:ext cx="9144002" cy="732778"/>
            <a:chOff x="-2" y="0"/>
            <a:chExt cx="9144002" cy="732778"/>
          </a:xfrm>
        </p:grpSpPr>
        <p:grpSp>
          <p:nvGrpSpPr>
            <p:cNvPr id="157" name="Google Shape;157;p22"/>
            <p:cNvGrpSpPr/>
            <p:nvPr/>
          </p:nvGrpSpPr>
          <p:grpSpPr>
            <a:xfrm>
              <a:off x="-2" y="0"/>
              <a:ext cx="9144002" cy="732778"/>
              <a:chOff x="-2" y="0"/>
              <a:chExt cx="9144002" cy="732778"/>
            </a:xfrm>
          </p:grpSpPr>
          <p:pic>
            <p:nvPicPr>
              <p:cNvPr id="158" name="Google Shape;158;p22"/>
              <p:cNvPicPr preferRelativeResize="0"/>
              <p:nvPr/>
            </p:nvPicPr>
            <p:blipFill rotWithShape="1">
              <a:blip r:embed="rId3">
                <a:alphaModFix/>
              </a:blip>
              <a:srcRect/>
              <a:stretch/>
            </p:blipFill>
            <p:spPr>
              <a:xfrm>
                <a:off x="0" y="0"/>
                <a:ext cx="9144000" cy="715800"/>
              </a:xfrm>
              <a:prstGeom prst="rect">
                <a:avLst/>
              </a:prstGeom>
              <a:noFill/>
              <a:ln>
                <a:noFill/>
              </a:ln>
            </p:spPr>
          </p:pic>
          <p:pic>
            <p:nvPicPr>
              <p:cNvPr id="159" name="Google Shape;159;p22"/>
              <p:cNvPicPr preferRelativeResize="0"/>
              <p:nvPr/>
            </p:nvPicPr>
            <p:blipFill rotWithShape="1">
              <a:blip r:embed="rId4">
                <a:alphaModFix/>
              </a:blip>
              <a:srcRect b="86083"/>
              <a:stretch/>
            </p:blipFill>
            <p:spPr>
              <a:xfrm>
                <a:off x="-2" y="16977"/>
                <a:ext cx="9144002" cy="715801"/>
              </a:xfrm>
              <a:prstGeom prst="rect">
                <a:avLst/>
              </a:prstGeom>
              <a:noFill/>
              <a:ln>
                <a:noFill/>
              </a:ln>
            </p:spPr>
          </p:pic>
        </p:grpSp>
        <p:sp>
          <p:nvSpPr>
            <p:cNvPr id="160" name="Google Shape;160;p22"/>
            <p:cNvSpPr/>
            <p:nvPr/>
          </p:nvSpPr>
          <p:spPr>
            <a:xfrm>
              <a:off x="260747" y="126706"/>
              <a:ext cx="4052054" cy="459843"/>
            </a:xfrm>
            <a:prstGeom prst="rect">
              <a:avLst/>
            </a:prstGeom>
            <a:noFill/>
            <a:ln>
              <a:noFill/>
            </a:ln>
          </p:spPr>
          <p:txBody>
            <a:bodyPr spcFirstLastPara="1" wrap="square" lIns="68575" tIns="34275" rIns="68575" bIns="34275" anchor="ctr" anchorCtr="0">
              <a:noAutofit/>
            </a:bodyPr>
            <a:lstStyle/>
            <a:p>
              <a:pPr>
                <a:buClr>
                  <a:srgbClr val="FFFFFF"/>
                </a:buClr>
                <a:buSzPts val="1800"/>
              </a:pPr>
              <a:r>
                <a:rPr lang="ru-RU" sz="1100" i="0" u="none" strike="noStrike" cap="none" dirty="0">
                  <a:solidFill>
                    <a:srgbClr val="FFC000"/>
                  </a:solidFill>
                  <a:latin typeface="Arial"/>
                  <a:ea typeface="Arial"/>
                  <a:cs typeface="Arial"/>
                  <a:sym typeface="Arial"/>
                </a:rPr>
                <a:t>ВЕЛИКОБРИТАНИЯ</a:t>
              </a: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Встреча с представителями Школы востоковедения и африканистики (SOAS)</a:t>
              </a:r>
              <a:endParaRPr dirty="0"/>
            </a:p>
          </p:txBody>
        </p:sp>
        <p:sp>
          <p:nvSpPr>
            <p:cNvPr id="161" name="Google Shape;161;p22"/>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162" name="Google Shape;162;p22"/>
            <p:cNvPicPr preferRelativeResize="0"/>
            <p:nvPr/>
          </p:nvPicPr>
          <p:blipFill rotWithShape="1">
            <a:blip r:embed="rId5">
              <a:alphaModFix/>
            </a:blip>
            <a:srcRect/>
            <a:stretch/>
          </p:blipFill>
          <p:spPr>
            <a:xfrm>
              <a:off x="7301833" y="144957"/>
              <a:ext cx="431708" cy="459843"/>
            </a:xfrm>
            <a:prstGeom prst="rect">
              <a:avLst/>
            </a:prstGeom>
            <a:noFill/>
            <a:ln>
              <a:noFill/>
            </a:ln>
          </p:spPr>
        </p:pic>
      </p:grpSp>
      <p:sp>
        <p:nvSpPr>
          <p:cNvPr id="163" name="Google Shape;163;p22"/>
          <p:cNvSpPr txBox="1"/>
          <p:nvPr/>
        </p:nvSpPr>
        <p:spPr>
          <a:xfrm>
            <a:off x="2916000" y="1191812"/>
            <a:ext cx="5791826" cy="2970042"/>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19 августа 2024 года в Лондоне состоялась встреча с вице-канцлером Школы востоковедения и африканистики (SOAS) Университета Лондон профессором Адамом Хабибом и деканами факультетов: Грэмом Ерлом (гуманитарный факультет), Каниной Фосс (факультет развития), Грэмом Вере (факультет права и антропологии) и профессором Николасом Уесткотом (факультет политики).</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0" i="0" u="none" strike="noStrike" cap="none">
                <a:solidFill>
                  <a:srgbClr val="000000"/>
                </a:solidFill>
                <a:latin typeface="Arial"/>
                <a:ea typeface="Arial"/>
                <a:cs typeface="Arial"/>
                <a:sym typeface="Arial"/>
              </a:rPr>
              <a:t>В онлайн-режиме также принял участие Президент Назарбаев Университета, доктор Вакар Ахмад. Обсуждались вопросы </a:t>
            </a:r>
            <a:r>
              <a:rPr lang="ru-RU" sz="1100" b="1" i="0" u="none" strike="noStrike" cap="none">
                <a:solidFill>
                  <a:srgbClr val="000000"/>
                </a:solidFill>
                <a:latin typeface="Arial"/>
                <a:ea typeface="Arial"/>
                <a:cs typeface="Arial"/>
                <a:sym typeface="Arial"/>
              </a:rPr>
              <a:t>создания совместной программы с Назарбаев Университетом в сфере изучения евразийского пространства (Eurasian Studies)</a:t>
            </a:r>
            <a:r>
              <a:rPr lang="ru-RU" sz="1100" b="0" i="0" u="none" strike="noStrike" cap="none">
                <a:solidFill>
                  <a:srgbClr val="000000"/>
                </a:solidFill>
                <a:latin typeface="Arial"/>
                <a:ea typeface="Arial"/>
                <a:cs typeface="Arial"/>
                <a:sym typeface="Arial"/>
              </a:rPr>
              <a:t>, а также достигнута договоренность по подготовке аналитиков в сфере международной политики.</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По итогам встречи достигнута договоренность о реализации совместного проекта по повышению потенциала казахстанских вузов, включая повышение квалификации ректоров, проректоров и деканов факультетов. Также планируется разработка проекта по повышению квалификации государственных служащих.</a:t>
            </a:r>
            <a:endParaRPr/>
          </a:p>
        </p:txBody>
      </p:sp>
      <p:grpSp>
        <p:nvGrpSpPr>
          <p:cNvPr id="164" name="Google Shape;164;p22"/>
          <p:cNvGrpSpPr/>
          <p:nvPr/>
        </p:nvGrpSpPr>
        <p:grpSpPr>
          <a:xfrm>
            <a:off x="345599" y="876236"/>
            <a:ext cx="2354401" cy="4149091"/>
            <a:chOff x="345599" y="876237"/>
            <a:chExt cx="1800255" cy="3172536"/>
          </a:xfrm>
        </p:grpSpPr>
        <p:pic>
          <p:nvPicPr>
            <p:cNvPr id="165" name="Google Shape;165;p22"/>
            <p:cNvPicPr preferRelativeResize="0"/>
            <p:nvPr/>
          </p:nvPicPr>
          <p:blipFill rotWithShape="1">
            <a:blip r:embed="rId6">
              <a:alphaModFix/>
            </a:blip>
            <a:srcRect/>
            <a:stretch/>
          </p:blipFill>
          <p:spPr>
            <a:xfrm>
              <a:off x="345599" y="2699597"/>
              <a:ext cx="1800255" cy="1349176"/>
            </a:xfrm>
            <a:prstGeom prst="rect">
              <a:avLst/>
            </a:prstGeom>
            <a:noFill/>
            <a:ln>
              <a:noFill/>
            </a:ln>
          </p:spPr>
        </p:pic>
        <p:pic>
          <p:nvPicPr>
            <p:cNvPr id="166" name="Google Shape;166;p22"/>
            <p:cNvPicPr preferRelativeResize="0"/>
            <p:nvPr/>
          </p:nvPicPr>
          <p:blipFill rotWithShape="1">
            <a:blip r:embed="rId7">
              <a:alphaModFix/>
            </a:blip>
            <a:srcRect l="13774" t="36546"/>
            <a:stretch/>
          </p:blipFill>
          <p:spPr>
            <a:xfrm>
              <a:off x="345599" y="876237"/>
              <a:ext cx="1800255" cy="1766421"/>
            </a:xfrm>
            <a:prstGeom prst="rect">
              <a:avLst/>
            </a:prstGeom>
            <a:noFill/>
            <a:ln>
              <a:noFill/>
            </a:ln>
          </p:spPr>
        </p:pic>
      </p:grpSp>
      <p:sp>
        <p:nvSpPr>
          <p:cNvPr id="167" name="Google Shape;167;p22"/>
          <p:cNvSpPr/>
          <p:nvPr/>
        </p:nvSpPr>
        <p:spPr>
          <a:xfrm>
            <a:off x="2771306" y="4625217"/>
            <a:ext cx="593652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ru-RU" sz="1000" b="1" i="1" u="none" strike="noStrike" cap="none">
                <a:solidFill>
                  <a:srgbClr val="000000"/>
                </a:solidFill>
                <a:latin typeface="Arial"/>
                <a:ea typeface="Arial"/>
                <a:cs typeface="Arial"/>
                <a:sym typeface="Arial"/>
              </a:rPr>
              <a:t>SOAS (Школа востоковедения и африканистики) является ведущим центром по изучению Китая, исламского мира и развивающихся регионов.</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23"/>
          <p:cNvGrpSpPr/>
          <p:nvPr/>
        </p:nvGrpSpPr>
        <p:grpSpPr>
          <a:xfrm>
            <a:off x="-2" y="0"/>
            <a:ext cx="9144002" cy="746090"/>
            <a:chOff x="-2" y="0"/>
            <a:chExt cx="9144002" cy="746090"/>
          </a:xfrm>
        </p:grpSpPr>
        <p:grpSp>
          <p:nvGrpSpPr>
            <p:cNvPr id="173" name="Google Shape;173;p23"/>
            <p:cNvGrpSpPr/>
            <p:nvPr/>
          </p:nvGrpSpPr>
          <p:grpSpPr>
            <a:xfrm>
              <a:off x="-2" y="0"/>
              <a:ext cx="9144002" cy="746090"/>
              <a:chOff x="-2" y="0"/>
              <a:chExt cx="9144002" cy="746090"/>
            </a:xfrm>
          </p:grpSpPr>
          <p:pic>
            <p:nvPicPr>
              <p:cNvPr id="174" name="Google Shape;174;p23"/>
              <p:cNvPicPr preferRelativeResize="0"/>
              <p:nvPr/>
            </p:nvPicPr>
            <p:blipFill rotWithShape="1">
              <a:blip r:embed="rId3">
                <a:alphaModFix/>
              </a:blip>
              <a:srcRect/>
              <a:stretch/>
            </p:blipFill>
            <p:spPr>
              <a:xfrm>
                <a:off x="0" y="0"/>
                <a:ext cx="9144000" cy="715800"/>
              </a:xfrm>
              <a:prstGeom prst="rect">
                <a:avLst/>
              </a:prstGeom>
              <a:noFill/>
              <a:ln>
                <a:noFill/>
              </a:ln>
            </p:spPr>
          </p:pic>
          <p:pic>
            <p:nvPicPr>
              <p:cNvPr id="175" name="Google Shape;175;p23"/>
              <p:cNvPicPr preferRelativeResize="0"/>
              <p:nvPr/>
            </p:nvPicPr>
            <p:blipFill rotWithShape="1">
              <a:blip r:embed="rId4">
                <a:alphaModFix/>
              </a:blip>
              <a:srcRect b="86083"/>
              <a:stretch/>
            </p:blipFill>
            <p:spPr>
              <a:xfrm>
                <a:off x="-2" y="30289"/>
                <a:ext cx="9144002" cy="715801"/>
              </a:xfrm>
              <a:prstGeom prst="rect">
                <a:avLst/>
              </a:prstGeom>
              <a:noFill/>
              <a:ln>
                <a:noFill/>
              </a:ln>
            </p:spPr>
          </p:pic>
        </p:grpSp>
        <p:sp>
          <p:nvSpPr>
            <p:cNvPr id="176" name="Google Shape;176;p23"/>
            <p:cNvSpPr/>
            <p:nvPr/>
          </p:nvSpPr>
          <p:spPr>
            <a:xfrm>
              <a:off x="260746" y="126706"/>
              <a:ext cx="4016054" cy="459843"/>
            </a:xfrm>
            <a:prstGeom prst="rect">
              <a:avLst/>
            </a:prstGeom>
            <a:noFill/>
            <a:ln>
              <a:noFill/>
            </a:ln>
          </p:spPr>
          <p:txBody>
            <a:bodyPr spcFirstLastPara="1" wrap="square" lIns="68575" tIns="34275" rIns="68575" bIns="34275" anchor="ctr" anchorCtr="0">
              <a:noAutofit/>
            </a:bodyPr>
            <a:lstStyle/>
            <a:p>
              <a:pPr>
                <a:buClr>
                  <a:srgbClr val="FFFFFF"/>
                </a:buClr>
                <a:buSzPts val="1800"/>
              </a:pPr>
              <a:r>
                <a:rPr lang="ru-RU" sz="1100" i="0" u="none" strike="noStrike" cap="none" dirty="0">
                  <a:solidFill>
                    <a:srgbClr val="FFC000"/>
                  </a:solidFill>
                  <a:latin typeface="Arial"/>
                  <a:ea typeface="Arial"/>
                  <a:cs typeface="Arial"/>
                  <a:sym typeface="Arial"/>
                </a:rPr>
                <a:t>ВЕЛИКОБРИТАНИЯ</a:t>
              </a: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Встреча с </a:t>
              </a:r>
              <a:r>
                <a:rPr lang="ru-RU" sz="1400" b="1" i="0" u="none" strike="noStrike" cap="none" dirty="0" err="1">
                  <a:solidFill>
                    <a:srgbClr val="FFFFFF"/>
                  </a:solidFill>
                  <a:latin typeface="Arial"/>
                  <a:ea typeface="Arial"/>
                  <a:cs typeface="Arial"/>
                  <a:sym typeface="Arial"/>
                </a:rPr>
                <a:t>Walden</a:t>
              </a:r>
              <a:r>
                <a:rPr lang="ru-RU" sz="1400" b="1" i="0" u="none" strike="noStrike" cap="none" dirty="0">
                  <a:solidFill>
                    <a:srgbClr val="FFFFFF"/>
                  </a:solidFill>
                  <a:latin typeface="Arial"/>
                  <a:ea typeface="Arial"/>
                  <a:cs typeface="Arial"/>
                  <a:sym typeface="Arial"/>
                </a:rPr>
                <a:t> </a:t>
              </a:r>
              <a:r>
                <a:rPr lang="ru-RU" sz="1400" b="1" i="0" u="none" strike="noStrike" cap="none" dirty="0" err="1">
                  <a:solidFill>
                    <a:srgbClr val="FFFFFF"/>
                  </a:solidFill>
                  <a:latin typeface="Arial"/>
                  <a:ea typeface="Arial"/>
                  <a:cs typeface="Arial"/>
                  <a:sym typeface="Arial"/>
                </a:rPr>
                <a:t>Capitals</a:t>
              </a:r>
              <a:r>
                <a:rPr lang="ru-RU" sz="1400" b="1" i="0" u="none" strike="noStrike" cap="none" dirty="0">
                  <a:solidFill>
                    <a:srgbClr val="FFFFFF"/>
                  </a:solidFill>
                  <a:latin typeface="Arial"/>
                  <a:ea typeface="Arial"/>
                  <a:cs typeface="Arial"/>
                  <a:sym typeface="Arial"/>
                </a:rPr>
                <a:t> </a:t>
              </a:r>
              <a:r>
                <a:rPr lang="ru-RU" sz="1400" b="1" i="0" u="none" strike="noStrike" cap="none" dirty="0" err="1">
                  <a:solidFill>
                    <a:srgbClr val="FFFFFF"/>
                  </a:solidFill>
                  <a:latin typeface="Arial"/>
                  <a:ea typeface="Arial"/>
                  <a:cs typeface="Arial"/>
                  <a:sym typeface="Arial"/>
                </a:rPr>
                <a:t>Advisory</a:t>
              </a:r>
              <a:r>
                <a:rPr lang="ru-RU" sz="1400" b="1" i="0" u="none" strike="noStrike" cap="none" dirty="0">
                  <a:solidFill>
                    <a:srgbClr val="FFFFFF"/>
                  </a:solidFill>
                  <a:latin typeface="Arial"/>
                  <a:ea typeface="Arial"/>
                  <a:cs typeface="Arial"/>
                  <a:sym typeface="Arial"/>
                </a:rPr>
                <a:t> LTD</a:t>
              </a:r>
              <a:endParaRPr sz="14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по вопросу создания Aviation University</a:t>
              </a:r>
              <a:endParaRPr sz="1400" b="0" i="0" u="none" strike="noStrike" cap="none" dirty="0">
                <a:solidFill>
                  <a:srgbClr val="FFFFFF"/>
                </a:solidFill>
                <a:latin typeface="Arial"/>
                <a:ea typeface="Arial"/>
                <a:cs typeface="Arial"/>
                <a:sym typeface="Arial"/>
              </a:endParaRPr>
            </a:p>
          </p:txBody>
        </p:sp>
        <p:sp>
          <p:nvSpPr>
            <p:cNvPr id="177" name="Google Shape;177;p23"/>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178" name="Google Shape;178;p23"/>
            <p:cNvPicPr preferRelativeResize="0"/>
            <p:nvPr/>
          </p:nvPicPr>
          <p:blipFill rotWithShape="1">
            <a:blip r:embed="rId5">
              <a:alphaModFix/>
            </a:blip>
            <a:srcRect/>
            <a:stretch/>
          </p:blipFill>
          <p:spPr>
            <a:xfrm>
              <a:off x="7301833" y="144957"/>
              <a:ext cx="431708" cy="459843"/>
            </a:xfrm>
            <a:prstGeom prst="rect">
              <a:avLst/>
            </a:prstGeom>
            <a:noFill/>
            <a:ln>
              <a:noFill/>
            </a:ln>
          </p:spPr>
        </p:pic>
      </p:grpSp>
      <p:sp>
        <p:nvSpPr>
          <p:cNvPr id="179" name="Google Shape;179;p23"/>
          <p:cNvSpPr txBox="1"/>
          <p:nvPr/>
        </p:nvSpPr>
        <p:spPr>
          <a:xfrm>
            <a:off x="3697404" y="1126434"/>
            <a:ext cx="5028995" cy="3477873"/>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13 августа 2024 года в Лондоне состоялась встреча с представителями британской компании Walden Capitals Advisory LTD: лордом Питером Лиллей </a:t>
            </a:r>
            <a:r>
              <a:rPr lang="ru-RU" sz="1100" b="0" i="0" u="none" strike="noStrike" cap="none">
                <a:solidFill>
                  <a:srgbClr val="000000"/>
                </a:solidFill>
                <a:latin typeface="Arial"/>
                <a:ea typeface="Arial"/>
                <a:cs typeface="Arial"/>
                <a:sym typeface="Arial"/>
              </a:rPr>
              <a:t>(член Парламента Великобритании), Майклом Стефеном (член Парламента Великобритании), Шай Умрадия (членом правления компании), Онуром Енгином (членом правления компании) и профессором Али Юлдызом. </a:t>
            </a:r>
            <a:r>
              <a:rPr lang="ru-RU" sz="1100" b="1" i="0" u="none" strike="noStrike" cap="none">
                <a:solidFill>
                  <a:srgbClr val="000000"/>
                </a:solidFill>
                <a:latin typeface="Arial"/>
                <a:ea typeface="Arial"/>
                <a:cs typeface="Arial"/>
                <a:sym typeface="Arial"/>
              </a:rPr>
              <a:t>В ходе встречи было презентовано предложение о создании британского университета в Алматы (Alatau City или Наукоград).</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0" i="0" u="none" strike="noStrike" cap="none">
                <a:solidFill>
                  <a:srgbClr val="000000"/>
                </a:solidFill>
                <a:latin typeface="Arial"/>
                <a:ea typeface="Arial"/>
                <a:cs typeface="Arial"/>
                <a:sym typeface="Arial"/>
              </a:rPr>
              <a:t>Британские инвесторы предлагают создать </a:t>
            </a:r>
            <a:r>
              <a:rPr lang="ru-RU" sz="1100" b="1" i="0" u="none" strike="noStrike" cap="none">
                <a:solidFill>
                  <a:srgbClr val="000000"/>
                </a:solidFill>
                <a:latin typeface="Arial"/>
                <a:ea typeface="Arial"/>
                <a:cs typeface="Arial"/>
                <a:sym typeface="Arial"/>
              </a:rPr>
              <a:t>Aviation University</a:t>
            </a:r>
            <a:r>
              <a:rPr lang="ru-RU" sz="1100" b="0" i="0" u="none" strike="noStrike" cap="none">
                <a:solidFill>
                  <a:srgbClr val="000000"/>
                </a:solidFill>
                <a:latin typeface="Arial"/>
                <a:ea typeface="Arial"/>
                <a:cs typeface="Arial"/>
                <a:sym typeface="Arial"/>
              </a:rPr>
              <a:t>, чьи дипломы будут признаваться западными авиакомпаниями. Проект предполагает создание </a:t>
            </a:r>
            <a:r>
              <a:rPr lang="ru-RU" sz="1100" b="1" i="0" u="none" strike="noStrike" cap="none">
                <a:solidFill>
                  <a:srgbClr val="000000"/>
                </a:solidFill>
                <a:latin typeface="Arial"/>
                <a:ea typeface="Arial"/>
                <a:cs typeface="Arial"/>
                <a:sym typeface="Arial"/>
              </a:rPr>
              <a:t>шести факультетов</a:t>
            </a:r>
            <a:r>
              <a:rPr lang="ru-RU" sz="1100" b="0" i="0" u="none" strike="noStrike" cap="none">
                <a:solidFill>
                  <a:srgbClr val="000000"/>
                </a:solidFill>
                <a:latin typeface="Arial"/>
                <a:ea typeface="Arial"/>
                <a:cs typeface="Arial"/>
                <a:sym typeface="Arial"/>
              </a:rPr>
              <a:t>, специализирующихся на авиации и космических технологиях (авиационная и космическая логистика, инженерия, медицина, технологическое образование, право) и </a:t>
            </a:r>
            <a:r>
              <a:rPr lang="ru-RU" sz="1100" b="1" i="0" u="none" strike="noStrike" cap="none">
                <a:solidFill>
                  <a:srgbClr val="000000"/>
                </a:solidFill>
                <a:latin typeface="Arial"/>
                <a:ea typeface="Arial"/>
                <a:cs typeface="Arial"/>
                <a:sym typeface="Arial"/>
              </a:rPr>
              <a:t>двух школ </a:t>
            </a:r>
            <a:r>
              <a:rPr lang="ru-RU" sz="1100" b="0" i="0" u="none" strike="noStrike" cap="none">
                <a:solidFill>
                  <a:srgbClr val="000000"/>
                </a:solidFill>
                <a:latin typeface="Arial"/>
                <a:ea typeface="Arial"/>
                <a:cs typeface="Arial"/>
                <a:sym typeface="Arial"/>
              </a:rPr>
              <a:t>(управление аэропортом и авиационные и космические технологии).</a:t>
            </a:r>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r>
              <a:rPr lang="ru-RU" sz="1100" b="1" i="0" u="none" strike="noStrike" cap="none">
                <a:solidFill>
                  <a:srgbClr val="000000"/>
                </a:solidFill>
                <a:latin typeface="Arial"/>
                <a:ea typeface="Arial"/>
                <a:cs typeface="Arial"/>
                <a:sym typeface="Arial"/>
              </a:rPr>
              <a:t>Представители Walden Capitals Advisory LTD готовы инвестировать в данный проект 250 млн долларов, включая строительство учебного корпуса и обеспечение образовательного процесса.</a:t>
            </a:r>
            <a:endParaRPr/>
          </a:p>
        </p:txBody>
      </p:sp>
      <p:pic>
        <p:nvPicPr>
          <p:cNvPr id="180" name="Google Shape;180;p23"/>
          <p:cNvPicPr preferRelativeResize="0"/>
          <p:nvPr/>
        </p:nvPicPr>
        <p:blipFill rotWithShape="1">
          <a:blip r:embed="rId6">
            <a:alphaModFix/>
          </a:blip>
          <a:srcRect/>
          <a:stretch/>
        </p:blipFill>
        <p:spPr>
          <a:xfrm>
            <a:off x="267205" y="842507"/>
            <a:ext cx="3130716" cy="41742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16"/>
          <p:cNvGrpSpPr/>
          <p:nvPr/>
        </p:nvGrpSpPr>
        <p:grpSpPr>
          <a:xfrm>
            <a:off x="-2" y="0"/>
            <a:ext cx="9144002" cy="732778"/>
            <a:chOff x="-2" y="0"/>
            <a:chExt cx="9144002" cy="732778"/>
          </a:xfrm>
        </p:grpSpPr>
        <p:grpSp>
          <p:nvGrpSpPr>
            <p:cNvPr id="81" name="Google Shape;81;p16"/>
            <p:cNvGrpSpPr/>
            <p:nvPr/>
          </p:nvGrpSpPr>
          <p:grpSpPr>
            <a:xfrm>
              <a:off x="-2" y="0"/>
              <a:ext cx="9144002" cy="732778"/>
              <a:chOff x="-2" y="0"/>
              <a:chExt cx="9144002" cy="732778"/>
            </a:xfrm>
          </p:grpSpPr>
          <p:pic>
            <p:nvPicPr>
              <p:cNvPr id="82" name="Google Shape;82;p16"/>
              <p:cNvPicPr preferRelativeResize="0"/>
              <p:nvPr/>
            </p:nvPicPr>
            <p:blipFill rotWithShape="1">
              <a:blip r:embed="rId3">
                <a:alphaModFix/>
              </a:blip>
              <a:srcRect/>
              <a:stretch/>
            </p:blipFill>
            <p:spPr>
              <a:xfrm>
                <a:off x="0" y="0"/>
                <a:ext cx="9144000" cy="715800"/>
              </a:xfrm>
              <a:prstGeom prst="rect">
                <a:avLst/>
              </a:prstGeom>
              <a:noFill/>
              <a:ln>
                <a:noFill/>
              </a:ln>
            </p:spPr>
          </p:pic>
          <p:pic>
            <p:nvPicPr>
              <p:cNvPr id="83" name="Google Shape;83;p16"/>
              <p:cNvPicPr preferRelativeResize="0"/>
              <p:nvPr/>
            </p:nvPicPr>
            <p:blipFill rotWithShape="1">
              <a:blip r:embed="rId4">
                <a:alphaModFix/>
              </a:blip>
              <a:srcRect b="86083"/>
              <a:stretch/>
            </p:blipFill>
            <p:spPr>
              <a:xfrm>
                <a:off x="-2" y="16977"/>
                <a:ext cx="9144002" cy="715801"/>
              </a:xfrm>
              <a:prstGeom prst="rect">
                <a:avLst/>
              </a:prstGeom>
              <a:noFill/>
              <a:ln>
                <a:noFill/>
              </a:ln>
            </p:spPr>
          </p:pic>
        </p:grpSp>
        <p:sp>
          <p:nvSpPr>
            <p:cNvPr id="84" name="Google Shape;84;p16"/>
            <p:cNvSpPr/>
            <p:nvPr/>
          </p:nvSpPr>
          <p:spPr>
            <a:xfrm>
              <a:off x="260747" y="126706"/>
              <a:ext cx="3634454" cy="459843"/>
            </a:xfrm>
            <a:prstGeom prst="rect">
              <a:avLst/>
            </a:prstGeom>
            <a:noFill/>
            <a:ln>
              <a:noFill/>
            </a:ln>
          </p:spPr>
          <p:txBody>
            <a:bodyPr spcFirstLastPara="1" wrap="square" lIns="68575" tIns="34275" rIns="68575" bIns="34275" anchor="ctr" anchorCtr="0">
              <a:noAutofit/>
            </a:bodyPr>
            <a:lstStyle/>
            <a:p>
              <a:pPr>
                <a:buClr>
                  <a:srgbClr val="FFFFFF"/>
                </a:buClr>
                <a:buSzPts val="1800"/>
              </a:pPr>
              <a:r>
                <a:rPr lang="ru-RU" sz="1100" i="0" u="none" strike="noStrike" cap="none" dirty="0">
                  <a:solidFill>
                    <a:srgbClr val="FFC000"/>
                  </a:solidFill>
                  <a:latin typeface="Arial"/>
                  <a:ea typeface="Arial"/>
                  <a:cs typeface="Arial"/>
                  <a:sym typeface="Arial"/>
                </a:rPr>
                <a:t>ЮЖНАЯ КОРЕЯ</a:t>
              </a:r>
            </a:p>
            <a:p>
              <a:pPr marL="0" marR="0" lvl="0" indent="0" algn="l" rtl="0">
                <a:lnSpc>
                  <a:spcPct val="100000"/>
                </a:lnSpc>
                <a:spcBef>
                  <a:spcPts val="0"/>
                </a:spcBef>
                <a:spcAft>
                  <a:spcPts val="0"/>
                </a:spcAft>
                <a:buClr>
                  <a:srgbClr val="FFFFFF"/>
                </a:buClr>
                <a:buSzPts val="1800"/>
                <a:buFont typeface="Arial"/>
                <a:buNone/>
              </a:pPr>
              <a:r>
                <a:rPr lang="ru-RU" sz="1400" b="1" i="0" u="none" strike="noStrike" cap="none" dirty="0">
                  <a:solidFill>
                    <a:srgbClr val="FFFFFF"/>
                  </a:solidFill>
                  <a:latin typeface="Arial"/>
                  <a:ea typeface="Arial"/>
                  <a:cs typeface="Arial"/>
                  <a:sym typeface="Arial"/>
                </a:rPr>
                <a:t>Выступление на Глобальном саммите по образованию и инновациям (GEIS)</a:t>
              </a:r>
              <a:endParaRPr sz="1400" b="0" i="0" u="none" strike="noStrike" cap="none" dirty="0">
                <a:solidFill>
                  <a:srgbClr val="FFFFFF"/>
                </a:solidFill>
                <a:latin typeface="Arial"/>
                <a:ea typeface="Arial"/>
                <a:cs typeface="Arial"/>
                <a:sym typeface="Arial"/>
              </a:endParaRPr>
            </a:p>
          </p:txBody>
        </p:sp>
        <p:sp>
          <p:nvSpPr>
            <p:cNvPr id="85" name="Google Shape;85;p16"/>
            <p:cNvSpPr txBox="1"/>
            <p:nvPr/>
          </p:nvSpPr>
          <p:spPr>
            <a:xfrm>
              <a:off x="7835503" y="160436"/>
              <a:ext cx="1308497" cy="3923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Министерство науки</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и высшего образования </a:t>
              </a:r>
              <a:endParaRPr sz="7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ru-RU" sz="700" b="0" i="0" u="none" strike="noStrike" cap="none">
                  <a:solidFill>
                    <a:schemeClr val="lt1"/>
                  </a:solidFill>
                  <a:latin typeface="Arial"/>
                  <a:ea typeface="Arial"/>
                  <a:cs typeface="Arial"/>
                  <a:sym typeface="Arial"/>
                </a:rPr>
                <a:t>Республики Казахстан</a:t>
              </a:r>
              <a:endParaRPr sz="700" b="0" i="0" u="none" strike="noStrike" cap="none">
                <a:solidFill>
                  <a:schemeClr val="lt1"/>
                </a:solidFill>
                <a:latin typeface="Arial"/>
                <a:ea typeface="Arial"/>
                <a:cs typeface="Arial"/>
                <a:sym typeface="Arial"/>
              </a:endParaRPr>
            </a:p>
          </p:txBody>
        </p:sp>
        <p:pic>
          <p:nvPicPr>
            <p:cNvPr id="86" name="Google Shape;86;p16"/>
            <p:cNvPicPr preferRelativeResize="0"/>
            <p:nvPr/>
          </p:nvPicPr>
          <p:blipFill rotWithShape="1">
            <a:blip r:embed="rId5">
              <a:alphaModFix/>
            </a:blip>
            <a:srcRect/>
            <a:stretch/>
          </p:blipFill>
          <p:spPr>
            <a:xfrm>
              <a:off x="7301833" y="144957"/>
              <a:ext cx="431708" cy="459843"/>
            </a:xfrm>
            <a:prstGeom prst="rect">
              <a:avLst/>
            </a:prstGeom>
            <a:noFill/>
            <a:ln>
              <a:noFill/>
            </a:ln>
          </p:spPr>
        </p:pic>
      </p:grpSp>
      <p:sp>
        <p:nvSpPr>
          <p:cNvPr id="87" name="Google Shape;87;p16"/>
          <p:cNvSpPr txBox="1"/>
          <p:nvPr/>
        </p:nvSpPr>
        <p:spPr>
          <a:xfrm>
            <a:off x="3736800" y="866645"/>
            <a:ext cx="5283771" cy="3970316"/>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ru-RU" sz="1050" b="0" i="0" u="none" strike="noStrike" cap="none">
                <a:solidFill>
                  <a:srgbClr val="000000"/>
                </a:solidFill>
                <a:latin typeface="Arial"/>
                <a:ea typeface="Arial"/>
                <a:cs typeface="Arial"/>
                <a:sym typeface="Arial"/>
              </a:rPr>
              <a:t>Министр науки и высшего образования РК С. Нурбек принял участие на Министерской встрече </a:t>
            </a:r>
            <a:r>
              <a:rPr lang="ru-RU" sz="1050" b="1" i="0" u="none" strike="noStrike" cap="none">
                <a:solidFill>
                  <a:srgbClr val="000000"/>
                </a:solidFill>
                <a:latin typeface="Arial"/>
                <a:ea typeface="Arial"/>
                <a:cs typeface="Arial"/>
                <a:sym typeface="Arial"/>
              </a:rPr>
              <a:t>Global Education and Innovation Summit </a:t>
            </a:r>
            <a:r>
              <a:rPr lang="ru-RU" sz="1050" b="0" i="0" u="none" strike="noStrike" cap="none">
                <a:solidFill>
                  <a:srgbClr val="000000"/>
                </a:solidFill>
                <a:latin typeface="Arial"/>
                <a:ea typeface="Arial"/>
                <a:cs typeface="Arial"/>
                <a:sym typeface="Arial"/>
              </a:rPr>
              <a:t>2024 (Сеул, Южная Корея) в качестве основного спикера. Тема Саммита: «Classroom Revolution led by teachers and AI». </a:t>
            </a:r>
            <a:endParaRPr sz="105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ru-RU" sz="1050" b="0" i="0" u="none" strike="noStrike" cap="none">
                <a:solidFill>
                  <a:srgbClr val="000000"/>
                </a:solidFill>
                <a:latin typeface="Arial"/>
                <a:ea typeface="Arial"/>
                <a:cs typeface="Arial"/>
                <a:sym typeface="Arial"/>
              </a:rPr>
              <a:t>В рамках Саммита </a:t>
            </a:r>
            <a:r>
              <a:rPr lang="ru-RU" sz="1050" b="1" i="0" u="none" strike="noStrike" cap="none">
                <a:solidFill>
                  <a:srgbClr val="000000"/>
                </a:solidFill>
                <a:latin typeface="Arial"/>
                <a:ea typeface="Arial"/>
                <a:cs typeface="Arial"/>
                <a:sym typeface="Arial"/>
              </a:rPr>
              <a:t>Казахстан стал участником Global Education and Innovation Alliance</a:t>
            </a:r>
            <a:r>
              <a:rPr lang="ru-RU" sz="1050" b="0" i="0" u="none" strike="noStrike" cap="none">
                <a:solidFill>
                  <a:srgbClr val="000000"/>
                </a:solidFill>
                <a:latin typeface="Arial"/>
                <a:ea typeface="Arial"/>
                <a:cs typeface="Arial"/>
                <a:sym typeface="Arial"/>
              </a:rPr>
              <a:t> – платформа для развития глобального сотрудничества стран в области образования, по созданию образовательной экосистемы в области цифрового образования, науки, технологий, искусственному интеллекту и содействию технологическому развитию.</a:t>
            </a:r>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ru-RU" sz="1050" b="0" i="0" u="none" strike="noStrike" cap="none">
                <a:solidFill>
                  <a:srgbClr val="000000"/>
                </a:solidFill>
                <a:latin typeface="Arial"/>
                <a:ea typeface="Arial"/>
                <a:cs typeface="Arial"/>
                <a:sym typeface="Arial"/>
              </a:rPr>
              <a:t>В своей речи, С.Нурбек ознакомил присутствующих реформами Казахстана в сфере науки и высшего образования, открытии филиалов топовых вузов в РК и стремлении стать образовательным хабом в регионе, привел успешные примеры казахстанских вузов по применению ИИ в образовательных технологиях и методика и отметил важность создания отраслевых партнерств, которые расширяют возможности студентов и преподавателей.</a:t>
            </a:r>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ru-RU" sz="1050" b="0" i="0" u="none" strike="noStrike" cap="none">
                <a:solidFill>
                  <a:srgbClr val="000000"/>
                </a:solidFill>
                <a:latin typeface="Arial"/>
                <a:ea typeface="Arial"/>
                <a:cs typeface="Arial"/>
                <a:sym typeface="Arial"/>
              </a:rPr>
              <a:t>Основными спикерами саммита выступили: Luis Benveniste (Global Director, Education, The World Bank), Saadia Zahidi (Managing Director, World Economic Forum), Lee Ju Ho (Deputy Prime Minister, Republic of Korea), Nurbek Sayasat (Minister of Science and Higher Education, Republic of Kazakhstan), Yousef bin Abdullah Al-Benyan (Minister of Education, Saudi Arabia), Stephen Morgan (Parliamentary Under-Secretary, Department for Education, UK).</a:t>
            </a:r>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pic>
        <p:nvPicPr>
          <p:cNvPr id="88" name="Google Shape;88;p16"/>
          <p:cNvPicPr preferRelativeResize="0"/>
          <p:nvPr/>
        </p:nvPicPr>
        <p:blipFill rotWithShape="1">
          <a:blip r:embed="rId6">
            <a:alphaModFix/>
          </a:blip>
          <a:srcRect/>
          <a:stretch/>
        </p:blipFill>
        <p:spPr>
          <a:xfrm>
            <a:off x="315000" y="866645"/>
            <a:ext cx="3340584" cy="2505438"/>
          </a:xfrm>
          <a:prstGeom prst="rect">
            <a:avLst/>
          </a:prstGeom>
          <a:noFill/>
          <a:ln>
            <a:noFill/>
          </a:ln>
        </p:spPr>
      </p:pic>
      <p:pic>
        <p:nvPicPr>
          <p:cNvPr id="89" name="Google Shape;89;p16"/>
          <p:cNvPicPr preferRelativeResize="0"/>
          <p:nvPr/>
        </p:nvPicPr>
        <p:blipFill rotWithShape="1">
          <a:blip r:embed="rId7">
            <a:alphaModFix/>
          </a:blip>
          <a:srcRect r="18379"/>
          <a:stretch/>
        </p:blipFill>
        <p:spPr>
          <a:xfrm>
            <a:off x="315000" y="3515384"/>
            <a:ext cx="1464768" cy="1345950"/>
          </a:xfrm>
          <a:prstGeom prst="rect">
            <a:avLst/>
          </a:prstGeom>
          <a:noFill/>
          <a:ln>
            <a:noFill/>
          </a:ln>
        </p:spPr>
      </p:pic>
      <p:pic>
        <p:nvPicPr>
          <p:cNvPr id="90" name="Google Shape;90;p16"/>
          <p:cNvPicPr preferRelativeResize="0"/>
          <p:nvPr/>
        </p:nvPicPr>
        <p:blipFill rotWithShape="1">
          <a:blip r:embed="rId8">
            <a:alphaModFix/>
          </a:blip>
          <a:srcRect/>
          <a:stretch/>
        </p:blipFill>
        <p:spPr>
          <a:xfrm>
            <a:off x="1860984" y="3515384"/>
            <a:ext cx="1794600" cy="1345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2258</Words>
  <Application>Microsoft Office PowerPoint</Application>
  <PresentationFormat>Экран (16:9)</PresentationFormat>
  <Paragraphs>172</Paragraphs>
  <Slides>15</Slides>
  <Notes>15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Calibri</vt:lpstr>
      <vt:lpstr>Quattrocento Sans</vt:lpstr>
      <vt:lpstr>Arial</vt:lpstr>
      <vt:lpstr>Trebuchet MS</vt:lpstr>
      <vt:lpstr>Simple Light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Таир Абсалямов</dc:creator>
  <cp:lastModifiedBy>Таир Абсалямов</cp:lastModifiedBy>
  <cp:revision>2</cp:revision>
  <dcterms:modified xsi:type="dcterms:W3CDTF">2024-09-06T10:34:09Z</dcterms:modified>
</cp:coreProperties>
</file>