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  <p:sldMasterId id="2147483922" r:id="rId2"/>
  </p:sldMasterIdLst>
  <p:notesMasterIdLst>
    <p:notesMasterId r:id="rId51"/>
  </p:notesMasterIdLst>
  <p:sldIdLst>
    <p:sldId id="637" r:id="rId3"/>
    <p:sldId id="589" r:id="rId4"/>
    <p:sldId id="608" r:id="rId5"/>
    <p:sldId id="610" r:id="rId6"/>
    <p:sldId id="724" r:id="rId7"/>
    <p:sldId id="689" r:id="rId8"/>
    <p:sldId id="691" r:id="rId9"/>
    <p:sldId id="693" r:id="rId10"/>
    <p:sldId id="713" r:id="rId11"/>
    <p:sldId id="654" r:id="rId12"/>
    <p:sldId id="683" r:id="rId13"/>
    <p:sldId id="684" r:id="rId14"/>
    <p:sldId id="704" r:id="rId15"/>
    <p:sldId id="712" r:id="rId16"/>
    <p:sldId id="706" r:id="rId17"/>
    <p:sldId id="666" r:id="rId18"/>
    <p:sldId id="707" r:id="rId19"/>
    <p:sldId id="709" r:id="rId20"/>
    <p:sldId id="710" r:id="rId21"/>
    <p:sldId id="711" r:id="rId22"/>
    <p:sldId id="668" r:id="rId23"/>
    <p:sldId id="669" r:id="rId24"/>
    <p:sldId id="673" r:id="rId25"/>
    <p:sldId id="278" r:id="rId26"/>
    <p:sldId id="271" r:id="rId27"/>
    <p:sldId id="273" r:id="rId28"/>
    <p:sldId id="725" r:id="rId29"/>
    <p:sldId id="620" r:id="rId30"/>
    <p:sldId id="676" r:id="rId31"/>
    <p:sldId id="630" r:id="rId32"/>
    <p:sldId id="714" r:id="rId33"/>
    <p:sldId id="701" r:id="rId34"/>
    <p:sldId id="718" r:id="rId35"/>
    <p:sldId id="717" r:id="rId36"/>
    <p:sldId id="686" r:id="rId37"/>
    <p:sldId id="639" r:id="rId38"/>
    <p:sldId id="640" r:id="rId39"/>
    <p:sldId id="641" r:id="rId40"/>
    <p:sldId id="642" r:id="rId41"/>
    <p:sldId id="643" r:id="rId42"/>
    <p:sldId id="723" r:id="rId43"/>
    <p:sldId id="722" r:id="rId44"/>
    <p:sldId id="726" r:id="rId45"/>
    <p:sldId id="623" r:id="rId46"/>
    <p:sldId id="634" r:id="rId47"/>
    <p:sldId id="635" r:id="rId48"/>
    <p:sldId id="715" r:id="rId49"/>
    <p:sldId id="571" r:id="rId5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ираим Атанаева" initials="МА" lastIdx="3" clrIdx="0">
    <p:extLst>
      <p:ext uri="{19B8F6BF-5375-455C-9EA6-DF929625EA0E}">
        <p15:presenceInfo xmlns:p15="http://schemas.microsoft.com/office/powerpoint/2012/main" userId="S-1-5-21-795582095-2022106100-2799713809-1151" providerId="AD"/>
      </p:ext>
    </p:extLst>
  </p:cmAuthor>
  <p:cmAuthor id="2" name="Magzhan Amangazy" initials="MA" lastIdx="1" clrIdx="1">
    <p:extLst>
      <p:ext uri="{19B8F6BF-5375-455C-9EA6-DF929625EA0E}">
        <p15:presenceInfo xmlns:p15="http://schemas.microsoft.com/office/powerpoint/2012/main" userId="Magzhan Amangaz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6F2"/>
    <a:srgbClr val="F2F2F2"/>
    <a:srgbClr val="002060"/>
    <a:srgbClr val="164AC4"/>
    <a:srgbClr val="1748C1"/>
    <a:srgbClr val="558ED5"/>
    <a:srgbClr val="376092"/>
    <a:srgbClr val="C6D9F1"/>
    <a:srgbClr val="C00000"/>
    <a:srgbClr val="E6E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4249" autoAdjust="0"/>
  </p:normalViewPr>
  <p:slideViewPr>
    <p:cSldViewPr snapToGrid="0">
      <p:cViewPr varScale="1">
        <p:scale>
          <a:sx n="112" d="100"/>
          <a:sy n="112" d="100"/>
        </p:scale>
        <p:origin x="79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9" Type="http://schemas.openxmlformats.org/officeDocument/2006/relationships/slide" Target="slides/slide37.xml" /><Relationship Id="rId21" Type="http://schemas.openxmlformats.org/officeDocument/2006/relationships/slide" Target="slides/slide19.xml" /><Relationship Id="rId34" Type="http://schemas.openxmlformats.org/officeDocument/2006/relationships/slide" Target="slides/slide32.xml" /><Relationship Id="rId42" Type="http://schemas.openxmlformats.org/officeDocument/2006/relationships/slide" Target="slides/slide40.xml" /><Relationship Id="rId47" Type="http://schemas.openxmlformats.org/officeDocument/2006/relationships/slide" Target="slides/slide45.xml" /><Relationship Id="rId50" Type="http://schemas.openxmlformats.org/officeDocument/2006/relationships/slide" Target="slides/slide48.xml" /><Relationship Id="rId55" Type="http://schemas.openxmlformats.org/officeDocument/2006/relationships/theme" Target="theme/theme1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slide" Target="slides/slide31.xml" /><Relationship Id="rId38" Type="http://schemas.openxmlformats.org/officeDocument/2006/relationships/slide" Target="slides/slide36.xml" /><Relationship Id="rId46" Type="http://schemas.openxmlformats.org/officeDocument/2006/relationships/slide" Target="slides/slide44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slide" Target="slides/slide27.xml" /><Relationship Id="rId41" Type="http://schemas.openxmlformats.org/officeDocument/2006/relationships/slide" Target="slides/slide39.xml" /><Relationship Id="rId54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slide" Target="slides/slide30.xml" /><Relationship Id="rId37" Type="http://schemas.openxmlformats.org/officeDocument/2006/relationships/slide" Target="slides/slide35.xml" /><Relationship Id="rId40" Type="http://schemas.openxmlformats.org/officeDocument/2006/relationships/slide" Target="slides/slide38.xml" /><Relationship Id="rId45" Type="http://schemas.openxmlformats.org/officeDocument/2006/relationships/slide" Target="slides/slide43.xml" /><Relationship Id="rId53" Type="http://schemas.openxmlformats.org/officeDocument/2006/relationships/presProps" Target="presProps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36" Type="http://schemas.openxmlformats.org/officeDocument/2006/relationships/slide" Target="slides/slide34.xml" /><Relationship Id="rId49" Type="http://schemas.openxmlformats.org/officeDocument/2006/relationships/slide" Target="slides/slide47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slide" Target="slides/slide29.xml" /><Relationship Id="rId44" Type="http://schemas.openxmlformats.org/officeDocument/2006/relationships/slide" Target="slides/slide42.xml" /><Relationship Id="rId52" Type="http://schemas.openxmlformats.org/officeDocument/2006/relationships/commentAuthors" Target="commentAuthors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slide" Target="slides/slide28.xml" /><Relationship Id="rId35" Type="http://schemas.openxmlformats.org/officeDocument/2006/relationships/slide" Target="slides/slide33.xml" /><Relationship Id="rId43" Type="http://schemas.openxmlformats.org/officeDocument/2006/relationships/slide" Target="slides/slide41.xml" /><Relationship Id="rId48" Type="http://schemas.openxmlformats.org/officeDocument/2006/relationships/slide" Target="slides/slide46.xml" /><Relationship Id="rId56" Type="http://schemas.openxmlformats.org/officeDocument/2006/relationships/tableStyles" Target="tableStyles.xml" /><Relationship Id="rId8" Type="http://schemas.openxmlformats.org/officeDocument/2006/relationships/slide" Target="slides/slide6.xml" /><Relationship Id="rId51" Type="http://schemas.openxmlformats.org/officeDocument/2006/relationships/notesMaster" Target="notesMasters/notesMaster1.xml" /><Relationship Id="rId3" Type="http://schemas.openxmlformats.org/officeDocument/2006/relationships/slide" Target="slides/slide1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192.168.13.181\das\&#1055;&#1054;&#1057;&#1051;&#1040;&#1053;&#1048;&#1045;%202022\&#1056;&#1072;&#1089;&#1095;&#1077;&#1090;&#1099;%20&#1043;&#1054;&#1053;&#1057;%2004.11.xlsx" TargetMode="External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'график +'!$A$18</c:f>
              <c:strCache>
                <c:ptCount val="1"/>
                <c:pt idx="0">
                  <c:v>действ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cat>
            <c:numRef>
              <c:f>'график +'!$B$17:$S$17</c:f>
              <c:numCache>
                <c:formatCode>General</c:formatCode>
                <c:ptCount val="18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</c:numCache>
            </c:numRef>
          </c:cat>
          <c:val>
            <c:numRef>
              <c:f>'график +'!$B$18:$S$18</c:f>
              <c:numCache>
                <c:formatCode>#,##0</c:formatCode>
                <c:ptCount val="18"/>
                <c:pt idx="0">
                  <c:v>579.00946010255302</c:v>
                </c:pt>
                <c:pt idx="1">
                  <c:v>641.39772942860304</c:v>
                </c:pt>
                <c:pt idx="2">
                  <c:v>710.50833477453489</c:v>
                </c:pt>
                <c:pt idx="3">
                  <c:v>787.06560784649105</c:v>
                </c:pt>
                <c:pt idx="4">
                  <c:v>871.8719270919504</c:v>
                </c:pt>
                <c:pt idx="5">
                  <c:v>965.81612723610806</c:v>
                </c:pt>
                <c:pt idx="6">
                  <c:v>1069.8828149457986</c:v>
                </c:pt>
                <c:pt idx="7">
                  <c:v>1185.1626882562084</c:v>
                </c:pt>
                <c:pt idx="8">
                  <c:v>1312.863967915815</c:v>
                </c:pt>
                <c:pt idx="9">
                  <c:v>1454.3250604587442</c:v>
                </c:pt>
                <c:pt idx="10">
                  <c:v>1611.0285857231738</c:v>
                </c:pt>
                <c:pt idx="11">
                  <c:v>1784.6169158348459</c:v>
                </c:pt>
                <c:pt idx="12">
                  <c:v>1976.9093885160505</c:v>
                </c:pt>
                <c:pt idx="13">
                  <c:v>2189.9213751286547</c:v>
                </c:pt>
                <c:pt idx="14">
                  <c:v>2425.885403298767</c:v>
                </c:pt>
                <c:pt idx="15">
                  <c:v>2687.2745555042102</c:v>
                </c:pt>
                <c:pt idx="16">
                  <c:v>2976.8283888597884</c:v>
                </c:pt>
                <c:pt idx="17">
                  <c:v>3297.5816477594303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81-4B2F-A25A-6C041CACABC8}"/>
            </c:ext>
          </c:extLst>
        </c:ser>
        <c:ser>
          <c:idx val="1"/>
          <c:order val="1"/>
          <c:tx>
            <c:strRef>
              <c:f>'график +'!$A$19</c:f>
              <c:strCache>
                <c:ptCount val="1"/>
                <c:pt idx="0">
                  <c:v>предлаг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numRef>
              <c:f>'график +'!$B$17:$S$17</c:f>
              <c:numCache>
                <c:formatCode>General</c:formatCode>
                <c:ptCount val="18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</c:numCache>
            </c:numRef>
          </c:cat>
          <c:val>
            <c:numRef>
              <c:f>'график +'!$B$19:$S$19</c:f>
              <c:numCache>
                <c:formatCode>0</c:formatCode>
                <c:ptCount val="18"/>
                <c:pt idx="0">
                  <c:v>551.30146409782242</c:v>
                </c:pt>
                <c:pt idx="1">
                  <c:v>589.28869640214759</c:v>
                </c:pt>
                <c:pt idx="2">
                  <c:v>633.63597540039541</c:v>
                </c:pt>
                <c:pt idx="3">
                  <c:v>676.75720556094848</c:v>
                </c:pt>
                <c:pt idx="4">
                  <c:v>720.1118964402591</c:v>
                </c:pt>
                <c:pt idx="5">
                  <c:v>762.53688988918441</c:v>
                </c:pt>
                <c:pt idx="6">
                  <c:v>802.4923958553203</c:v>
                </c:pt>
                <c:pt idx="7">
                  <c:v>837.9698463622957</c:v>
                </c:pt>
                <c:pt idx="8">
                  <c:v>866.3793607765399</c:v>
                </c:pt>
                <c:pt idx="9">
                  <c:v>884.41251561731531</c:v>
                </c:pt>
                <c:pt idx="10">
                  <c:v>887.87522396154463</c:v>
                </c:pt>
                <c:pt idx="11">
                  <c:v>871.48446050150937</c:v>
                </c:pt>
                <c:pt idx="12">
                  <c:v>828.6212820073282</c:v>
                </c:pt>
                <c:pt idx="13">
                  <c:v>881</c:v>
                </c:pt>
                <c:pt idx="14">
                  <c:v>881</c:v>
                </c:pt>
                <c:pt idx="15">
                  <c:v>881</c:v>
                </c:pt>
                <c:pt idx="16">
                  <c:v>881</c:v>
                </c:pt>
                <c:pt idx="17">
                  <c:v>880.85415711256394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81-4B2F-A25A-6C041CACAB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9471016"/>
        <c:axId val="309468664"/>
      </c:lineChart>
      <c:catAx>
        <c:axId val="309471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309468664"/>
        <c:crosses val="autoZero"/>
        <c:auto val="0"/>
        <c:lblAlgn val="ctr"/>
        <c:lblOffset val="100"/>
        <c:noMultiLvlLbl val="0"/>
      </c:catAx>
      <c:valAx>
        <c:axId val="30946866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0947101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9828197992241521"/>
          <c:y val="3.1939864878539795E-2"/>
          <c:w val="0.21882551922396173"/>
          <c:h val="0.107345437843673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F23BB8-A7F8-4147-8A7F-905EC9EFA0A5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5B0CA2-5259-48A2-97C0-D22783E59092}">
      <dgm:prSet phldrT="[Текст]"/>
      <dgm:spPr/>
      <dgm:t>
        <a:bodyPr/>
        <a:lstStyle/>
        <a:p>
          <a:r>
            <a:rPr lang="ru-RU" dirty="0"/>
            <a:t>ОБРАЗО-ВАНИЕ</a:t>
          </a:r>
        </a:p>
      </dgm:t>
    </dgm:pt>
    <dgm:pt modelId="{8C522C7F-FA7E-4C4D-8552-D13D06B7B8F0}" type="parTrans" cxnId="{097F6FF2-1C09-4EC8-8568-03B84D8FCAE2}">
      <dgm:prSet/>
      <dgm:spPr/>
      <dgm:t>
        <a:bodyPr/>
        <a:lstStyle/>
        <a:p>
          <a:endParaRPr lang="ru-RU"/>
        </a:p>
      </dgm:t>
    </dgm:pt>
    <dgm:pt modelId="{5D37B890-4B1B-42CC-8BF7-30D237E20E13}" type="sibTrans" cxnId="{097F6FF2-1C09-4EC8-8568-03B84D8FCAE2}">
      <dgm:prSet/>
      <dgm:spPr/>
      <dgm:t>
        <a:bodyPr/>
        <a:lstStyle/>
        <a:p>
          <a:endParaRPr lang="ru-RU"/>
        </a:p>
      </dgm:t>
    </dgm:pt>
    <dgm:pt modelId="{ED8BACB1-EBC8-43C4-870F-F9BDB71E10CF}">
      <dgm:prSet phldrT="[Текст]"/>
      <dgm:spPr/>
      <dgm:t>
        <a:bodyPr/>
        <a:lstStyle/>
        <a:p>
          <a:endParaRPr lang="ru-RU" dirty="0"/>
        </a:p>
      </dgm:t>
    </dgm:pt>
    <dgm:pt modelId="{9338027A-A84C-4C1F-B2C8-6DEE49BD7FF0}" type="parTrans" cxnId="{84A17D25-594F-4247-993A-0023650D2184}">
      <dgm:prSet/>
      <dgm:spPr/>
      <dgm:t>
        <a:bodyPr/>
        <a:lstStyle/>
        <a:p>
          <a:endParaRPr lang="ru-RU"/>
        </a:p>
      </dgm:t>
    </dgm:pt>
    <dgm:pt modelId="{678500F1-2F03-41D6-8A2C-EE0E6DBCB9C7}" type="sibTrans" cxnId="{84A17D25-594F-4247-993A-0023650D2184}">
      <dgm:prSet/>
      <dgm:spPr/>
      <dgm:t>
        <a:bodyPr/>
        <a:lstStyle/>
        <a:p>
          <a:endParaRPr lang="ru-RU"/>
        </a:p>
      </dgm:t>
    </dgm:pt>
    <dgm:pt modelId="{0E98CB5E-D4E3-4644-9106-4FF043FA3022}">
      <dgm:prSet phldrT="[Текст]"/>
      <dgm:spPr/>
      <dgm:t>
        <a:bodyPr/>
        <a:lstStyle/>
        <a:p>
          <a:endParaRPr lang="ru-RU" dirty="0"/>
        </a:p>
      </dgm:t>
    </dgm:pt>
    <dgm:pt modelId="{D0D82102-754A-4B02-9B86-B42A14C9AA21}" type="parTrans" cxnId="{AE36F1A2-5214-4ECD-A68D-0C5A9F06A996}">
      <dgm:prSet/>
      <dgm:spPr/>
      <dgm:t>
        <a:bodyPr/>
        <a:lstStyle/>
        <a:p>
          <a:endParaRPr lang="ru-RU"/>
        </a:p>
      </dgm:t>
    </dgm:pt>
    <dgm:pt modelId="{CEEEEC29-800C-4C0F-B0B6-18298DED5590}" type="sibTrans" cxnId="{AE36F1A2-5214-4ECD-A68D-0C5A9F06A996}">
      <dgm:prSet/>
      <dgm:spPr/>
      <dgm:t>
        <a:bodyPr/>
        <a:lstStyle/>
        <a:p>
          <a:endParaRPr lang="ru-RU"/>
        </a:p>
      </dgm:t>
    </dgm:pt>
    <dgm:pt modelId="{44641467-6BBE-419F-A19C-66DC78A4CD43}">
      <dgm:prSet phldrT="[Текст]"/>
      <dgm:spPr/>
      <dgm:t>
        <a:bodyPr/>
        <a:lstStyle/>
        <a:p>
          <a:endParaRPr lang="ru-RU" dirty="0"/>
        </a:p>
      </dgm:t>
    </dgm:pt>
    <dgm:pt modelId="{0A3327D6-A6B3-49BA-B472-CCBF0567FC82}" type="parTrans" cxnId="{7E08F782-587B-41D0-991C-7D6A0DE3AFE7}">
      <dgm:prSet/>
      <dgm:spPr/>
      <dgm:t>
        <a:bodyPr/>
        <a:lstStyle/>
        <a:p>
          <a:endParaRPr lang="ru-RU"/>
        </a:p>
      </dgm:t>
    </dgm:pt>
    <dgm:pt modelId="{A2C1BC5C-E3C0-4885-A369-04C0282F14F2}" type="sibTrans" cxnId="{7E08F782-587B-41D0-991C-7D6A0DE3AFE7}">
      <dgm:prSet/>
      <dgm:spPr/>
      <dgm:t>
        <a:bodyPr/>
        <a:lstStyle/>
        <a:p>
          <a:endParaRPr lang="ru-RU"/>
        </a:p>
      </dgm:t>
    </dgm:pt>
    <dgm:pt modelId="{7702AD50-51B3-41C3-BAAB-E67605FEAD45}">
      <dgm:prSet phldrT="[Текст]"/>
      <dgm:spPr/>
      <dgm:t>
        <a:bodyPr/>
        <a:lstStyle/>
        <a:p>
          <a:endParaRPr lang="ru-RU" dirty="0"/>
        </a:p>
      </dgm:t>
    </dgm:pt>
    <dgm:pt modelId="{C717E2BE-C2F9-4382-ABDA-AB69C3016DCB}" type="parTrans" cxnId="{9B95E8AA-6CA5-4FA1-B324-3D1808950724}">
      <dgm:prSet/>
      <dgm:spPr/>
      <dgm:t>
        <a:bodyPr/>
        <a:lstStyle/>
        <a:p>
          <a:endParaRPr lang="ru-RU"/>
        </a:p>
      </dgm:t>
    </dgm:pt>
    <dgm:pt modelId="{135BC038-D3CA-4759-841C-9DC44D1060AA}" type="sibTrans" cxnId="{9B95E8AA-6CA5-4FA1-B324-3D1808950724}">
      <dgm:prSet/>
      <dgm:spPr/>
      <dgm:t>
        <a:bodyPr/>
        <a:lstStyle/>
        <a:p>
          <a:endParaRPr lang="ru-RU"/>
        </a:p>
      </dgm:t>
    </dgm:pt>
    <dgm:pt modelId="{E7FCB7AD-6F91-4CE1-9A12-5B8F32407D83}" type="pres">
      <dgm:prSet presAssocID="{81F23BB8-A7F8-4147-8A7F-905EC9EFA0A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7FA94FC-D891-4164-9B1B-5903E74075D8}" type="pres">
      <dgm:prSet presAssocID="{545B0CA2-5259-48A2-97C0-D22783E59092}" presName="centerShape" presStyleLbl="node0" presStyleIdx="0" presStyleCnt="1"/>
      <dgm:spPr/>
    </dgm:pt>
    <dgm:pt modelId="{B5E963AF-3049-41B0-A545-74981B7B3609}" type="pres">
      <dgm:prSet presAssocID="{ED8BACB1-EBC8-43C4-870F-F9BDB71E10CF}" presName="node" presStyleLbl="node1" presStyleIdx="0" presStyleCnt="3">
        <dgm:presLayoutVars>
          <dgm:bulletEnabled val="1"/>
        </dgm:presLayoutVars>
      </dgm:prSet>
      <dgm:spPr/>
    </dgm:pt>
    <dgm:pt modelId="{B5A6C3C4-09B7-49C3-86B2-F1555977FA58}" type="pres">
      <dgm:prSet presAssocID="{ED8BACB1-EBC8-43C4-870F-F9BDB71E10CF}" presName="dummy" presStyleCnt="0"/>
      <dgm:spPr/>
    </dgm:pt>
    <dgm:pt modelId="{A6669D47-5FB0-43D3-90FB-F9A6508DC742}" type="pres">
      <dgm:prSet presAssocID="{678500F1-2F03-41D6-8A2C-EE0E6DBCB9C7}" presName="sibTrans" presStyleLbl="sibTrans2D1" presStyleIdx="0" presStyleCnt="3"/>
      <dgm:spPr/>
    </dgm:pt>
    <dgm:pt modelId="{79B20DE8-341A-4D68-9048-8CED7CAC0D5B}" type="pres">
      <dgm:prSet presAssocID="{0E98CB5E-D4E3-4644-9106-4FF043FA3022}" presName="node" presStyleLbl="node1" presStyleIdx="1" presStyleCnt="3">
        <dgm:presLayoutVars>
          <dgm:bulletEnabled val="1"/>
        </dgm:presLayoutVars>
      </dgm:prSet>
      <dgm:spPr/>
    </dgm:pt>
    <dgm:pt modelId="{E1612966-B37F-4058-951F-74232DEE93B0}" type="pres">
      <dgm:prSet presAssocID="{0E98CB5E-D4E3-4644-9106-4FF043FA3022}" presName="dummy" presStyleCnt="0"/>
      <dgm:spPr/>
    </dgm:pt>
    <dgm:pt modelId="{FD686E59-CDB6-4A35-B9E8-C690367F596F}" type="pres">
      <dgm:prSet presAssocID="{CEEEEC29-800C-4C0F-B0B6-18298DED5590}" presName="sibTrans" presStyleLbl="sibTrans2D1" presStyleIdx="1" presStyleCnt="3"/>
      <dgm:spPr/>
    </dgm:pt>
    <dgm:pt modelId="{F7E727CB-3DEC-4A71-BC8A-34E8A135E58D}" type="pres">
      <dgm:prSet presAssocID="{44641467-6BBE-419F-A19C-66DC78A4CD43}" presName="node" presStyleLbl="node1" presStyleIdx="2" presStyleCnt="3">
        <dgm:presLayoutVars>
          <dgm:bulletEnabled val="1"/>
        </dgm:presLayoutVars>
      </dgm:prSet>
      <dgm:spPr/>
    </dgm:pt>
    <dgm:pt modelId="{C0321291-66C4-4D04-909C-ABA56011F5E9}" type="pres">
      <dgm:prSet presAssocID="{44641467-6BBE-419F-A19C-66DC78A4CD43}" presName="dummy" presStyleCnt="0"/>
      <dgm:spPr/>
    </dgm:pt>
    <dgm:pt modelId="{FF3AFB4E-DEB1-4A7B-8762-C947EC981449}" type="pres">
      <dgm:prSet presAssocID="{A2C1BC5C-E3C0-4885-A369-04C0282F14F2}" presName="sibTrans" presStyleLbl="sibTrans2D1" presStyleIdx="2" presStyleCnt="3"/>
      <dgm:spPr/>
    </dgm:pt>
  </dgm:ptLst>
  <dgm:cxnLst>
    <dgm:cxn modelId="{E6856C06-E91E-42D8-B366-F8CE85708FCE}" type="presOf" srcId="{545B0CA2-5259-48A2-97C0-D22783E59092}" destId="{D7FA94FC-D891-4164-9B1B-5903E74075D8}" srcOrd="0" destOrd="0" presId="urn:microsoft.com/office/officeart/2005/8/layout/radial6"/>
    <dgm:cxn modelId="{84A17D25-594F-4247-993A-0023650D2184}" srcId="{545B0CA2-5259-48A2-97C0-D22783E59092}" destId="{ED8BACB1-EBC8-43C4-870F-F9BDB71E10CF}" srcOrd="0" destOrd="0" parTransId="{9338027A-A84C-4C1F-B2C8-6DEE49BD7FF0}" sibTransId="{678500F1-2F03-41D6-8A2C-EE0E6DBCB9C7}"/>
    <dgm:cxn modelId="{011EFA5C-3837-4825-B178-02519FE8C1AA}" type="presOf" srcId="{0E98CB5E-D4E3-4644-9106-4FF043FA3022}" destId="{79B20DE8-341A-4D68-9048-8CED7CAC0D5B}" srcOrd="0" destOrd="0" presId="urn:microsoft.com/office/officeart/2005/8/layout/radial6"/>
    <dgm:cxn modelId="{793AFE74-DEF0-478D-8996-0E17321B5CD8}" type="presOf" srcId="{ED8BACB1-EBC8-43C4-870F-F9BDB71E10CF}" destId="{B5E963AF-3049-41B0-A545-74981B7B3609}" srcOrd="0" destOrd="0" presId="urn:microsoft.com/office/officeart/2005/8/layout/radial6"/>
    <dgm:cxn modelId="{7E08F782-587B-41D0-991C-7D6A0DE3AFE7}" srcId="{545B0CA2-5259-48A2-97C0-D22783E59092}" destId="{44641467-6BBE-419F-A19C-66DC78A4CD43}" srcOrd="2" destOrd="0" parTransId="{0A3327D6-A6B3-49BA-B472-CCBF0567FC82}" sibTransId="{A2C1BC5C-E3C0-4885-A369-04C0282F14F2}"/>
    <dgm:cxn modelId="{4E60A592-AC84-466A-B3DF-ADFBBA55450E}" type="presOf" srcId="{81F23BB8-A7F8-4147-8A7F-905EC9EFA0A5}" destId="{E7FCB7AD-6F91-4CE1-9A12-5B8F32407D83}" srcOrd="0" destOrd="0" presId="urn:microsoft.com/office/officeart/2005/8/layout/radial6"/>
    <dgm:cxn modelId="{AE36F1A2-5214-4ECD-A68D-0C5A9F06A996}" srcId="{545B0CA2-5259-48A2-97C0-D22783E59092}" destId="{0E98CB5E-D4E3-4644-9106-4FF043FA3022}" srcOrd="1" destOrd="0" parTransId="{D0D82102-754A-4B02-9B86-B42A14C9AA21}" sibTransId="{CEEEEC29-800C-4C0F-B0B6-18298DED5590}"/>
    <dgm:cxn modelId="{3D6EF1A8-0A51-48A5-9FDE-8BD1A9761F85}" type="presOf" srcId="{44641467-6BBE-419F-A19C-66DC78A4CD43}" destId="{F7E727CB-3DEC-4A71-BC8A-34E8A135E58D}" srcOrd="0" destOrd="0" presId="urn:microsoft.com/office/officeart/2005/8/layout/radial6"/>
    <dgm:cxn modelId="{9B95E8AA-6CA5-4FA1-B324-3D1808950724}" srcId="{81F23BB8-A7F8-4147-8A7F-905EC9EFA0A5}" destId="{7702AD50-51B3-41C3-BAAB-E67605FEAD45}" srcOrd="1" destOrd="0" parTransId="{C717E2BE-C2F9-4382-ABDA-AB69C3016DCB}" sibTransId="{135BC038-D3CA-4759-841C-9DC44D1060AA}"/>
    <dgm:cxn modelId="{2E1A4DD1-FFE8-4FE3-BAE5-30BA99863301}" type="presOf" srcId="{A2C1BC5C-E3C0-4885-A369-04C0282F14F2}" destId="{FF3AFB4E-DEB1-4A7B-8762-C947EC981449}" srcOrd="0" destOrd="0" presId="urn:microsoft.com/office/officeart/2005/8/layout/radial6"/>
    <dgm:cxn modelId="{08AC8DDE-EAC3-4BDC-84A9-1B54EBE48DC6}" type="presOf" srcId="{CEEEEC29-800C-4C0F-B0B6-18298DED5590}" destId="{FD686E59-CDB6-4A35-B9E8-C690367F596F}" srcOrd="0" destOrd="0" presId="urn:microsoft.com/office/officeart/2005/8/layout/radial6"/>
    <dgm:cxn modelId="{922A51E6-69C2-4FC7-A703-060EC6278684}" type="presOf" srcId="{678500F1-2F03-41D6-8A2C-EE0E6DBCB9C7}" destId="{A6669D47-5FB0-43D3-90FB-F9A6508DC742}" srcOrd="0" destOrd="0" presId="urn:microsoft.com/office/officeart/2005/8/layout/radial6"/>
    <dgm:cxn modelId="{097F6FF2-1C09-4EC8-8568-03B84D8FCAE2}" srcId="{81F23BB8-A7F8-4147-8A7F-905EC9EFA0A5}" destId="{545B0CA2-5259-48A2-97C0-D22783E59092}" srcOrd="0" destOrd="0" parTransId="{8C522C7F-FA7E-4C4D-8552-D13D06B7B8F0}" sibTransId="{5D37B890-4B1B-42CC-8BF7-30D237E20E13}"/>
    <dgm:cxn modelId="{912953A6-19AE-43BB-BAA3-AA4185919056}" type="presParOf" srcId="{E7FCB7AD-6F91-4CE1-9A12-5B8F32407D83}" destId="{D7FA94FC-D891-4164-9B1B-5903E74075D8}" srcOrd="0" destOrd="0" presId="urn:microsoft.com/office/officeart/2005/8/layout/radial6"/>
    <dgm:cxn modelId="{04C17C5F-CA2D-4E9B-A698-F6095F3CD94B}" type="presParOf" srcId="{E7FCB7AD-6F91-4CE1-9A12-5B8F32407D83}" destId="{B5E963AF-3049-41B0-A545-74981B7B3609}" srcOrd="1" destOrd="0" presId="urn:microsoft.com/office/officeart/2005/8/layout/radial6"/>
    <dgm:cxn modelId="{9EA09915-054C-462B-95A0-23D6F581C39D}" type="presParOf" srcId="{E7FCB7AD-6F91-4CE1-9A12-5B8F32407D83}" destId="{B5A6C3C4-09B7-49C3-86B2-F1555977FA58}" srcOrd="2" destOrd="0" presId="urn:microsoft.com/office/officeart/2005/8/layout/radial6"/>
    <dgm:cxn modelId="{CBDF397A-C7EB-497D-A58F-68047B02AB5F}" type="presParOf" srcId="{E7FCB7AD-6F91-4CE1-9A12-5B8F32407D83}" destId="{A6669D47-5FB0-43D3-90FB-F9A6508DC742}" srcOrd="3" destOrd="0" presId="urn:microsoft.com/office/officeart/2005/8/layout/radial6"/>
    <dgm:cxn modelId="{9A9B1AE2-E566-40E6-9779-AAA7708B1685}" type="presParOf" srcId="{E7FCB7AD-6F91-4CE1-9A12-5B8F32407D83}" destId="{79B20DE8-341A-4D68-9048-8CED7CAC0D5B}" srcOrd="4" destOrd="0" presId="urn:microsoft.com/office/officeart/2005/8/layout/radial6"/>
    <dgm:cxn modelId="{AC576C0E-E7B4-41A2-8E32-2D815219FA3D}" type="presParOf" srcId="{E7FCB7AD-6F91-4CE1-9A12-5B8F32407D83}" destId="{E1612966-B37F-4058-951F-74232DEE93B0}" srcOrd="5" destOrd="0" presId="urn:microsoft.com/office/officeart/2005/8/layout/radial6"/>
    <dgm:cxn modelId="{C8BD6ADD-4A9B-430D-896C-698A42BD84A7}" type="presParOf" srcId="{E7FCB7AD-6F91-4CE1-9A12-5B8F32407D83}" destId="{FD686E59-CDB6-4A35-B9E8-C690367F596F}" srcOrd="6" destOrd="0" presId="urn:microsoft.com/office/officeart/2005/8/layout/radial6"/>
    <dgm:cxn modelId="{D2C03244-0F37-4D78-9B70-CC55898967FA}" type="presParOf" srcId="{E7FCB7AD-6F91-4CE1-9A12-5B8F32407D83}" destId="{F7E727CB-3DEC-4A71-BC8A-34E8A135E58D}" srcOrd="7" destOrd="0" presId="urn:microsoft.com/office/officeart/2005/8/layout/radial6"/>
    <dgm:cxn modelId="{D170EDC4-AB2A-4F6E-BDE6-F29C9D53978C}" type="presParOf" srcId="{E7FCB7AD-6F91-4CE1-9A12-5B8F32407D83}" destId="{C0321291-66C4-4D04-909C-ABA56011F5E9}" srcOrd="8" destOrd="0" presId="urn:microsoft.com/office/officeart/2005/8/layout/radial6"/>
    <dgm:cxn modelId="{9C1E570A-FAEF-481E-AF54-8369C3BB39F5}" type="presParOf" srcId="{E7FCB7AD-6F91-4CE1-9A12-5B8F32407D83}" destId="{FF3AFB4E-DEB1-4A7B-8762-C947EC981449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08F134-D059-4F20-8185-0833C1CE344B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</dgm:pt>
    <dgm:pt modelId="{DB6F2D61-B975-4C87-9AC0-553ED1BC5074}">
      <dgm:prSet phldrT="[Текст]"/>
      <dgm:spPr/>
      <dgm:t>
        <a:bodyPr/>
        <a:lstStyle/>
        <a:p>
          <a:pPr algn="ctr"/>
          <a:endParaRPr lang="aa-ET" b="1" dirty="0">
            <a:latin typeface="Arial Narrow" panose="020B0606020202030204" pitchFamily="34" charset="0"/>
          </a:endParaRPr>
        </a:p>
      </dgm:t>
    </dgm:pt>
    <dgm:pt modelId="{4A468D8F-EFD3-4A6F-BC76-B558A39576EA}" type="parTrans" cxnId="{BE66FB0A-88C6-4DAE-A940-B0ECAC4FA5B9}">
      <dgm:prSet/>
      <dgm:spPr/>
      <dgm:t>
        <a:bodyPr/>
        <a:lstStyle/>
        <a:p>
          <a:endParaRPr lang="aa-ET"/>
        </a:p>
      </dgm:t>
    </dgm:pt>
    <dgm:pt modelId="{DE8D3DE8-BF3D-4399-BC8E-49AECC96A864}" type="sibTrans" cxnId="{BE66FB0A-88C6-4DAE-A940-B0ECAC4FA5B9}">
      <dgm:prSet/>
      <dgm:spPr>
        <a:noFill/>
      </dgm:spPr>
      <dgm:t>
        <a:bodyPr/>
        <a:lstStyle/>
        <a:p>
          <a:endParaRPr lang="aa-ET"/>
        </a:p>
      </dgm:t>
    </dgm:pt>
    <dgm:pt modelId="{080C60F3-4F06-44AF-BA9D-EF4B803B27C2}">
      <dgm:prSet/>
      <dgm:spPr/>
      <dgm:t>
        <a:bodyPr/>
        <a:lstStyle/>
        <a:p>
          <a:endParaRPr lang="aa-ET" dirty="0"/>
        </a:p>
      </dgm:t>
    </dgm:pt>
    <dgm:pt modelId="{AD3F9028-20C0-4205-8A2F-65826F5529D9}" type="parTrans" cxnId="{F75EA603-CF50-4B28-9282-7036BB393743}">
      <dgm:prSet/>
      <dgm:spPr/>
      <dgm:t>
        <a:bodyPr/>
        <a:lstStyle/>
        <a:p>
          <a:endParaRPr lang="aa-ET"/>
        </a:p>
      </dgm:t>
    </dgm:pt>
    <dgm:pt modelId="{9C46C2EE-BE06-44C8-9F20-03CEB708EDA5}" type="sibTrans" cxnId="{F75EA603-CF50-4B28-9282-7036BB393743}">
      <dgm:prSet/>
      <dgm:spPr/>
      <dgm:t>
        <a:bodyPr/>
        <a:lstStyle/>
        <a:p>
          <a:endParaRPr lang="aa-ET"/>
        </a:p>
      </dgm:t>
    </dgm:pt>
    <dgm:pt modelId="{D2102E19-3916-47CC-81BB-91796E13946D}" type="pres">
      <dgm:prSet presAssocID="{5808F134-D059-4F20-8185-0833C1CE344B}" presName="linearFlow" presStyleCnt="0">
        <dgm:presLayoutVars>
          <dgm:dir/>
          <dgm:animLvl val="lvl"/>
          <dgm:resizeHandles val="exact"/>
        </dgm:presLayoutVars>
      </dgm:prSet>
      <dgm:spPr/>
    </dgm:pt>
    <dgm:pt modelId="{709D6F14-B6D3-4C05-987E-7329EE1159F5}" type="pres">
      <dgm:prSet presAssocID="{DB6F2D61-B975-4C87-9AC0-553ED1BC5074}" presName="composite" presStyleCnt="0"/>
      <dgm:spPr/>
    </dgm:pt>
    <dgm:pt modelId="{91A44C76-F2F1-452C-B1DD-A5A9FF4AEBEB}" type="pres">
      <dgm:prSet presAssocID="{DB6F2D61-B975-4C87-9AC0-553ED1BC5074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D1BC1CD6-27E9-4030-A363-9146DD4D159C}" type="pres">
      <dgm:prSet presAssocID="{DB6F2D61-B975-4C87-9AC0-553ED1BC5074}" presName="parSh" presStyleLbl="node1" presStyleIdx="0" presStyleCnt="2" custScaleX="130496" custLinFactNeighborX="-1060" custLinFactNeighborY="-17254"/>
      <dgm:spPr/>
    </dgm:pt>
    <dgm:pt modelId="{31C77B9A-2055-4E36-9C20-0A0F822B9265}" type="pres">
      <dgm:prSet presAssocID="{DB6F2D61-B975-4C87-9AC0-553ED1BC5074}" presName="desTx" presStyleLbl="fgAcc1" presStyleIdx="0" presStyleCnt="2" custScaleX="138021" custScaleY="42458">
        <dgm:presLayoutVars>
          <dgm:bulletEnabled val="1"/>
        </dgm:presLayoutVars>
      </dgm:prSet>
      <dgm:spPr/>
    </dgm:pt>
    <dgm:pt modelId="{CD249F0B-FB82-4A0F-A2A2-AE660793EC3B}" type="pres">
      <dgm:prSet presAssocID="{DE8D3DE8-BF3D-4399-BC8E-49AECC96A864}" presName="sibTrans" presStyleLbl="sibTrans2D1" presStyleIdx="0" presStyleCnt="1" custScaleX="148045"/>
      <dgm:spPr/>
    </dgm:pt>
    <dgm:pt modelId="{9D0EDA11-E092-4184-BFB3-4A947FE009DE}" type="pres">
      <dgm:prSet presAssocID="{DE8D3DE8-BF3D-4399-BC8E-49AECC96A864}" presName="connTx" presStyleLbl="sibTrans2D1" presStyleIdx="0" presStyleCnt="1"/>
      <dgm:spPr/>
    </dgm:pt>
    <dgm:pt modelId="{2F25E468-A9A2-4563-A1C1-7C4F06D20CDC}" type="pres">
      <dgm:prSet presAssocID="{080C60F3-4F06-44AF-BA9D-EF4B803B27C2}" presName="composite" presStyleCnt="0"/>
      <dgm:spPr/>
    </dgm:pt>
    <dgm:pt modelId="{944D37EC-46E4-4E68-B2E2-E6237E95A417}" type="pres">
      <dgm:prSet presAssocID="{080C60F3-4F06-44AF-BA9D-EF4B803B27C2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241DC0AA-85BD-43AF-9F29-E6A45C29BF3D}" type="pres">
      <dgm:prSet presAssocID="{080C60F3-4F06-44AF-BA9D-EF4B803B27C2}" presName="parSh" presStyleLbl="node1" presStyleIdx="1" presStyleCnt="2" custScaleX="123528"/>
      <dgm:spPr/>
    </dgm:pt>
    <dgm:pt modelId="{10FBDD7B-B28D-4FB5-86CA-64E23AF32136}" type="pres">
      <dgm:prSet presAssocID="{080C60F3-4F06-44AF-BA9D-EF4B803B27C2}" presName="desTx" presStyleLbl="fgAcc1" presStyleIdx="1" presStyleCnt="2" custScaleX="131465" custScaleY="42017" custLinFactNeighborX="7499" custLinFactNeighborY="157">
        <dgm:presLayoutVars>
          <dgm:bulletEnabled val="1"/>
        </dgm:presLayoutVars>
      </dgm:prSet>
      <dgm:spPr/>
    </dgm:pt>
  </dgm:ptLst>
  <dgm:cxnLst>
    <dgm:cxn modelId="{F75EA603-CF50-4B28-9282-7036BB393743}" srcId="{5808F134-D059-4F20-8185-0833C1CE344B}" destId="{080C60F3-4F06-44AF-BA9D-EF4B803B27C2}" srcOrd="1" destOrd="0" parTransId="{AD3F9028-20C0-4205-8A2F-65826F5529D9}" sibTransId="{9C46C2EE-BE06-44C8-9F20-03CEB708EDA5}"/>
    <dgm:cxn modelId="{BE66FB0A-88C6-4DAE-A940-B0ECAC4FA5B9}" srcId="{5808F134-D059-4F20-8185-0833C1CE344B}" destId="{DB6F2D61-B975-4C87-9AC0-553ED1BC5074}" srcOrd="0" destOrd="0" parTransId="{4A468D8F-EFD3-4A6F-BC76-B558A39576EA}" sibTransId="{DE8D3DE8-BF3D-4399-BC8E-49AECC96A864}"/>
    <dgm:cxn modelId="{15D8381D-2200-4678-A0F1-6DDC0B2BF024}" type="presOf" srcId="{5808F134-D059-4F20-8185-0833C1CE344B}" destId="{D2102E19-3916-47CC-81BB-91796E13946D}" srcOrd="0" destOrd="0" presId="urn:microsoft.com/office/officeart/2005/8/layout/process3"/>
    <dgm:cxn modelId="{07A44B37-2689-4564-9AD7-82ADE43D128B}" type="presOf" srcId="{DB6F2D61-B975-4C87-9AC0-553ED1BC5074}" destId="{D1BC1CD6-27E9-4030-A363-9146DD4D159C}" srcOrd="1" destOrd="0" presId="urn:microsoft.com/office/officeart/2005/8/layout/process3"/>
    <dgm:cxn modelId="{306FA07A-B6E0-457B-8662-0F4FAEEA0C88}" type="presOf" srcId="{080C60F3-4F06-44AF-BA9D-EF4B803B27C2}" destId="{944D37EC-46E4-4E68-B2E2-E6237E95A417}" srcOrd="0" destOrd="0" presId="urn:microsoft.com/office/officeart/2005/8/layout/process3"/>
    <dgm:cxn modelId="{BAC22EA5-46B7-4997-8F92-8439FA407DC6}" type="presOf" srcId="{DE8D3DE8-BF3D-4399-BC8E-49AECC96A864}" destId="{9D0EDA11-E092-4184-BFB3-4A947FE009DE}" srcOrd="1" destOrd="0" presId="urn:microsoft.com/office/officeart/2005/8/layout/process3"/>
    <dgm:cxn modelId="{90B4F7BC-5C54-403B-BBEA-1814593FDFD9}" type="presOf" srcId="{DE8D3DE8-BF3D-4399-BC8E-49AECC96A864}" destId="{CD249F0B-FB82-4A0F-A2A2-AE660793EC3B}" srcOrd="0" destOrd="0" presId="urn:microsoft.com/office/officeart/2005/8/layout/process3"/>
    <dgm:cxn modelId="{2D5C33CD-57D9-4AB3-9C17-6958EC387989}" type="presOf" srcId="{DB6F2D61-B975-4C87-9AC0-553ED1BC5074}" destId="{91A44C76-F2F1-452C-B1DD-A5A9FF4AEBEB}" srcOrd="0" destOrd="0" presId="urn:microsoft.com/office/officeart/2005/8/layout/process3"/>
    <dgm:cxn modelId="{C46795E9-2E7B-4D4D-B5CC-1118A463246C}" type="presOf" srcId="{080C60F3-4F06-44AF-BA9D-EF4B803B27C2}" destId="{241DC0AA-85BD-43AF-9F29-E6A45C29BF3D}" srcOrd="1" destOrd="0" presId="urn:microsoft.com/office/officeart/2005/8/layout/process3"/>
    <dgm:cxn modelId="{6D7719D2-5386-4363-9A35-FAD334EC504D}" type="presParOf" srcId="{D2102E19-3916-47CC-81BB-91796E13946D}" destId="{709D6F14-B6D3-4C05-987E-7329EE1159F5}" srcOrd="0" destOrd="0" presId="urn:microsoft.com/office/officeart/2005/8/layout/process3"/>
    <dgm:cxn modelId="{D8525C5C-C71B-4E8C-A0B5-686C93B9DEBB}" type="presParOf" srcId="{709D6F14-B6D3-4C05-987E-7329EE1159F5}" destId="{91A44C76-F2F1-452C-B1DD-A5A9FF4AEBEB}" srcOrd="0" destOrd="0" presId="urn:microsoft.com/office/officeart/2005/8/layout/process3"/>
    <dgm:cxn modelId="{959FFF00-9E64-462B-BA0E-82F757B31F35}" type="presParOf" srcId="{709D6F14-B6D3-4C05-987E-7329EE1159F5}" destId="{D1BC1CD6-27E9-4030-A363-9146DD4D159C}" srcOrd="1" destOrd="0" presId="urn:microsoft.com/office/officeart/2005/8/layout/process3"/>
    <dgm:cxn modelId="{19607F29-FBE0-4665-82C1-117ED075605F}" type="presParOf" srcId="{709D6F14-B6D3-4C05-987E-7329EE1159F5}" destId="{31C77B9A-2055-4E36-9C20-0A0F822B9265}" srcOrd="2" destOrd="0" presId="urn:microsoft.com/office/officeart/2005/8/layout/process3"/>
    <dgm:cxn modelId="{70206E1D-EE2C-465A-A9D2-77EB0BE5D1D8}" type="presParOf" srcId="{D2102E19-3916-47CC-81BB-91796E13946D}" destId="{CD249F0B-FB82-4A0F-A2A2-AE660793EC3B}" srcOrd="1" destOrd="0" presId="urn:microsoft.com/office/officeart/2005/8/layout/process3"/>
    <dgm:cxn modelId="{D87A1847-6780-4129-BCE3-FAEB2AFBE8E0}" type="presParOf" srcId="{CD249F0B-FB82-4A0F-A2A2-AE660793EC3B}" destId="{9D0EDA11-E092-4184-BFB3-4A947FE009DE}" srcOrd="0" destOrd="0" presId="urn:microsoft.com/office/officeart/2005/8/layout/process3"/>
    <dgm:cxn modelId="{DDAB261E-71D0-4EDA-BA92-598410B58E63}" type="presParOf" srcId="{D2102E19-3916-47CC-81BB-91796E13946D}" destId="{2F25E468-A9A2-4563-A1C1-7C4F06D20CDC}" srcOrd="2" destOrd="0" presId="urn:microsoft.com/office/officeart/2005/8/layout/process3"/>
    <dgm:cxn modelId="{88E69DC9-9733-44F5-BBDF-BFBEE175A59C}" type="presParOf" srcId="{2F25E468-A9A2-4563-A1C1-7C4F06D20CDC}" destId="{944D37EC-46E4-4E68-B2E2-E6237E95A417}" srcOrd="0" destOrd="0" presId="urn:microsoft.com/office/officeart/2005/8/layout/process3"/>
    <dgm:cxn modelId="{CA98C323-F29A-490B-8CA6-F740745B64B3}" type="presParOf" srcId="{2F25E468-A9A2-4563-A1C1-7C4F06D20CDC}" destId="{241DC0AA-85BD-43AF-9F29-E6A45C29BF3D}" srcOrd="1" destOrd="0" presId="urn:microsoft.com/office/officeart/2005/8/layout/process3"/>
    <dgm:cxn modelId="{603A105E-64DB-49A1-9790-BD3DB8D6EF7A}" type="presParOf" srcId="{2F25E468-A9A2-4563-A1C1-7C4F06D20CDC}" destId="{10FBDD7B-B28D-4FB5-86CA-64E23AF3213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08F134-D059-4F20-8185-0833C1CE344B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</dgm:pt>
    <dgm:pt modelId="{DB6F2D61-B975-4C87-9AC0-553ED1BC5074}">
      <dgm:prSet phldrT="[Текст]"/>
      <dgm:spPr/>
      <dgm:t>
        <a:bodyPr/>
        <a:lstStyle/>
        <a:p>
          <a:pPr algn="ctr"/>
          <a:endParaRPr lang="aa-ET" b="1" dirty="0">
            <a:latin typeface="Arial Narrow" panose="020B0606020202030204" pitchFamily="34" charset="0"/>
          </a:endParaRPr>
        </a:p>
      </dgm:t>
    </dgm:pt>
    <dgm:pt modelId="{4A468D8F-EFD3-4A6F-BC76-B558A39576EA}" type="parTrans" cxnId="{BE66FB0A-88C6-4DAE-A940-B0ECAC4FA5B9}">
      <dgm:prSet/>
      <dgm:spPr/>
      <dgm:t>
        <a:bodyPr/>
        <a:lstStyle/>
        <a:p>
          <a:endParaRPr lang="aa-ET"/>
        </a:p>
      </dgm:t>
    </dgm:pt>
    <dgm:pt modelId="{DE8D3DE8-BF3D-4399-BC8E-49AECC96A864}" type="sibTrans" cxnId="{BE66FB0A-88C6-4DAE-A940-B0ECAC4FA5B9}">
      <dgm:prSet/>
      <dgm:spPr>
        <a:noFill/>
      </dgm:spPr>
      <dgm:t>
        <a:bodyPr/>
        <a:lstStyle/>
        <a:p>
          <a:endParaRPr lang="aa-ET"/>
        </a:p>
      </dgm:t>
    </dgm:pt>
    <dgm:pt modelId="{080C60F3-4F06-44AF-BA9D-EF4B803B27C2}">
      <dgm:prSet/>
      <dgm:spPr/>
      <dgm:t>
        <a:bodyPr/>
        <a:lstStyle/>
        <a:p>
          <a:endParaRPr lang="aa-ET" dirty="0"/>
        </a:p>
      </dgm:t>
    </dgm:pt>
    <dgm:pt modelId="{AD3F9028-20C0-4205-8A2F-65826F5529D9}" type="parTrans" cxnId="{F75EA603-CF50-4B28-9282-7036BB393743}">
      <dgm:prSet/>
      <dgm:spPr/>
      <dgm:t>
        <a:bodyPr/>
        <a:lstStyle/>
        <a:p>
          <a:endParaRPr lang="aa-ET"/>
        </a:p>
      </dgm:t>
    </dgm:pt>
    <dgm:pt modelId="{9C46C2EE-BE06-44C8-9F20-03CEB708EDA5}" type="sibTrans" cxnId="{F75EA603-CF50-4B28-9282-7036BB393743}">
      <dgm:prSet/>
      <dgm:spPr/>
      <dgm:t>
        <a:bodyPr/>
        <a:lstStyle/>
        <a:p>
          <a:endParaRPr lang="aa-ET"/>
        </a:p>
      </dgm:t>
    </dgm:pt>
    <dgm:pt modelId="{D2102E19-3916-47CC-81BB-91796E13946D}" type="pres">
      <dgm:prSet presAssocID="{5808F134-D059-4F20-8185-0833C1CE344B}" presName="linearFlow" presStyleCnt="0">
        <dgm:presLayoutVars>
          <dgm:dir/>
          <dgm:animLvl val="lvl"/>
          <dgm:resizeHandles val="exact"/>
        </dgm:presLayoutVars>
      </dgm:prSet>
      <dgm:spPr/>
    </dgm:pt>
    <dgm:pt modelId="{709D6F14-B6D3-4C05-987E-7329EE1159F5}" type="pres">
      <dgm:prSet presAssocID="{DB6F2D61-B975-4C87-9AC0-553ED1BC5074}" presName="composite" presStyleCnt="0"/>
      <dgm:spPr/>
    </dgm:pt>
    <dgm:pt modelId="{91A44C76-F2F1-452C-B1DD-A5A9FF4AEBEB}" type="pres">
      <dgm:prSet presAssocID="{DB6F2D61-B975-4C87-9AC0-553ED1BC5074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D1BC1CD6-27E9-4030-A363-9146DD4D159C}" type="pres">
      <dgm:prSet presAssocID="{DB6F2D61-B975-4C87-9AC0-553ED1BC5074}" presName="parSh" presStyleLbl="node1" presStyleIdx="0" presStyleCnt="2" custScaleX="122709"/>
      <dgm:spPr/>
    </dgm:pt>
    <dgm:pt modelId="{31C77B9A-2055-4E36-9C20-0A0F822B9265}" type="pres">
      <dgm:prSet presAssocID="{DB6F2D61-B975-4C87-9AC0-553ED1BC5074}" presName="desTx" presStyleLbl="fgAcc1" presStyleIdx="0" presStyleCnt="2" custScaleX="136599" custScaleY="44162">
        <dgm:presLayoutVars>
          <dgm:bulletEnabled val="1"/>
        </dgm:presLayoutVars>
      </dgm:prSet>
      <dgm:spPr/>
    </dgm:pt>
    <dgm:pt modelId="{CD249F0B-FB82-4A0F-A2A2-AE660793EC3B}" type="pres">
      <dgm:prSet presAssocID="{DE8D3DE8-BF3D-4399-BC8E-49AECC96A864}" presName="sibTrans" presStyleLbl="sibTrans2D1" presStyleIdx="0" presStyleCnt="1" custScaleX="148045"/>
      <dgm:spPr/>
    </dgm:pt>
    <dgm:pt modelId="{9D0EDA11-E092-4184-BFB3-4A947FE009DE}" type="pres">
      <dgm:prSet presAssocID="{DE8D3DE8-BF3D-4399-BC8E-49AECC96A864}" presName="connTx" presStyleLbl="sibTrans2D1" presStyleIdx="0" presStyleCnt="1"/>
      <dgm:spPr/>
    </dgm:pt>
    <dgm:pt modelId="{2F25E468-A9A2-4563-A1C1-7C4F06D20CDC}" type="pres">
      <dgm:prSet presAssocID="{080C60F3-4F06-44AF-BA9D-EF4B803B27C2}" presName="composite" presStyleCnt="0"/>
      <dgm:spPr/>
    </dgm:pt>
    <dgm:pt modelId="{944D37EC-46E4-4E68-B2E2-E6237E95A417}" type="pres">
      <dgm:prSet presAssocID="{080C60F3-4F06-44AF-BA9D-EF4B803B27C2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241DC0AA-85BD-43AF-9F29-E6A45C29BF3D}" type="pres">
      <dgm:prSet presAssocID="{080C60F3-4F06-44AF-BA9D-EF4B803B27C2}" presName="parSh" presStyleLbl="node1" presStyleIdx="1" presStyleCnt="2" custScaleX="128169"/>
      <dgm:spPr/>
    </dgm:pt>
    <dgm:pt modelId="{10FBDD7B-B28D-4FB5-86CA-64E23AF32136}" type="pres">
      <dgm:prSet presAssocID="{080C60F3-4F06-44AF-BA9D-EF4B803B27C2}" presName="desTx" presStyleLbl="fgAcc1" presStyleIdx="1" presStyleCnt="2" custScaleX="118950" custScaleY="44720" custLinFactNeighborX="7499" custLinFactNeighborY="157">
        <dgm:presLayoutVars>
          <dgm:bulletEnabled val="1"/>
        </dgm:presLayoutVars>
      </dgm:prSet>
      <dgm:spPr/>
    </dgm:pt>
  </dgm:ptLst>
  <dgm:cxnLst>
    <dgm:cxn modelId="{F75EA603-CF50-4B28-9282-7036BB393743}" srcId="{5808F134-D059-4F20-8185-0833C1CE344B}" destId="{080C60F3-4F06-44AF-BA9D-EF4B803B27C2}" srcOrd="1" destOrd="0" parTransId="{AD3F9028-20C0-4205-8A2F-65826F5529D9}" sibTransId="{9C46C2EE-BE06-44C8-9F20-03CEB708EDA5}"/>
    <dgm:cxn modelId="{BE66FB0A-88C6-4DAE-A940-B0ECAC4FA5B9}" srcId="{5808F134-D059-4F20-8185-0833C1CE344B}" destId="{DB6F2D61-B975-4C87-9AC0-553ED1BC5074}" srcOrd="0" destOrd="0" parTransId="{4A468D8F-EFD3-4A6F-BC76-B558A39576EA}" sibTransId="{DE8D3DE8-BF3D-4399-BC8E-49AECC96A864}"/>
    <dgm:cxn modelId="{15D8381D-2200-4678-A0F1-6DDC0B2BF024}" type="presOf" srcId="{5808F134-D059-4F20-8185-0833C1CE344B}" destId="{D2102E19-3916-47CC-81BB-91796E13946D}" srcOrd="0" destOrd="0" presId="urn:microsoft.com/office/officeart/2005/8/layout/process3"/>
    <dgm:cxn modelId="{07A44B37-2689-4564-9AD7-82ADE43D128B}" type="presOf" srcId="{DB6F2D61-B975-4C87-9AC0-553ED1BC5074}" destId="{D1BC1CD6-27E9-4030-A363-9146DD4D159C}" srcOrd="1" destOrd="0" presId="urn:microsoft.com/office/officeart/2005/8/layout/process3"/>
    <dgm:cxn modelId="{306FA07A-B6E0-457B-8662-0F4FAEEA0C88}" type="presOf" srcId="{080C60F3-4F06-44AF-BA9D-EF4B803B27C2}" destId="{944D37EC-46E4-4E68-B2E2-E6237E95A417}" srcOrd="0" destOrd="0" presId="urn:microsoft.com/office/officeart/2005/8/layout/process3"/>
    <dgm:cxn modelId="{BAC22EA5-46B7-4997-8F92-8439FA407DC6}" type="presOf" srcId="{DE8D3DE8-BF3D-4399-BC8E-49AECC96A864}" destId="{9D0EDA11-E092-4184-BFB3-4A947FE009DE}" srcOrd="1" destOrd="0" presId="urn:microsoft.com/office/officeart/2005/8/layout/process3"/>
    <dgm:cxn modelId="{90B4F7BC-5C54-403B-BBEA-1814593FDFD9}" type="presOf" srcId="{DE8D3DE8-BF3D-4399-BC8E-49AECC96A864}" destId="{CD249F0B-FB82-4A0F-A2A2-AE660793EC3B}" srcOrd="0" destOrd="0" presId="urn:microsoft.com/office/officeart/2005/8/layout/process3"/>
    <dgm:cxn modelId="{2D5C33CD-57D9-4AB3-9C17-6958EC387989}" type="presOf" srcId="{DB6F2D61-B975-4C87-9AC0-553ED1BC5074}" destId="{91A44C76-F2F1-452C-B1DD-A5A9FF4AEBEB}" srcOrd="0" destOrd="0" presId="urn:microsoft.com/office/officeart/2005/8/layout/process3"/>
    <dgm:cxn modelId="{C46795E9-2E7B-4D4D-B5CC-1118A463246C}" type="presOf" srcId="{080C60F3-4F06-44AF-BA9D-EF4B803B27C2}" destId="{241DC0AA-85BD-43AF-9F29-E6A45C29BF3D}" srcOrd="1" destOrd="0" presId="urn:microsoft.com/office/officeart/2005/8/layout/process3"/>
    <dgm:cxn modelId="{6D7719D2-5386-4363-9A35-FAD334EC504D}" type="presParOf" srcId="{D2102E19-3916-47CC-81BB-91796E13946D}" destId="{709D6F14-B6D3-4C05-987E-7329EE1159F5}" srcOrd="0" destOrd="0" presId="urn:microsoft.com/office/officeart/2005/8/layout/process3"/>
    <dgm:cxn modelId="{D8525C5C-C71B-4E8C-A0B5-686C93B9DEBB}" type="presParOf" srcId="{709D6F14-B6D3-4C05-987E-7329EE1159F5}" destId="{91A44C76-F2F1-452C-B1DD-A5A9FF4AEBEB}" srcOrd="0" destOrd="0" presId="urn:microsoft.com/office/officeart/2005/8/layout/process3"/>
    <dgm:cxn modelId="{959FFF00-9E64-462B-BA0E-82F757B31F35}" type="presParOf" srcId="{709D6F14-B6D3-4C05-987E-7329EE1159F5}" destId="{D1BC1CD6-27E9-4030-A363-9146DD4D159C}" srcOrd="1" destOrd="0" presId="urn:microsoft.com/office/officeart/2005/8/layout/process3"/>
    <dgm:cxn modelId="{19607F29-FBE0-4665-82C1-117ED075605F}" type="presParOf" srcId="{709D6F14-B6D3-4C05-987E-7329EE1159F5}" destId="{31C77B9A-2055-4E36-9C20-0A0F822B9265}" srcOrd="2" destOrd="0" presId="urn:microsoft.com/office/officeart/2005/8/layout/process3"/>
    <dgm:cxn modelId="{70206E1D-EE2C-465A-A9D2-77EB0BE5D1D8}" type="presParOf" srcId="{D2102E19-3916-47CC-81BB-91796E13946D}" destId="{CD249F0B-FB82-4A0F-A2A2-AE660793EC3B}" srcOrd="1" destOrd="0" presId="urn:microsoft.com/office/officeart/2005/8/layout/process3"/>
    <dgm:cxn modelId="{D87A1847-6780-4129-BCE3-FAEB2AFBE8E0}" type="presParOf" srcId="{CD249F0B-FB82-4A0F-A2A2-AE660793EC3B}" destId="{9D0EDA11-E092-4184-BFB3-4A947FE009DE}" srcOrd="0" destOrd="0" presId="urn:microsoft.com/office/officeart/2005/8/layout/process3"/>
    <dgm:cxn modelId="{DDAB261E-71D0-4EDA-BA92-598410B58E63}" type="presParOf" srcId="{D2102E19-3916-47CC-81BB-91796E13946D}" destId="{2F25E468-A9A2-4563-A1C1-7C4F06D20CDC}" srcOrd="2" destOrd="0" presId="urn:microsoft.com/office/officeart/2005/8/layout/process3"/>
    <dgm:cxn modelId="{88E69DC9-9733-44F5-BBDF-BFBEE175A59C}" type="presParOf" srcId="{2F25E468-A9A2-4563-A1C1-7C4F06D20CDC}" destId="{944D37EC-46E4-4E68-B2E2-E6237E95A417}" srcOrd="0" destOrd="0" presId="urn:microsoft.com/office/officeart/2005/8/layout/process3"/>
    <dgm:cxn modelId="{CA98C323-F29A-490B-8CA6-F740745B64B3}" type="presParOf" srcId="{2F25E468-A9A2-4563-A1C1-7C4F06D20CDC}" destId="{241DC0AA-85BD-43AF-9F29-E6A45C29BF3D}" srcOrd="1" destOrd="0" presId="urn:microsoft.com/office/officeart/2005/8/layout/process3"/>
    <dgm:cxn modelId="{603A105E-64DB-49A1-9790-BD3DB8D6EF7A}" type="presParOf" srcId="{2F25E468-A9A2-4563-A1C1-7C4F06D20CDC}" destId="{10FBDD7B-B28D-4FB5-86CA-64E23AF3213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08F134-D059-4F20-8185-0833C1CE344B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</dgm:pt>
    <dgm:pt modelId="{DB6F2D61-B975-4C87-9AC0-553ED1BC5074}">
      <dgm:prSet phldrT="[Текст]"/>
      <dgm:spPr/>
      <dgm:t>
        <a:bodyPr/>
        <a:lstStyle/>
        <a:p>
          <a:pPr algn="ctr"/>
          <a:endParaRPr lang="aa-ET" b="1" dirty="0">
            <a:latin typeface="Arial Narrow" panose="020B0606020202030204" pitchFamily="34" charset="0"/>
          </a:endParaRPr>
        </a:p>
      </dgm:t>
    </dgm:pt>
    <dgm:pt modelId="{4A468D8F-EFD3-4A6F-BC76-B558A39576EA}" type="parTrans" cxnId="{BE66FB0A-88C6-4DAE-A940-B0ECAC4FA5B9}">
      <dgm:prSet/>
      <dgm:spPr/>
      <dgm:t>
        <a:bodyPr/>
        <a:lstStyle/>
        <a:p>
          <a:endParaRPr lang="aa-ET"/>
        </a:p>
      </dgm:t>
    </dgm:pt>
    <dgm:pt modelId="{DE8D3DE8-BF3D-4399-BC8E-49AECC96A864}" type="sibTrans" cxnId="{BE66FB0A-88C6-4DAE-A940-B0ECAC4FA5B9}">
      <dgm:prSet/>
      <dgm:spPr>
        <a:noFill/>
      </dgm:spPr>
      <dgm:t>
        <a:bodyPr/>
        <a:lstStyle/>
        <a:p>
          <a:endParaRPr lang="aa-ET">
            <a:solidFill>
              <a:schemeClr val="bg1"/>
            </a:solidFill>
          </a:endParaRPr>
        </a:p>
      </dgm:t>
    </dgm:pt>
    <dgm:pt modelId="{080C60F3-4F06-44AF-BA9D-EF4B803B27C2}">
      <dgm:prSet/>
      <dgm:spPr/>
      <dgm:t>
        <a:bodyPr/>
        <a:lstStyle/>
        <a:p>
          <a:endParaRPr lang="aa-ET" dirty="0"/>
        </a:p>
      </dgm:t>
    </dgm:pt>
    <dgm:pt modelId="{AD3F9028-20C0-4205-8A2F-65826F5529D9}" type="parTrans" cxnId="{F75EA603-CF50-4B28-9282-7036BB393743}">
      <dgm:prSet/>
      <dgm:spPr/>
      <dgm:t>
        <a:bodyPr/>
        <a:lstStyle/>
        <a:p>
          <a:endParaRPr lang="aa-ET"/>
        </a:p>
      </dgm:t>
    </dgm:pt>
    <dgm:pt modelId="{9C46C2EE-BE06-44C8-9F20-03CEB708EDA5}" type="sibTrans" cxnId="{F75EA603-CF50-4B28-9282-7036BB393743}">
      <dgm:prSet/>
      <dgm:spPr/>
      <dgm:t>
        <a:bodyPr/>
        <a:lstStyle/>
        <a:p>
          <a:endParaRPr lang="aa-ET"/>
        </a:p>
      </dgm:t>
    </dgm:pt>
    <dgm:pt modelId="{D2102E19-3916-47CC-81BB-91796E13946D}" type="pres">
      <dgm:prSet presAssocID="{5808F134-D059-4F20-8185-0833C1CE344B}" presName="linearFlow" presStyleCnt="0">
        <dgm:presLayoutVars>
          <dgm:dir/>
          <dgm:animLvl val="lvl"/>
          <dgm:resizeHandles val="exact"/>
        </dgm:presLayoutVars>
      </dgm:prSet>
      <dgm:spPr/>
    </dgm:pt>
    <dgm:pt modelId="{709D6F14-B6D3-4C05-987E-7329EE1159F5}" type="pres">
      <dgm:prSet presAssocID="{DB6F2D61-B975-4C87-9AC0-553ED1BC5074}" presName="composite" presStyleCnt="0"/>
      <dgm:spPr/>
    </dgm:pt>
    <dgm:pt modelId="{91A44C76-F2F1-452C-B1DD-A5A9FF4AEBEB}" type="pres">
      <dgm:prSet presAssocID="{DB6F2D61-B975-4C87-9AC0-553ED1BC5074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D1BC1CD6-27E9-4030-A363-9146DD4D159C}" type="pres">
      <dgm:prSet presAssocID="{DB6F2D61-B975-4C87-9AC0-553ED1BC5074}" presName="parSh" presStyleLbl="node1" presStyleIdx="0" presStyleCnt="2" custScaleX="130496"/>
      <dgm:spPr/>
    </dgm:pt>
    <dgm:pt modelId="{31C77B9A-2055-4E36-9C20-0A0F822B9265}" type="pres">
      <dgm:prSet presAssocID="{DB6F2D61-B975-4C87-9AC0-553ED1BC5074}" presName="desTx" presStyleLbl="fgAcc1" presStyleIdx="0" presStyleCnt="2" custScaleX="128599" custScaleY="50737">
        <dgm:presLayoutVars>
          <dgm:bulletEnabled val="1"/>
        </dgm:presLayoutVars>
      </dgm:prSet>
      <dgm:spPr/>
    </dgm:pt>
    <dgm:pt modelId="{CD249F0B-FB82-4A0F-A2A2-AE660793EC3B}" type="pres">
      <dgm:prSet presAssocID="{DE8D3DE8-BF3D-4399-BC8E-49AECC96A864}" presName="sibTrans" presStyleLbl="sibTrans2D1" presStyleIdx="0" presStyleCnt="1" custScaleX="148045"/>
      <dgm:spPr/>
    </dgm:pt>
    <dgm:pt modelId="{9D0EDA11-E092-4184-BFB3-4A947FE009DE}" type="pres">
      <dgm:prSet presAssocID="{DE8D3DE8-BF3D-4399-BC8E-49AECC96A864}" presName="connTx" presStyleLbl="sibTrans2D1" presStyleIdx="0" presStyleCnt="1"/>
      <dgm:spPr/>
    </dgm:pt>
    <dgm:pt modelId="{2F25E468-A9A2-4563-A1C1-7C4F06D20CDC}" type="pres">
      <dgm:prSet presAssocID="{080C60F3-4F06-44AF-BA9D-EF4B803B27C2}" presName="composite" presStyleCnt="0"/>
      <dgm:spPr/>
    </dgm:pt>
    <dgm:pt modelId="{944D37EC-46E4-4E68-B2E2-E6237E95A417}" type="pres">
      <dgm:prSet presAssocID="{080C60F3-4F06-44AF-BA9D-EF4B803B27C2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241DC0AA-85BD-43AF-9F29-E6A45C29BF3D}" type="pres">
      <dgm:prSet presAssocID="{080C60F3-4F06-44AF-BA9D-EF4B803B27C2}" presName="parSh" presStyleLbl="node1" presStyleIdx="1" presStyleCnt="2" custScaleX="123528"/>
      <dgm:spPr/>
    </dgm:pt>
    <dgm:pt modelId="{10FBDD7B-B28D-4FB5-86CA-64E23AF32136}" type="pres">
      <dgm:prSet presAssocID="{080C60F3-4F06-44AF-BA9D-EF4B803B27C2}" presName="desTx" presStyleLbl="fgAcc1" presStyleIdx="1" presStyleCnt="2" custScaleX="115256" custScaleY="52178" custLinFactNeighborX="-1436" custLinFactNeighborY="963">
        <dgm:presLayoutVars>
          <dgm:bulletEnabled val="1"/>
        </dgm:presLayoutVars>
      </dgm:prSet>
      <dgm:spPr/>
    </dgm:pt>
  </dgm:ptLst>
  <dgm:cxnLst>
    <dgm:cxn modelId="{F75EA603-CF50-4B28-9282-7036BB393743}" srcId="{5808F134-D059-4F20-8185-0833C1CE344B}" destId="{080C60F3-4F06-44AF-BA9D-EF4B803B27C2}" srcOrd="1" destOrd="0" parTransId="{AD3F9028-20C0-4205-8A2F-65826F5529D9}" sibTransId="{9C46C2EE-BE06-44C8-9F20-03CEB708EDA5}"/>
    <dgm:cxn modelId="{BE66FB0A-88C6-4DAE-A940-B0ECAC4FA5B9}" srcId="{5808F134-D059-4F20-8185-0833C1CE344B}" destId="{DB6F2D61-B975-4C87-9AC0-553ED1BC5074}" srcOrd="0" destOrd="0" parTransId="{4A468D8F-EFD3-4A6F-BC76-B558A39576EA}" sibTransId="{DE8D3DE8-BF3D-4399-BC8E-49AECC96A864}"/>
    <dgm:cxn modelId="{15D8381D-2200-4678-A0F1-6DDC0B2BF024}" type="presOf" srcId="{5808F134-D059-4F20-8185-0833C1CE344B}" destId="{D2102E19-3916-47CC-81BB-91796E13946D}" srcOrd="0" destOrd="0" presId="urn:microsoft.com/office/officeart/2005/8/layout/process3"/>
    <dgm:cxn modelId="{07A44B37-2689-4564-9AD7-82ADE43D128B}" type="presOf" srcId="{DB6F2D61-B975-4C87-9AC0-553ED1BC5074}" destId="{D1BC1CD6-27E9-4030-A363-9146DD4D159C}" srcOrd="1" destOrd="0" presId="urn:microsoft.com/office/officeart/2005/8/layout/process3"/>
    <dgm:cxn modelId="{306FA07A-B6E0-457B-8662-0F4FAEEA0C88}" type="presOf" srcId="{080C60F3-4F06-44AF-BA9D-EF4B803B27C2}" destId="{944D37EC-46E4-4E68-B2E2-E6237E95A417}" srcOrd="0" destOrd="0" presId="urn:microsoft.com/office/officeart/2005/8/layout/process3"/>
    <dgm:cxn modelId="{BAC22EA5-46B7-4997-8F92-8439FA407DC6}" type="presOf" srcId="{DE8D3DE8-BF3D-4399-BC8E-49AECC96A864}" destId="{9D0EDA11-E092-4184-BFB3-4A947FE009DE}" srcOrd="1" destOrd="0" presId="urn:microsoft.com/office/officeart/2005/8/layout/process3"/>
    <dgm:cxn modelId="{90B4F7BC-5C54-403B-BBEA-1814593FDFD9}" type="presOf" srcId="{DE8D3DE8-BF3D-4399-BC8E-49AECC96A864}" destId="{CD249F0B-FB82-4A0F-A2A2-AE660793EC3B}" srcOrd="0" destOrd="0" presId="urn:microsoft.com/office/officeart/2005/8/layout/process3"/>
    <dgm:cxn modelId="{2D5C33CD-57D9-4AB3-9C17-6958EC387989}" type="presOf" srcId="{DB6F2D61-B975-4C87-9AC0-553ED1BC5074}" destId="{91A44C76-F2F1-452C-B1DD-A5A9FF4AEBEB}" srcOrd="0" destOrd="0" presId="urn:microsoft.com/office/officeart/2005/8/layout/process3"/>
    <dgm:cxn modelId="{C46795E9-2E7B-4D4D-B5CC-1118A463246C}" type="presOf" srcId="{080C60F3-4F06-44AF-BA9D-EF4B803B27C2}" destId="{241DC0AA-85BD-43AF-9F29-E6A45C29BF3D}" srcOrd="1" destOrd="0" presId="urn:microsoft.com/office/officeart/2005/8/layout/process3"/>
    <dgm:cxn modelId="{6D7719D2-5386-4363-9A35-FAD334EC504D}" type="presParOf" srcId="{D2102E19-3916-47CC-81BB-91796E13946D}" destId="{709D6F14-B6D3-4C05-987E-7329EE1159F5}" srcOrd="0" destOrd="0" presId="urn:microsoft.com/office/officeart/2005/8/layout/process3"/>
    <dgm:cxn modelId="{D8525C5C-C71B-4E8C-A0B5-686C93B9DEBB}" type="presParOf" srcId="{709D6F14-B6D3-4C05-987E-7329EE1159F5}" destId="{91A44C76-F2F1-452C-B1DD-A5A9FF4AEBEB}" srcOrd="0" destOrd="0" presId="urn:microsoft.com/office/officeart/2005/8/layout/process3"/>
    <dgm:cxn modelId="{959FFF00-9E64-462B-BA0E-82F757B31F35}" type="presParOf" srcId="{709D6F14-B6D3-4C05-987E-7329EE1159F5}" destId="{D1BC1CD6-27E9-4030-A363-9146DD4D159C}" srcOrd="1" destOrd="0" presId="urn:microsoft.com/office/officeart/2005/8/layout/process3"/>
    <dgm:cxn modelId="{19607F29-FBE0-4665-82C1-117ED075605F}" type="presParOf" srcId="{709D6F14-B6D3-4C05-987E-7329EE1159F5}" destId="{31C77B9A-2055-4E36-9C20-0A0F822B9265}" srcOrd="2" destOrd="0" presId="urn:microsoft.com/office/officeart/2005/8/layout/process3"/>
    <dgm:cxn modelId="{70206E1D-EE2C-465A-A9D2-77EB0BE5D1D8}" type="presParOf" srcId="{D2102E19-3916-47CC-81BB-91796E13946D}" destId="{CD249F0B-FB82-4A0F-A2A2-AE660793EC3B}" srcOrd="1" destOrd="0" presId="urn:microsoft.com/office/officeart/2005/8/layout/process3"/>
    <dgm:cxn modelId="{D87A1847-6780-4129-BCE3-FAEB2AFBE8E0}" type="presParOf" srcId="{CD249F0B-FB82-4A0F-A2A2-AE660793EC3B}" destId="{9D0EDA11-E092-4184-BFB3-4A947FE009DE}" srcOrd="0" destOrd="0" presId="urn:microsoft.com/office/officeart/2005/8/layout/process3"/>
    <dgm:cxn modelId="{DDAB261E-71D0-4EDA-BA92-598410B58E63}" type="presParOf" srcId="{D2102E19-3916-47CC-81BB-91796E13946D}" destId="{2F25E468-A9A2-4563-A1C1-7C4F06D20CDC}" srcOrd="2" destOrd="0" presId="urn:microsoft.com/office/officeart/2005/8/layout/process3"/>
    <dgm:cxn modelId="{88E69DC9-9733-44F5-BBDF-BFBEE175A59C}" type="presParOf" srcId="{2F25E468-A9A2-4563-A1C1-7C4F06D20CDC}" destId="{944D37EC-46E4-4E68-B2E2-E6237E95A417}" srcOrd="0" destOrd="0" presId="urn:microsoft.com/office/officeart/2005/8/layout/process3"/>
    <dgm:cxn modelId="{CA98C323-F29A-490B-8CA6-F740745B64B3}" type="presParOf" srcId="{2F25E468-A9A2-4563-A1C1-7C4F06D20CDC}" destId="{241DC0AA-85BD-43AF-9F29-E6A45C29BF3D}" srcOrd="1" destOrd="0" presId="urn:microsoft.com/office/officeart/2005/8/layout/process3"/>
    <dgm:cxn modelId="{603A105E-64DB-49A1-9790-BD3DB8D6EF7A}" type="presParOf" srcId="{2F25E468-A9A2-4563-A1C1-7C4F06D20CDC}" destId="{10FBDD7B-B28D-4FB5-86CA-64E23AF3213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AFB4E-DEB1-4A7B-8762-C947EC981449}">
      <dsp:nvSpPr>
        <dsp:cNvPr id="0" name=""/>
        <dsp:cNvSpPr/>
      </dsp:nvSpPr>
      <dsp:spPr>
        <a:xfrm>
          <a:off x="913932" y="326847"/>
          <a:ext cx="2181710" cy="2181710"/>
        </a:xfrm>
        <a:prstGeom prst="blockArc">
          <a:avLst>
            <a:gd name="adj1" fmla="val 9000000"/>
            <a:gd name="adj2" fmla="val 16200000"/>
            <a:gd name="adj3" fmla="val 463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86E59-CDB6-4A35-B9E8-C690367F596F}">
      <dsp:nvSpPr>
        <dsp:cNvPr id="0" name=""/>
        <dsp:cNvSpPr/>
      </dsp:nvSpPr>
      <dsp:spPr>
        <a:xfrm>
          <a:off x="913932" y="326847"/>
          <a:ext cx="2181710" cy="2181710"/>
        </a:xfrm>
        <a:prstGeom prst="blockArc">
          <a:avLst>
            <a:gd name="adj1" fmla="val 1800000"/>
            <a:gd name="adj2" fmla="val 9000000"/>
            <a:gd name="adj3" fmla="val 463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69D47-5FB0-43D3-90FB-F9A6508DC742}">
      <dsp:nvSpPr>
        <dsp:cNvPr id="0" name=""/>
        <dsp:cNvSpPr/>
      </dsp:nvSpPr>
      <dsp:spPr>
        <a:xfrm>
          <a:off x="913932" y="326847"/>
          <a:ext cx="2181710" cy="2181710"/>
        </a:xfrm>
        <a:prstGeom prst="blockArc">
          <a:avLst>
            <a:gd name="adj1" fmla="val 16200000"/>
            <a:gd name="adj2" fmla="val 1800000"/>
            <a:gd name="adj3" fmla="val 463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A94FC-D891-4164-9B1B-5903E74075D8}">
      <dsp:nvSpPr>
        <dsp:cNvPr id="0" name=""/>
        <dsp:cNvSpPr/>
      </dsp:nvSpPr>
      <dsp:spPr>
        <a:xfrm>
          <a:off x="1503590" y="916505"/>
          <a:ext cx="1002393" cy="10023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ОБРАЗО-ВАНИЕ</a:t>
          </a:r>
        </a:p>
      </dsp:txBody>
      <dsp:txXfrm>
        <a:off x="1650387" y="1063302"/>
        <a:ext cx="708799" cy="708799"/>
      </dsp:txXfrm>
    </dsp:sp>
    <dsp:sp modelId="{B5E963AF-3049-41B0-A545-74981B7B3609}">
      <dsp:nvSpPr>
        <dsp:cNvPr id="0" name=""/>
        <dsp:cNvSpPr/>
      </dsp:nvSpPr>
      <dsp:spPr>
        <a:xfrm>
          <a:off x="1653949" y="1269"/>
          <a:ext cx="701675" cy="7016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>
        <a:off x="1756707" y="104027"/>
        <a:ext cx="496159" cy="496159"/>
      </dsp:txXfrm>
    </dsp:sp>
    <dsp:sp modelId="{79B20DE8-341A-4D68-9048-8CED7CAC0D5B}">
      <dsp:nvSpPr>
        <dsp:cNvPr id="0" name=""/>
        <dsp:cNvSpPr/>
      </dsp:nvSpPr>
      <dsp:spPr>
        <a:xfrm>
          <a:off x="2576781" y="1599661"/>
          <a:ext cx="701675" cy="7016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>
        <a:off x="2679539" y="1702419"/>
        <a:ext cx="496159" cy="496159"/>
      </dsp:txXfrm>
    </dsp:sp>
    <dsp:sp modelId="{F7E727CB-3DEC-4A71-BC8A-34E8A135E58D}">
      <dsp:nvSpPr>
        <dsp:cNvPr id="0" name=""/>
        <dsp:cNvSpPr/>
      </dsp:nvSpPr>
      <dsp:spPr>
        <a:xfrm>
          <a:off x="731117" y="1599661"/>
          <a:ext cx="701675" cy="7016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>
        <a:off x="833875" y="1702419"/>
        <a:ext cx="496159" cy="4961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BC1CD6-27E9-4030-A363-9146DD4D159C}">
      <dsp:nvSpPr>
        <dsp:cNvPr id="0" name=""/>
        <dsp:cNvSpPr/>
      </dsp:nvSpPr>
      <dsp:spPr>
        <a:xfrm>
          <a:off x="0" y="0"/>
          <a:ext cx="681551" cy="7775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a-ET" sz="1800" b="1" kern="1200" dirty="0">
            <a:latin typeface="Arial Narrow" panose="020B0606020202030204" pitchFamily="34" charset="0"/>
          </a:endParaRPr>
        </a:p>
      </dsp:txBody>
      <dsp:txXfrm>
        <a:off x="0" y="0"/>
        <a:ext cx="681551" cy="208911"/>
      </dsp:txXfrm>
    </dsp:sp>
    <dsp:sp modelId="{31C77B9A-2055-4E36-9C20-0A0F822B9265}">
      <dsp:nvSpPr>
        <dsp:cNvPr id="0" name=""/>
        <dsp:cNvSpPr/>
      </dsp:nvSpPr>
      <dsp:spPr>
        <a:xfrm>
          <a:off x="88119" y="507562"/>
          <a:ext cx="720853" cy="440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49F0B-FB82-4A0F-A2A2-AE660793EC3B}">
      <dsp:nvSpPr>
        <dsp:cNvPr id="0" name=""/>
        <dsp:cNvSpPr/>
      </dsp:nvSpPr>
      <dsp:spPr>
        <a:xfrm rot="5143">
          <a:off x="722913" y="40209"/>
          <a:ext cx="264541" cy="13003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a-ET" sz="500" kern="1200"/>
        </a:p>
      </dsp:txBody>
      <dsp:txXfrm>
        <a:off x="722913" y="66186"/>
        <a:ext cx="225531" cy="78020"/>
      </dsp:txXfrm>
    </dsp:sp>
    <dsp:sp modelId="{241DC0AA-85BD-43AF-9F29-E6A45C29BF3D}">
      <dsp:nvSpPr>
        <dsp:cNvPr id="0" name=""/>
        <dsp:cNvSpPr/>
      </dsp:nvSpPr>
      <dsp:spPr>
        <a:xfrm>
          <a:off x="1018701" y="1496"/>
          <a:ext cx="645159" cy="7775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a-ET" sz="1800" kern="1200" dirty="0"/>
        </a:p>
      </dsp:txBody>
      <dsp:txXfrm>
        <a:off x="1018701" y="1496"/>
        <a:ext cx="645159" cy="208911"/>
      </dsp:txXfrm>
    </dsp:sp>
    <dsp:sp modelId="{10FBDD7B-B28D-4FB5-86CA-64E23AF32136}">
      <dsp:nvSpPr>
        <dsp:cNvPr id="0" name=""/>
        <dsp:cNvSpPr/>
      </dsp:nvSpPr>
      <dsp:spPr>
        <a:xfrm>
          <a:off x="1105745" y="512488"/>
          <a:ext cx="686612" cy="4356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BC1CD6-27E9-4030-A363-9146DD4D159C}">
      <dsp:nvSpPr>
        <dsp:cNvPr id="0" name=""/>
        <dsp:cNvSpPr/>
      </dsp:nvSpPr>
      <dsp:spPr>
        <a:xfrm>
          <a:off x="31" y="20633"/>
          <a:ext cx="662662" cy="7343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a-ET" sz="1700" b="1" kern="1200" dirty="0">
            <a:latin typeface="Arial Narrow" panose="020B0606020202030204" pitchFamily="34" charset="0"/>
          </a:endParaRPr>
        </a:p>
      </dsp:txBody>
      <dsp:txXfrm>
        <a:off x="31" y="20633"/>
        <a:ext cx="662662" cy="216011"/>
      </dsp:txXfrm>
    </dsp:sp>
    <dsp:sp modelId="{31C77B9A-2055-4E36-9C20-0A0F822B9265}">
      <dsp:nvSpPr>
        <dsp:cNvPr id="0" name=""/>
        <dsp:cNvSpPr/>
      </dsp:nvSpPr>
      <dsp:spPr>
        <a:xfrm>
          <a:off x="73134" y="510027"/>
          <a:ext cx="737672" cy="4324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49F0B-FB82-4A0F-A2A2-AE660793EC3B}">
      <dsp:nvSpPr>
        <dsp:cNvPr id="0" name=""/>
        <dsp:cNvSpPr/>
      </dsp:nvSpPr>
      <dsp:spPr>
        <a:xfrm rot="21595495">
          <a:off x="707468" y="60733"/>
          <a:ext cx="286369" cy="134451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a-ET" sz="500" kern="1200"/>
        </a:p>
      </dsp:txBody>
      <dsp:txXfrm>
        <a:off x="707468" y="87649"/>
        <a:ext cx="246034" cy="80671"/>
      </dsp:txXfrm>
    </dsp:sp>
    <dsp:sp modelId="{241DC0AA-85BD-43AF-9F29-E6A45C29BF3D}">
      <dsp:nvSpPr>
        <dsp:cNvPr id="0" name=""/>
        <dsp:cNvSpPr/>
      </dsp:nvSpPr>
      <dsp:spPr>
        <a:xfrm>
          <a:off x="1027663" y="19267"/>
          <a:ext cx="692148" cy="7343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a-ET" sz="1700" kern="1200" dirty="0"/>
        </a:p>
      </dsp:txBody>
      <dsp:txXfrm>
        <a:off x="1027663" y="19267"/>
        <a:ext cx="692148" cy="216011"/>
      </dsp:txXfrm>
    </dsp:sp>
    <dsp:sp modelId="{10FBDD7B-B28D-4FB5-86CA-64E23AF32136}">
      <dsp:nvSpPr>
        <dsp:cNvPr id="0" name=""/>
        <dsp:cNvSpPr/>
      </dsp:nvSpPr>
      <dsp:spPr>
        <a:xfrm>
          <a:off x="1163195" y="507467"/>
          <a:ext cx="642363" cy="4378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BC1CD6-27E9-4030-A363-9146DD4D159C}">
      <dsp:nvSpPr>
        <dsp:cNvPr id="0" name=""/>
        <dsp:cNvSpPr/>
      </dsp:nvSpPr>
      <dsp:spPr>
        <a:xfrm>
          <a:off x="851" y="23511"/>
          <a:ext cx="864173" cy="64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a-ET" sz="1500" b="1" kern="1200" dirty="0">
            <a:latin typeface="Arial Narrow" panose="020B0606020202030204" pitchFamily="34" charset="0"/>
          </a:endParaRPr>
        </a:p>
      </dsp:txBody>
      <dsp:txXfrm>
        <a:off x="851" y="23511"/>
        <a:ext cx="864173" cy="264888"/>
      </dsp:txXfrm>
    </dsp:sp>
    <dsp:sp modelId="{31C77B9A-2055-4E36-9C20-0A0F822B9265}">
      <dsp:nvSpPr>
        <dsp:cNvPr id="0" name=""/>
        <dsp:cNvSpPr/>
      </dsp:nvSpPr>
      <dsp:spPr>
        <a:xfrm>
          <a:off x="142768" y="501216"/>
          <a:ext cx="851611" cy="438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49F0B-FB82-4A0F-A2A2-AE660793EC3B}">
      <dsp:nvSpPr>
        <dsp:cNvPr id="0" name=""/>
        <dsp:cNvSpPr/>
      </dsp:nvSpPr>
      <dsp:spPr>
        <a:xfrm rot="21591346">
          <a:off x="913518" y="71918"/>
          <a:ext cx="310153" cy="16487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a-ET" sz="500" kern="1200">
            <a:solidFill>
              <a:schemeClr val="bg1"/>
            </a:solidFill>
          </a:endParaRPr>
        </a:p>
      </dsp:txBody>
      <dsp:txXfrm>
        <a:off x="913518" y="104955"/>
        <a:ext cx="260691" cy="98924"/>
      </dsp:txXfrm>
    </dsp:sp>
    <dsp:sp modelId="{241DC0AA-85BD-43AF-9F29-E6A45C29BF3D}">
      <dsp:nvSpPr>
        <dsp:cNvPr id="0" name=""/>
        <dsp:cNvSpPr/>
      </dsp:nvSpPr>
      <dsp:spPr>
        <a:xfrm>
          <a:off x="1260306" y="20399"/>
          <a:ext cx="818029" cy="64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a-ET" sz="1500" kern="1200" dirty="0"/>
        </a:p>
      </dsp:txBody>
      <dsp:txXfrm>
        <a:off x="1260306" y="20399"/>
        <a:ext cx="818029" cy="264888"/>
      </dsp:txXfrm>
    </dsp:sp>
    <dsp:sp modelId="{10FBDD7B-B28D-4FB5-86CA-64E23AF32136}">
      <dsp:nvSpPr>
        <dsp:cNvPr id="0" name=""/>
        <dsp:cNvSpPr/>
      </dsp:nvSpPr>
      <dsp:spPr>
        <a:xfrm>
          <a:off x="1413821" y="500199"/>
          <a:ext cx="763250" cy="4508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101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8056"/>
          </a:xfrm>
          <a:prstGeom prst="rect">
            <a:avLst/>
          </a:prstGeom>
        </p:spPr>
        <p:txBody>
          <a:bodyPr vert="horz" lIns="90991" tIns="45495" rIns="90991" bIns="4549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0991" tIns="45495" rIns="90991" bIns="45495" rtlCol="0"/>
          <a:lstStyle>
            <a:lvl1pPr algn="r">
              <a:defRPr sz="1200"/>
            </a:lvl1pPr>
          </a:lstStyle>
          <a:p>
            <a:fld id="{5E6F26B2-A334-48CB-9EC7-2B5C35AF4E4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1" tIns="45495" rIns="90991" bIns="4549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0991" tIns="45495" rIns="90991" bIns="4549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3"/>
            <a:ext cx="2945659" cy="498055"/>
          </a:xfrm>
          <a:prstGeom prst="rect">
            <a:avLst/>
          </a:prstGeom>
        </p:spPr>
        <p:txBody>
          <a:bodyPr vert="horz" lIns="90991" tIns="45495" rIns="90991" bIns="4549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8055"/>
          </a:xfrm>
          <a:prstGeom prst="rect">
            <a:avLst/>
          </a:prstGeom>
        </p:spPr>
        <p:txBody>
          <a:bodyPr vert="horz" lIns="90991" tIns="45495" rIns="90991" bIns="45495" rtlCol="0" anchor="b"/>
          <a:lstStyle>
            <a:lvl1pPr algn="r">
              <a:defRPr sz="1200"/>
            </a:lvl1pPr>
          </a:lstStyle>
          <a:p>
            <a:fld id="{9DD52C0D-EA9D-45E2-A905-27ECF9FDA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70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34dc814b55_2_83:notes"/>
          <p:cNvSpPr txBox="1">
            <a:spLocks noGrp="1"/>
          </p:cNvSpPr>
          <p:nvPr>
            <p:ph type="body" idx="1"/>
          </p:nvPr>
        </p:nvSpPr>
        <p:spPr>
          <a:xfrm>
            <a:off x="690760" y="4403366"/>
            <a:ext cx="5526054" cy="3602600"/>
          </a:xfrm>
          <a:prstGeom prst="rect">
            <a:avLst/>
          </a:prstGeom>
        </p:spPr>
        <p:txBody>
          <a:bodyPr spcFirstLastPara="1" wrap="square" lIns="91727" tIns="91727" rIns="91727" bIns="91727" anchor="t" anchorCtr="0">
            <a:noAutofit/>
          </a:bodyPr>
          <a:lstStyle/>
          <a:p>
            <a:endParaRPr/>
          </a:p>
        </p:txBody>
      </p:sp>
      <p:sp>
        <p:nvSpPr>
          <p:cNvPr id="519" name="Google Shape;519;g134dc814b55_2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1144588"/>
            <a:ext cx="5487987" cy="3087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850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3225" y="685800"/>
            <a:ext cx="6100763" cy="3432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5" y="9448184"/>
            <a:ext cx="2971800" cy="499091"/>
          </a:xfrm>
          <a:prstGeom prst="rect">
            <a:avLst/>
          </a:prstGeom>
        </p:spPr>
        <p:txBody>
          <a:bodyPr/>
          <a:lstStyle/>
          <a:p>
            <a:fld id="{9DD52C0D-EA9D-45E2-A905-27ECF9FDA6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00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3225" y="685800"/>
            <a:ext cx="6100763" cy="3432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5" y="9448184"/>
            <a:ext cx="2971800" cy="499091"/>
          </a:xfrm>
          <a:prstGeom prst="rect">
            <a:avLst/>
          </a:prstGeom>
        </p:spPr>
        <p:txBody>
          <a:bodyPr/>
          <a:lstStyle/>
          <a:p>
            <a:fld id="{9DD52C0D-EA9D-45E2-A905-27ECF9FDA6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83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34dc814b55_2_170:notes"/>
          <p:cNvSpPr txBox="1">
            <a:spLocks noGrp="1"/>
          </p:cNvSpPr>
          <p:nvPr>
            <p:ph type="body" idx="1"/>
          </p:nvPr>
        </p:nvSpPr>
        <p:spPr>
          <a:xfrm>
            <a:off x="685803" y="4400555"/>
            <a:ext cx="5486410" cy="360045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/>
          <a:p>
            <a:endParaRPr/>
          </a:p>
        </p:txBody>
      </p:sp>
      <p:sp>
        <p:nvSpPr>
          <p:cNvPr id="673" name="Google Shape;673;g134dc814b55_2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4588"/>
            <a:ext cx="5483225" cy="3084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3822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32A2B-0E36-4D94-BE9F-4F520D8A9F0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962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99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963B-0D1B-42A8-9DAF-5BB1E61B74F0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07CE-9666-4C11-A13F-BADBABEAA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11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963B-0D1B-42A8-9DAF-5BB1E61B74F0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07CE-9666-4C11-A13F-BADBABEAA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241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963B-0D1B-42A8-9DAF-5BB1E61B74F0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07CE-9666-4C11-A13F-BADBABEAA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64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963B-0D1B-42A8-9DAF-5BB1E61B74F0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07CE-9666-4C11-A13F-BADBABEAA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563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963B-0D1B-42A8-9DAF-5BB1E61B74F0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07CE-9666-4C11-A13F-BADBABEAA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955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963B-0D1B-42A8-9DAF-5BB1E61B74F0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07CE-9666-4C11-A13F-BADBABEAA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155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963B-0D1B-42A8-9DAF-5BB1E61B74F0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07CE-9666-4C11-A13F-BADBABEAA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029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963B-0D1B-42A8-9DAF-5BB1E61B74F0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07CE-9666-4C11-A13F-BADBABEAA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799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867905" y="454256"/>
            <a:ext cx="10559622" cy="43612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67905" y="1726027"/>
            <a:ext cx="4321939" cy="4676006"/>
          </a:xfrm>
          <a:prstGeom prst="rect">
            <a:avLst/>
          </a:prstGeom>
        </p:spPr>
        <p:txBody>
          <a:bodyPr anchor="t"/>
          <a:lstStyle>
            <a:lvl1pPr marL="327422" indent="-327422">
              <a:defRPr sz="1650"/>
            </a:lvl1pPr>
            <a:lvl2pPr marL="644922" indent="-327422">
              <a:defRPr sz="1650"/>
            </a:lvl2pPr>
            <a:lvl3pPr marL="962422" indent="-327422">
              <a:defRPr sz="1650"/>
            </a:lvl3pPr>
            <a:lvl4pPr marL="1279922" indent="-327422">
              <a:defRPr sz="1650"/>
            </a:lvl4pPr>
            <a:lvl5pPr marL="1597422" indent="-327422">
              <a:defRPr sz="16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3868" y="6523380"/>
            <a:ext cx="206550" cy="2159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rgbClr val="8ACBEF"/>
                </a:solidFill>
                <a:latin typeface="+mj-lt"/>
                <a:ea typeface="+mj-ea"/>
                <a:cs typeface="+mj-cs"/>
                <a:sym typeface="SF UI Display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790713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036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74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5B7653-4FAA-4E94-8C48-5FCBC951A9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2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448849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43D0F-434E-48D0-A961-794AEAEB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F9944F-7541-4EA8-824D-06AE8DFA0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DF9A56-08F4-414C-ACC3-96C96DFC8B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BF9797-05B6-4545-B963-63C0DAE3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77EB71-584A-4B8F-A47A-C823CF665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3C3F24-CEE0-4CE3-A58E-DDA5171740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87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963B-0D1B-42A8-9DAF-5BB1E61B74F0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07CE-9666-4C11-A13F-BADBABEAA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488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963B-0D1B-42A8-9DAF-5BB1E61B74F0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07CE-9666-4C11-A13F-BADBABEAA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86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963B-0D1B-42A8-9DAF-5BB1E61B74F0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07CE-9666-4C11-A13F-BADBABEAA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921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 /><Relationship Id="rId13" Type="http://schemas.openxmlformats.org/officeDocument/2006/relationships/theme" Target="../theme/theme2.xml" /><Relationship Id="rId3" Type="http://schemas.openxmlformats.org/officeDocument/2006/relationships/slideLayout" Target="../slideLayouts/slideLayout9.xml" /><Relationship Id="rId7" Type="http://schemas.openxmlformats.org/officeDocument/2006/relationships/slideLayout" Target="../slideLayouts/slideLayout13.xml" /><Relationship Id="rId12" Type="http://schemas.openxmlformats.org/officeDocument/2006/relationships/slideLayout" Target="../slideLayouts/slideLayout18.xml" /><Relationship Id="rId2" Type="http://schemas.openxmlformats.org/officeDocument/2006/relationships/slideLayout" Target="../slideLayouts/slideLayout8.xml" /><Relationship Id="rId1" Type="http://schemas.openxmlformats.org/officeDocument/2006/relationships/slideLayout" Target="../slideLayouts/slideLayout7.xml" /><Relationship Id="rId6" Type="http://schemas.openxmlformats.org/officeDocument/2006/relationships/slideLayout" Target="../slideLayouts/slideLayout12.xml" /><Relationship Id="rId11" Type="http://schemas.openxmlformats.org/officeDocument/2006/relationships/slideLayout" Target="../slideLayouts/slideLayout17.xml" /><Relationship Id="rId5" Type="http://schemas.openxmlformats.org/officeDocument/2006/relationships/slideLayout" Target="../slideLayouts/slideLayout11.xml" /><Relationship Id="rId10" Type="http://schemas.openxmlformats.org/officeDocument/2006/relationships/slideLayout" Target="../slideLayouts/slideLayout16.xml" /><Relationship Id="rId4" Type="http://schemas.openxmlformats.org/officeDocument/2006/relationships/slideLayout" Target="../slideLayouts/slideLayout10.xml" /><Relationship Id="rId9" Type="http://schemas.openxmlformats.org/officeDocument/2006/relationships/slideLayout" Target="../slideLayouts/slideLayout1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54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45" r:id="rId4"/>
    <p:sldLayoutId id="2147483913" r:id="rId5"/>
    <p:sldLayoutId id="2147483915" r:id="rId6"/>
  </p:sldLayoutIdLst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E963B-0D1B-42A8-9DAF-5BB1E61B74F0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F07CE-9666-4C11-A13F-BADBABEAA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4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5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4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18.png" /><Relationship Id="rId5" Type="http://schemas.openxmlformats.org/officeDocument/2006/relationships/image" Target="../media/image17.png" /><Relationship Id="rId4" Type="http://schemas.openxmlformats.org/officeDocument/2006/relationships/image" Target="../media/image7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4.xml" /><Relationship Id="rId5" Type="http://schemas.openxmlformats.org/officeDocument/2006/relationships/chart" Target="../charts/chart1.xml" /><Relationship Id="rId4" Type="http://schemas.openxmlformats.org/officeDocument/2006/relationships/image" Target="../media/image7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19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20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 /><Relationship Id="rId3" Type="http://schemas.openxmlformats.org/officeDocument/2006/relationships/image" Target="../media/image7.png" /><Relationship Id="rId7" Type="http://schemas.openxmlformats.org/officeDocument/2006/relationships/image" Target="../media/image24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23.png" /><Relationship Id="rId5" Type="http://schemas.openxmlformats.org/officeDocument/2006/relationships/image" Target="../media/image22.png" /><Relationship Id="rId4" Type="http://schemas.openxmlformats.org/officeDocument/2006/relationships/image" Target="../media/image21.png" /><Relationship Id="rId9" Type="http://schemas.openxmlformats.org/officeDocument/2006/relationships/image" Target="../media/image26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7" Type="http://schemas.openxmlformats.org/officeDocument/2006/relationships/image" Target="../media/image30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29.png" /><Relationship Id="rId5" Type="http://schemas.openxmlformats.org/officeDocument/2006/relationships/image" Target="../media/image28.png" /><Relationship Id="rId4" Type="http://schemas.openxmlformats.org/officeDocument/2006/relationships/image" Target="../media/image27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8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7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7.png" 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 /><Relationship Id="rId3" Type="http://schemas.openxmlformats.org/officeDocument/2006/relationships/image" Target="../media/image7.png" /><Relationship Id="rId7" Type="http://schemas.openxmlformats.org/officeDocument/2006/relationships/diagramColors" Target="../diagrams/colors1.xml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Relationship Id="rId6" Type="http://schemas.openxmlformats.org/officeDocument/2006/relationships/diagramQuickStyle" Target="../diagrams/quickStyle1.xml" /><Relationship Id="rId5" Type="http://schemas.openxmlformats.org/officeDocument/2006/relationships/diagramLayout" Target="../diagrams/layout1.xml" /><Relationship Id="rId4" Type="http://schemas.openxmlformats.org/officeDocument/2006/relationships/diagramData" Target="../diagrams/data1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31.jpg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32.png" 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3" Type="http://schemas.openxmlformats.org/officeDocument/2006/relationships/image" Target="../media/image6.png" /><Relationship Id="rId7" Type="http://schemas.openxmlformats.org/officeDocument/2006/relationships/image" Target="../media/image34.png" /><Relationship Id="rId2" Type="http://schemas.openxmlformats.org/officeDocument/2006/relationships/image" Target="../media/image31.jpg" /><Relationship Id="rId1" Type="http://schemas.openxmlformats.org/officeDocument/2006/relationships/slideLayout" Target="../slideLayouts/slideLayout8.xml" /><Relationship Id="rId6" Type="http://schemas.microsoft.com/office/2007/relationships/hdphoto" Target="../media/hdphoto1.wdp" /><Relationship Id="rId11" Type="http://schemas.openxmlformats.org/officeDocument/2006/relationships/image" Target="../media/image36.png" /><Relationship Id="rId5" Type="http://schemas.openxmlformats.org/officeDocument/2006/relationships/image" Target="../media/image33.png" /><Relationship Id="rId10" Type="http://schemas.microsoft.com/office/2007/relationships/hdphoto" Target="../media/hdphoto3.wdp" /><Relationship Id="rId4" Type="http://schemas.openxmlformats.org/officeDocument/2006/relationships/image" Target="../media/image32.png" /><Relationship Id="rId9" Type="http://schemas.openxmlformats.org/officeDocument/2006/relationships/image" Target="../media/image35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31.jpg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32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18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7" Type="http://schemas.openxmlformats.org/officeDocument/2006/relationships/image" Target="../media/image12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37.png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7" Type="http://schemas.openxmlformats.org/officeDocument/2006/relationships/image" Target="../media/image41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40.png" /><Relationship Id="rId5" Type="http://schemas.openxmlformats.org/officeDocument/2006/relationships/image" Target="../media/image39.png" /><Relationship Id="rId4" Type="http://schemas.openxmlformats.org/officeDocument/2006/relationships/image" Target="../media/image38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9.pn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42.png" 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 /><Relationship Id="rId13" Type="http://schemas.openxmlformats.org/officeDocument/2006/relationships/diagramColors" Target="../diagrams/colors3.xml" /><Relationship Id="rId18" Type="http://schemas.openxmlformats.org/officeDocument/2006/relationships/diagramColors" Target="../diagrams/colors4.xml" /><Relationship Id="rId26" Type="http://schemas.openxmlformats.org/officeDocument/2006/relationships/image" Target="../media/image50.jpeg" /><Relationship Id="rId3" Type="http://schemas.openxmlformats.org/officeDocument/2006/relationships/image" Target="../media/image7.png" /><Relationship Id="rId21" Type="http://schemas.openxmlformats.org/officeDocument/2006/relationships/image" Target="../media/image45.png" /><Relationship Id="rId7" Type="http://schemas.openxmlformats.org/officeDocument/2006/relationships/diagramColors" Target="../diagrams/colors2.xml" /><Relationship Id="rId12" Type="http://schemas.openxmlformats.org/officeDocument/2006/relationships/diagramQuickStyle" Target="../diagrams/quickStyle3.xml" /><Relationship Id="rId17" Type="http://schemas.openxmlformats.org/officeDocument/2006/relationships/diagramQuickStyle" Target="../diagrams/quickStyle4.xml" /><Relationship Id="rId25" Type="http://schemas.openxmlformats.org/officeDocument/2006/relationships/image" Target="../media/image49.png" /><Relationship Id="rId2" Type="http://schemas.openxmlformats.org/officeDocument/2006/relationships/image" Target="../media/image6.png" /><Relationship Id="rId16" Type="http://schemas.openxmlformats.org/officeDocument/2006/relationships/diagramLayout" Target="../diagrams/layout4.xml" /><Relationship Id="rId20" Type="http://schemas.openxmlformats.org/officeDocument/2006/relationships/image" Target="../media/image44.png" /><Relationship Id="rId1" Type="http://schemas.openxmlformats.org/officeDocument/2006/relationships/slideLayout" Target="../slideLayouts/slideLayout4.xml" /><Relationship Id="rId6" Type="http://schemas.openxmlformats.org/officeDocument/2006/relationships/diagramQuickStyle" Target="../diagrams/quickStyle2.xml" /><Relationship Id="rId11" Type="http://schemas.openxmlformats.org/officeDocument/2006/relationships/diagramLayout" Target="../diagrams/layout3.xml" /><Relationship Id="rId24" Type="http://schemas.openxmlformats.org/officeDocument/2006/relationships/image" Target="../media/image48.png" /><Relationship Id="rId5" Type="http://schemas.openxmlformats.org/officeDocument/2006/relationships/diagramLayout" Target="../diagrams/layout2.xml" /><Relationship Id="rId15" Type="http://schemas.openxmlformats.org/officeDocument/2006/relationships/diagramData" Target="../diagrams/data4.xml" /><Relationship Id="rId23" Type="http://schemas.openxmlformats.org/officeDocument/2006/relationships/image" Target="../media/image47.png" /><Relationship Id="rId10" Type="http://schemas.openxmlformats.org/officeDocument/2006/relationships/diagramData" Target="../diagrams/data3.xml" /><Relationship Id="rId19" Type="http://schemas.microsoft.com/office/2007/relationships/diagramDrawing" Target="../diagrams/drawing4.xml" /><Relationship Id="rId4" Type="http://schemas.openxmlformats.org/officeDocument/2006/relationships/diagramData" Target="../diagrams/data2.xml" /><Relationship Id="rId9" Type="http://schemas.openxmlformats.org/officeDocument/2006/relationships/image" Target="../media/image43.png" /><Relationship Id="rId14" Type="http://schemas.microsoft.com/office/2007/relationships/diagramDrawing" Target="../diagrams/drawing3.xml" /><Relationship Id="rId22" Type="http://schemas.openxmlformats.org/officeDocument/2006/relationships/image" Target="../media/image46.pn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52.png" /><Relationship Id="rId5" Type="http://schemas.openxmlformats.org/officeDocument/2006/relationships/image" Target="../media/image13.png" /><Relationship Id="rId4" Type="http://schemas.openxmlformats.org/officeDocument/2006/relationships/image" Target="../media/image51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53.pn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 /><Relationship Id="rId3" Type="http://schemas.openxmlformats.org/officeDocument/2006/relationships/image" Target="../media/image7.png" /><Relationship Id="rId7" Type="http://schemas.openxmlformats.org/officeDocument/2006/relationships/image" Target="../media/image5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56.png" /><Relationship Id="rId5" Type="http://schemas.openxmlformats.org/officeDocument/2006/relationships/image" Target="../media/image55.png" /><Relationship Id="rId4" Type="http://schemas.openxmlformats.org/officeDocument/2006/relationships/image" Target="../media/image54.png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iff" /><Relationship Id="rId3" Type="http://schemas.openxmlformats.org/officeDocument/2006/relationships/image" Target="../media/image7.png" /><Relationship Id="rId7" Type="http://schemas.openxmlformats.org/officeDocument/2006/relationships/image" Target="../media/image62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61.png" /><Relationship Id="rId5" Type="http://schemas.openxmlformats.org/officeDocument/2006/relationships/image" Target="../media/image60.png" /><Relationship Id="rId4" Type="http://schemas.openxmlformats.org/officeDocument/2006/relationships/image" Target="../media/image59.png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7.png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7.png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7.png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12.png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7" Type="http://schemas.openxmlformats.org/officeDocument/2006/relationships/image" Target="../media/image15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14.png" /><Relationship Id="rId5" Type="http://schemas.openxmlformats.org/officeDocument/2006/relationships/image" Target="../media/image13.png" /><Relationship Id="rId4" Type="http://schemas.openxmlformats.org/officeDocument/2006/relationships/image" Target="../media/image5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7" Type="http://schemas.openxmlformats.org/officeDocument/2006/relationships/image" Target="../media/image15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14.png" /><Relationship Id="rId5" Type="http://schemas.openxmlformats.org/officeDocument/2006/relationships/image" Target="../media/image13.png" /><Relationship Id="rId4" Type="http://schemas.openxmlformats.org/officeDocument/2006/relationships/image" Target="../media/image5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5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" y="0"/>
            <a:ext cx="121920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100"/>
          <p:cNvSpPr txBox="1"/>
          <p:nvPr/>
        </p:nvSpPr>
        <p:spPr>
          <a:xfrm>
            <a:off x="724999" y="1690515"/>
            <a:ext cx="10931465" cy="307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ru-RU" sz="3200" b="1" dirty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ИТОГИ ДЕЯТЕЛЬНОСТИ МИНИСТЕРСТВА </a:t>
            </a:r>
          </a:p>
          <a:p>
            <a:pPr algn="ctr"/>
            <a:r>
              <a:rPr lang="ru-RU" sz="3200" b="1" dirty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ЗА 2022 ГОД И ЗАДАЧИ НА 2023 ГОД В СВЕТЕ ПРЕДВЫБОРНОЙ ПРОГРАММЫ ГЛАВЫ ГОСУДАРСТВА</a:t>
            </a:r>
          </a:p>
        </p:txBody>
      </p:sp>
      <p:grpSp>
        <p:nvGrpSpPr>
          <p:cNvPr id="523" name="Google Shape;523;p100"/>
          <p:cNvGrpSpPr/>
          <p:nvPr/>
        </p:nvGrpSpPr>
        <p:grpSpPr>
          <a:xfrm>
            <a:off x="724999" y="591806"/>
            <a:ext cx="2792504" cy="752221"/>
            <a:chOff x="725010" y="495091"/>
            <a:chExt cx="2792504" cy="752221"/>
          </a:xfrm>
        </p:grpSpPr>
        <p:pic>
          <p:nvPicPr>
            <p:cNvPr id="524" name="Google Shape;524;p10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5010" y="495091"/>
              <a:ext cx="725149" cy="7522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Google Shape;525;p100"/>
            <p:cNvSpPr txBox="1"/>
            <p:nvPr/>
          </p:nvSpPr>
          <p:spPr>
            <a:xfrm>
              <a:off x="1544714" y="548036"/>
              <a:ext cx="19728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r>
                <a:rPr lang="ru" sz="12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Министерство науки</a:t>
              </a:r>
              <a:endParaRPr sz="1467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r>
                <a:rPr lang="ru" sz="12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и высшего образования </a:t>
              </a:r>
              <a:endParaRPr sz="1467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r>
                <a:rPr lang="ru" sz="12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Республики Казахстан</a:t>
              </a:r>
              <a:endParaRPr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526" name="Google Shape;526;p100"/>
          <p:cNvSpPr txBox="1"/>
          <p:nvPr/>
        </p:nvSpPr>
        <p:spPr>
          <a:xfrm>
            <a:off x="5544839" y="6149068"/>
            <a:ext cx="2178000" cy="3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" sz="12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г. Астана, 202</a:t>
            </a:r>
            <a:r>
              <a:rPr lang="en-US" sz="12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r>
              <a:rPr lang="ru" sz="12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год</a:t>
            </a:r>
            <a:endParaRPr sz="12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51688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3DE8498-0DAE-4806-B5BC-3C7370C1C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4"/>
          <a:stretch/>
        </p:blipFill>
        <p:spPr>
          <a:xfrm>
            <a:off x="0" y="-41381"/>
            <a:ext cx="12192000" cy="8562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A4E757-8353-4E5E-9E04-3DE72439B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79010"/>
            <a:ext cx="1764739" cy="526621"/>
          </a:xfrm>
          <a:prstGeom prst="rect">
            <a:avLst/>
          </a:prstGeom>
        </p:spPr>
      </p:pic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74539" y="129549"/>
            <a:ext cx="108479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ДОСТУПНОСТЬ 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ВЫСШЕГО ОБРАЗОВАНИЯ</a:t>
            </a: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368728" y="1905246"/>
            <a:ext cx="11436118" cy="1825532"/>
          </a:xfrm>
          <a:prstGeom prst="roundRect">
            <a:avLst>
              <a:gd name="adj" fmla="val 1513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85725"/>
            <a:endParaRPr lang="en-US" sz="1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70954" y="1916613"/>
            <a:ext cx="4629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1. Ежегодное увеличение количества выпускников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74291" y="2268993"/>
            <a:ext cx="3992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В 2022 году: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	                      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В 2032 году: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45170" y="2541990"/>
            <a:ext cx="24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400 000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первоклассников</a:t>
            </a:r>
            <a:endParaRPr lang="ru-RU" sz="1600" dirty="0">
              <a:solidFill>
                <a:srgbClr val="002060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29279" y="2901529"/>
            <a:ext cx="2256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170 000 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выпускников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288697" y="2864196"/>
            <a:ext cx="190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400 000 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выпускников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59193" y="3250394"/>
            <a:ext cx="2075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623 000 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студентов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288696" y="3235150"/>
            <a:ext cx="214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&gt;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1 000 000</a:t>
            </a:r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студентов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6411273" y="1917614"/>
            <a:ext cx="5510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2. Ежегодное увеличение Объема госзаказа </a:t>
            </a:r>
          </a:p>
        </p:txBody>
      </p: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5A6C3382-AE58-440E-91F0-F1DDBFE7F8FC}"/>
              </a:ext>
            </a:extLst>
          </p:cNvPr>
          <p:cNvGrpSpPr/>
          <p:nvPr/>
        </p:nvGrpSpPr>
        <p:grpSpPr>
          <a:xfrm>
            <a:off x="6339430" y="2795286"/>
            <a:ext cx="1125506" cy="707812"/>
            <a:chOff x="3214321" y="1990031"/>
            <a:chExt cx="1165704" cy="707812"/>
          </a:xfrm>
        </p:grpSpPr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25AB8DF7-B653-463A-BF2E-A9D518B2A0BB}"/>
                </a:ext>
              </a:extLst>
            </p:cNvPr>
            <p:cNvSpPr/>
            <p:nvPr/>
          </p:nvSpPr>
          <p:spPr>
            <a:xfrm>
              <a:off x="3371231" y="2404398"/>
              <a:ext cx="804239" cy="293445"/>
            </a:xfrm>
            <a:prstGeom prst="rect">
              <a:avLst/>
            </a:prstGeom>
            <a:solidFill>
              <a:srgbClr val="59AAF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Arial Narrow" panose="020B0606020202030204" pitchFamily="34" charset="0"/>
                  <a:cs typeface="Arial" pitchFamily="34" charset="0"/>
                </a:rPr>
                <a:t>12 860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B94435D-E328-4F06-AF8F-F1341CEADBB1}"/>
                </a:ext>
              </a:extLst>
            </p:cNvPr>
            <p:cNvSpPr txBox="1"/>
            <p:nvPr/>
          </p:nvSpPr>
          <p:spPr>
            <a:xfrm>
              <a:off x="3214321" y="1990031"/>
              <a:ext cx="11657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300" b="1" dirty="0">
                  <a:latin typeface="Arial Narrow" panose="020B060602020203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2000 г.</a:t>
              </a:r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B2E83244-4DD3-435E-B300-F19CD9A300AC}"/>
              </a:ext>
            </a:extLst>
          </p:cNvPr>
          <p:cNvGrpSpPr/>
          <p:nvPr/>
        </p:nvGrpSpPr>
        <p:grpSpPr>
          <a:xfrm>
            <a:off x="7239386" y="2286144"/>
            <a:ext cx="1052098" cy="1233431"/>
            <a:chOff x="350382" y="1085965"/>
            <a:chExt cx="1056700" cy="1611879"/>
          </a:xfrm>
        </p:grpSpPr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8B2FE966-9FEE-47E1-8ACB-C3F6B4C86A54}"/>
                </a:ext>
              </a:extLst>
            </p:cNvPr>
            <p:cNvSpPr/>
            <p:nvPr/>
          </p:nvSpPr>
          <p:spPr>
            <a:xfrm>
              <a:off x="452784" y="1610974"/>
              <a:ext cx="717720" cy="108687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itchFamily="34" charset="0"/>
                </a:rPr>
                <a:t>90 000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B043A27-8C57-48BA-A9B7-F2CA66C30F45}"/>
                </a:ext>
              </a:extLst>
            </p:cNvPr>
            <p:cNvSpPr txBox="1"/>
            <p:nvPr/>
          </p:nvSpPr>
          <p:spPr>
            <a:xfrm>
              <a:off x="350382" y="1085965"/>
              <a:ext cx="1056700" cy="382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4863"/>
              <a:r>
                <a:rPr lang="ru-RU" sz="1300" b="1" dirty="0">
                  <a:latin typeface="Arial Narrow" panose="020B060602020203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2025 г.</a:t>
              </a:r>
            </a:p>
          </p:txBody>
        </p:sp>
      </p:grpSp>
      <p:sp>
        <p:nvSpPr>
          <p:cNvPr id="108" name="Прямоугольник 107"/>
          <p:cNvSpPr/>
          <p:nvPr/>
        </p:nvSpPr>
        <p:spPr>
          <a:xfrm>
            <a:off x="8521019" y="2386200"/>
            <a:ext cx="1638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</a:rPr>
              <a:t>Увеличено в </a:t>
            </a: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7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раз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8434398" y="2745522"/>
            <a:ext cx="1945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Arial Narrow" panose="020B0606020202030204" pitchFamily="34" charset="0"/>
                <a:ea typeface="Calibri" panose="020F0502020204030204" pitchFamily="34" charset="0"/>
              </a:rPr>
              <a:t>- </a:t>
            </a:r>
            <a:r>
              <a:rPr lang="ru-RU" sz="1400" i="1" dirty="0" err="1">
                <a:latin typeface="Arial Narrow" panose="020B0606020202030204" pitchFamily="34" charset="0"/>
                <a:ea typeface="Calibri" panose="020F0502020204030204" pitchFamily="34" charset="0"/>
              </a:rPr>
              <a:t>бакалавриат</a:t>
            </a:r>
            <a:r>
              <a:rPr lang="ru-RU" sz="1400" i="1" dirty="0">
                <a:latin typeface="Arial Narrow" panose="020B0606020202030204" pitchFamily="34" charset="0"/>
                <a:ea typeface="Calibri" panose="020F0502020204030204" pitchFamily="34" charset="0"/>
              </a:rPr>
              <a:t>    - 75 761 </a:t>
            </a:r>
          </a:p>
          <a:p>
            <a:r>
              <a:rPr lang="ru-RU" sz="1400" i="1" dirty="0">
                <a:latin typeface="Arial Narrow" panose="020B0606020202030204" pitchFamily="34" charset="0"/>
                <a:ea typeface="Calibri" panose="020F0502020204030204" pitchFamily="34" charset="0"/>
              </a:rPr>
              <a:t>- магистратура - 13 253 </a:t>
            </a:r>
          </a:p>
          <a:p>
            <a:r>
              <a:rPr lang="ru-RU" sz="1400" i="1" dirty="0">
                <a:latin typeface="Arial Narrow" panose="020B0606020202030204" pitchFamily="34" charset="0"/>
                <a:ea typeface="Calibri" panose="020F0502020204030204" pitchFamily="34" charset="0"/>
              </a:rPr>
              <a:t>- докторантура -1 890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 rot="16200000">
            <a:off x="10040478" y="2438115"/>
            <a:ext cx="1800493" cy="7848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Ежегодное увеличение </a:t>
            </a:r>
          </a:p>
          <a:p>
            <a:pPr algn="ctr"/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на </a:t>
            </a:r>
            <a:r>
              <a:rPr lang="ru-RU" sz="1500" b="1" dirty="0">
                <a:solidFill>
                  <a:srgbClr val="C00000"/>
                </a:solidFill>
                <a:latin typeface="Arial Narrow" panose="020B0606020202030204" pitchFamily="34" charset="0"/>
              </a:rPr>
              <a:t>5000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до </a:t>
            </a:r>
            <a:r>
              <a:rPr lang="ru-RU" sz="1500" b="1" dirty="0">
                <a:solidFill>
                  <a:srgbClr val="C00000"/>
                </a:solidFill>
                <a:latin typeface="Arial Narrow" panose="020B0606020202030204" pitchFamily="34" charset="0"/>
              </a:rPr>
              <a:t>2025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г.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8425674" y="2776719"/>
            <a:ext cx="1872270" cy="724289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E9819D8-1263-415A-AADE-A5D70BC84F85}"/>
              </a:ext>
            </a:extLst>
          </p:cNvPr>
          <p:cNvSpPr txBox="1"/>
          <p:nvPr/>
        </p:nvSpPr>
        <p:spPr>
          <a:xfrm>
            <a:off x="2978793" y="6311153"/>
            <a:ext cx="8943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 лет валовый охват молодежи в возрасте</a:t>
            </a:r>
            <a:r>
              <a:rPr kumimoji="0" lang="ru-RU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18-22 лет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вырос с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37,8 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64,1%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04C730E-3DD9-4DC3-ADF5-96777862EF6C}"/>
              </a:ext>
            </a:extLst>
          </p:cNvPr>
          <p:cNvSpPr txBox="1"/>
          <p:nvPr/>
        </p:nvSpPr>
        <p:spPr>
          <a:xfrm>
            <a:off x="368728" y="6328930"/>
            <a:ext cx="2143820" cy="369332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</a:t>
            </a:r>
          </a:p>
        </p:txBody>
      </p:sp>
      <p:sp>
        <p:nvSpPr>
          <p:cNvPr id="115" name="Равнобедренный треугольник 114">
            <a:extLst>
              <a:ext uri="{FF2B5EF4-FFF2-40B4-BE49-F238E27FC236}">
                <a16:creationId xmlns:a16="http://schemas.microsoft.com/office/drawing/2014/main" id="{04078E82-58A6-497A-85FE-4766C173208A}"/>
              </a:ext>
            </a:extLst>
          </p:cNvPr>
          <p:cNvSpPr/>
          <p:nvPr/>
        </p:nvSpPr>
        <p:spPr>
          <a:xfrm rot="5400000">
            <a:off x="2575816" y="6388703"/>
            <a:ext cx="339709" cy="249786"/>
          </a:xfrm>
          <a:prstGeom prst="triangle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DED7949E-A07B-4B79-A9F9-FCD350196FC1}"/>
              </a:ext>
            </a:extLst>
          </p:cNvPr>
          <p:cNvSpPr/>
          <p:nvPr/>
        </p:nvSpPr>
        <p:spPr>
          <a:xfrm>
            <a:off x="8337827" y="1079850"/>
            <a:ext cx="311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0070C0"/>
              </a:buClr>
              <a:buFont typeface="Wingdings" panose="05000000000000000000" pitchFamily="2" charset="2"/>
              <a:buChar char="§"/>
              <a:tabLst>
                <a:tab pos="179388" algn="l"/>
              </a:tabLst>
            </a:pP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Внедрение льготного кредитования под </a:t>
            </a:r>
            <a:r>
              <a:rPr lang="kk-KZ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2-3% </a:t>
            </a: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годовых</a:t>
            </a:r>
          </a:p>
        </p:txBody>
      </p:sp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id="{8248EA59-7085-40AC-BAF5-0B5C5C4E7085}"/>
              </a:ext>
            </a:extLst>
          </p:cNvPr>
          <p:cNvSpPr/>
          <p:nvPr/>
        </p:nvSpPr>
        <p:spPr>
          <a:xfrm>
            <a:off x="566930" y="1079850"/>
            <a:ext cx="3347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2025 году обеспечение доступа более </a:t>
            </a:r>
            <a:r>
              <a:rPr lang="kk-KZ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</a:t>
            </a: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тыс выпускников школ</a:t>
            </a:r>
          </a:p>
        </p:txBody>
      </p: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EA26B465-E6D8-4368-A655-D1A8EC46E68B}"/>
              </a:ext>
            </a:extLst>
          </p:cNvPr>
          <p:cNvSpPr/>
          <p:nvPr/>
        </p:nvSpPr>
        <p:spPr>
          <a:xfrm>
            <a:off x="4334763" y="1079850"/>
            <a:ext cx="3287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Дифференциация грантов от </a:t>
            </a:r>
            <a:r>
              <a:rPr lang="kk-KZ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30%</a:t>
            </a: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 </a:t>
            </a:r>
            <a:r>
              <a:rPr lang="kk-KZ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100%</a:t>
            </a: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зависимости от ЕНТ</a:t>
            </a:r>
          </a:p>
        </p:txBody>
      </p:sp>
      <p:sp>
        <p:nvSpPr>
          <p:cNvPr id="119" name="Прямоугольник 118">
            <a:extLst>
              <a:ext uri="{FF2B5EF4-FFF2-40B4-BE49-F238E27FC236}">
                <a16:creationId xmlns:a16="http://schemas.microsoft.com/office/drawing/2014/main" id="{ADE405B7-FC89-4F6D-BEC2-1DD20A2F442E}"/>
              </a:ext>
            </a:extLst>
          </p:cNvPr>
          <p:cNvSpPr/>
          <p:nvPr/>
        </p:nvSpPr>
        <p:spPr>
          <a:xfrm>
            <a:off x="387154" y="1070766"/>
            <a:ext cx="11417692" cy="58047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120" name="Скругленный прямоугольник 119"/>
          <p:cNvSpPr/>
          <p:nvPr/>
        </p:nvSpPr>
        <p:spPr>
          <a:xfrm>
            <a:off x="566930" y="4737100"/>
            <a:ext cx="3217670" cy="1372519"/>
          </a:xfrm>
          <a:prstGeom prst="roundRect">
            <a:avLst>
              <a:gd name="adj" fmla="val 1513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9388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1" name="Скругленный прямоугольник 120"/>
          <p:cNvSpPr/>
          <p:nvPr/>
        </p:nvSpPr>
        <p:spPr>
          <a:xfrm>
            <a:off x="4388064" y="4737100"/>
            <a:ext cx="3415871" cy="1372519"/>
          </a:xfrm>
          <a:prstGeom prst="roundRect">
            <a:avLst>
              <a:gd name="adj" fmla="val 1513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9388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2" name="Скругленный прямоугольник 121"/>
          <p:cNvSpPr/>
          <p:nvPr/>
        </p:nvSpPr>
        <p:spPr>
          <a:xfrm>
            <a:off x="8365949" y="4737100"/>
            <a:ext cx="3186493" cy="1372519"/>
          </a:xfrm>
          <a:prstGeom prst="roundRect">
            <a:avLst>
              <a:gd name="adj" fmla="val 1513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9388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729445" y="4417814"/>
            <a:ext cx="289264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Внедрение дифференцированных грантов</a:t>
            </a:r>
          </a:p>
        </p:txBody>
      </p:sp>
      <p:sp>
        <p:nvSpPr>
          <p:cNvPr id="124" name="Прямоугольник 123"/>
          <p:cNvSpPr/>
          <p:nvPr/>
        </p:nvSpPr>
        <p:spPr>
          <a:xfrm>
            <a:off x="4640467" y="4444712"/>
            <a:ext cx="289264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Внедрение </a:t>
            </a:r>
          </a:p>
          <a:p>
            <a:pPr algn="ctr"/>
            <a:r>
              <a:rPr lang="kk-KZ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льготного кредитования</a:t>
            </a:r>
            <a:endParaRPr lang="ru-RU" sz="1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8795568" y="4465217"/>
            <a:ext cx="238211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Интеграция с проектом «Социальный кошелек»</a:t>
            </a: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8248EA59-7085-40AC-BAF5-0B5C5C4E7085}"/>
              </a:ext>
            </a:extLst>
          </p:cNvPr>
          <p:cNvSpPr/>
          <p:nvPr/>
        </p:nvSpPr>
        <p:spPr>
          <a:xfrm>
            <a:off x="661851" y="5069629"/>
            <a:ext cx="31144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«Дарын» – 120-140 баллов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«Базовый» – 75-119 баллов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«Қамқор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– 50-74 баллов</a:t>
            </a:r>
            <a:endParaRPr lang="kk-KZ" sz="1400" dirty="0">
              <a:solidFill>
                <a:srgbClr val="002060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8248EA59-7085-40AC-BAF5-0B5C5C4E7085}"/>
              </a:ext>
            </a:extLst>
          </p:cNvPr>
          <p:cNvSpPr/>
          <p:nvPr/>
        </p:nvSpPr>
        <p:spPr>
          <a:xfrm>
            <a:off x="4467225" y="5069629"/>
            <a:ext cx="33470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Выдача кредита через банки второго уровня</a:t>
            </a: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под 2-3% годовых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Поверенный агент – АО «Финансовый центр»</a:t>
            </a: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8248EA59-7085-40AC-BAF5-0B5C5C4E7085}"/>
              </a:ext>
            </a:extLst>
          </p:cNvPr>
          <p:cNvSpPr/>
          <p:nvPr/>
        </p:nvSpPr>
        <p:spPr>
          <a:xfrm>
            <a:off x="8521020" y="5069628"/>
            <a:ext cx="29312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Внедрение социального кошелька для всех уровней образования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Внедрение мобильного приложения</a:t>
            </a:r>
          </a:p>
        </p:txBody>
      </p:sp>
      <p:sp>
        <p:nvSpPr>
          <p:cNvPr id="129" name="Стрелка вправо 128"/>
          <p:cNvSpPr/>
          <p:nvPr/>
        </p:nvSpPr>
        <p:spPr>
          <a:xfrm>
            <a:off x="3955703" y="5151378"/>
            <a:ext cx="261257" cy="56857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Стрелка вправо 129"/>
          <p:cNvSpPr/>
          <p:nvPr/>
        </p:nvSpPr>
        <p:spPr>
          <a:xfrm>
            <a:off x="7969339" y="5206865"/>
            <a:ext cx="261257" cy="56857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кругленный прямоугольник 131"/>
          <p:cNvSpPr/>
          <p:nvPr/>
        </p:nvSpPr>
        <p:spPr>
          <a:xfrm>
            <a:off x="356870" y="4046623"/>
            <a:ext cx="11424950" cy="2171255"/>
          </a:xfrm>
          <a:prstGeom prst="roundRect">
            <a:avLst>
              <a:gd name="adj" fmla="val 12627"/>
            </a:avLst>
          </a:prstGeom>
          <a:noFill/>
          <a:ln w="63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2896957" y="3871498"/>
            <a:ext cx="647700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ЕДИНАЯ СОЛИДАРНАЯ ОБРАЗОВАТЕЛЬНАЯ НАКОПИТЕЛЬНАЯ СИСТЕМА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29761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CC6B5F7-2730-4A4B-8515-B28E97CC5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DE8498-0DAE-4806-B5BC-3C7370C1C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4"/>
          <a:stretch/>
        </p:blipFill>
        <p:spPr>
          <a:xfrm>
            <a:off x="0" y="0"/>
            <a:ext cx="12192000" cy="10386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A4E757-8353-4E5E-9E04-3DE72439B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255924"/>
            <a:ext cx="1764739" cy="526621"/>
          </a:xfrm>
          <a:prstGeom prst="rect">
            <a:avLst/>
          </a:prstGeom>
        </p:spPr>
      </p:pic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84599DE4-5613-4F93-B30D-607072F914FA}"/>
              </a:ext>
            </a:extLst>
          </p:cNvPr>
          <p:cNvSpPr/>
          <p:nvPr/>
        </p:nvSpPr>
        <p:spPr>
          <a:xfrm>
            <a:off x="0" y="6509344"/>
            <a:ext cx="12192000" cy="348655"/>
          </a:xfrm>
          <a:prstGeom prst="rect">
            <a:avLst/>
          </a:prstGeom>
          <a:solidFill>
            <a:schemeClr val="accent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Прямоугольник 185">
            <a:extLst>
              <a:ext uri="{FF2B5EF4-FFF2-40B4-BE49-F238E27FC236}">
                <a16:creationId xmlns:a16="http://schemas.microsoft.com/office/drawing/2014/main" id="{529A4CFB-2643-4050-8B70-60BEC6EEAFC0}"/>
              </a:ext>
            </a:extLst>
          </p:cNvPr>
          <p:cNvSpPr/>
          <p:nvPr/>
        </p:nvSpPr>
        <p:spPr>
          <a:xfrm>
            <a:off x="-6632" y="6538807"/>
            <a:ext cx="11525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>И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нтеграция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 с монетарными мерами господдержки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(образовательные ваучеры, дополнительное образование и иные социальные выплаты)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в рамках проекта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«Социальный кошелек»</a:t>
            </a:r>
          </a:p>
        </p:txBody>
      </p:sp>
      <p:sp>
        <p:nvSpPr>
          <p:cNvPr id="208" name="Прямоугольник 207"/>
          <p:cNvSpPr/>
          <p:nvPr/>
        </p:nvSpPr>
        <p:spPr>
          <a:xfrm>
            <a:off x="11695610" y="6488668"/>
            <a:ext cx="348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E5400E0-5456-4BC5-9118-502CE156D7DB}" type="slidenum">
              <a:rPr lang="ru-RU" sz="1400" smtClean="0">
                <a:latin typeface="Arial Narrow" panose="020B0606020202030204" pitchFamily="34" charset="0"/>
                <a:cs typeface="Arial" panose="020B0604020202020204" pitchFamily="34" charset="0"/>
              </a:rPr>
              <a:t>11</a:t>
            </a:fld>
            <a:endParaRPr lang="ru-RU" sz="1400" dirty="0">
              <a:latin typeface="Arial Narrow" panose="020B0606020202030204" pitchFamily="34" charset="0"/>
            </a:endParaRPr>
          </a:p>
        </p:txBody>
      </p:sp>
      <p:cxnSp>
        <p:nvCxnSpPr>
          <p:cNvPr id="209" name="Прямая соединительная линия 208"/>
          <p:cNvCxnSpPr/>
          <p:nvPr/>
        </p:nvCxnSpPr>
        <p:spPr>
          <a:xfrm>
            <a:off x="7503190" y="3668976"/>
            <a:ext cx="243867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Овал 209"/>
          <p:cNvSpPr/>
          <p:nvPr/>
        </p:nvSpPr>
        <p:spPr>
          <a:xfrm>
            <a:off x="433247" y="3335271"/>
            <a:ext cx="625053" cy="622593"/>
          </a:xfrm>
          <a:prstGeom prst="ellipse">
            <a:avLst/>
          </a:prstGeom>
          <a:solidFill>
            <a:schemeClr val="bg1"/>
          </a:solidFill>
          <a:ln w="9525">
            <a:solidFill>
              <a:srgbClr val="2D3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11" name="Овал 210"/>
          <p:cNvSpPr/>
          <p:nvPr/>
        </p:nvSpPr>
        <p:spPr>
          <a:xfrm>
            <a:off x="10440076" y="1582016"/>
            <a:ext cx="762000" cy="762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2D3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12" name="Овал 211"/>
          <p:cNvSpPr/>
          <p:nvPr/>
        </p:nvSpPr>
        <p:spPr>
          <a:xfrm>
            <a:off x="10502538" y="4036579"/>
            <a:ext cx="762000" cy="762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2D3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332385" y="1617126"/>
            <a:ext cx="1195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Родители</a:t>
            </a:r>
          </a:p>
        </p:txBody>
      </p:sp>
      <p:sp>
        <p:nvSpPr>
          <p:cNvPr id="214" name="Овал 213"/>
          <p:cNvSpPr/>
          <p:nvPr/>
        </p:nvSpPr>
        <p:spPr>
          <a:xfrm>
            <a:off x="445227" y="1070504"/>
            <a:ext cx="590426" cy="588103"/>
          </a:xfrm>
          <a:prstGeom prst="ellipse">
            <a:avLst/>
          </a:prstGeom>
          <a:solidFill>
            <a:schemeClr val="bg1"/>
          </a:solidFill>
          <a:ln w="9525">
            <a:solidFill>
              <a:srgbClr val="2D3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551990" y="2952907"/>
            <a:ext cx="464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РБ</a:t>
            </a:r>
          </a:p>
        </p:txBody>
      </p:sp>
      <p:sp>
        <p:nvSpPr>
          <p:cNvPr id="216" name="Овал 215"/>
          <p:cNvSpPr/>
          <p:nvPr/>
        </p:nvSpPr>
        <p:spPr>
          <a:xfrm>
            <a:off x="429957" y="5279511"/>
            <a:ext cx="590426" cy="588103"/>
          </a:xfrm>
          <a:prstGeom prst="ellipse">
            <a:avLst/>
          </a:prstGeom>
          <a:solidFill>
            <a:schemeClr val="bg1"/>
          </a:solidFill>
          <a:ln w="9525">
            <a:solidFill>
              <a:srgbClr val="2D3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17" name="Группа 216"/>
          <p:cNvGrpSpPr/>
          <p:nvPr/>
        </p:nvGrpSpPr>
        <p:grpSpPr>
          <a:xfrm>
            <a:off x="578073" y="5439290"/>
            <a:ext cx="268153" cy="255575"/>
            <a:chOff x="2854332" y="2173304"/>
            <a:chExt cx="625481" cy="598497"/>
          </a:xfrm>
        </p:grpSpPr>
        <p:sp>
          <p:nvSpPr>
            <p:cNvPr id="218" name="Freeform 689"/>
            <p:cNvSpPr>
              <a:spLocks noEditPoints="1"/>
            </p:cNvSpPr>
            <p:nvPr/>
          </p:nvSpPr>
          <p:spPr bwMode="auto">
            <a:xfrm>
              <a:off x="2854336" y="2198705"/>
              <a:ext cx="68263" cy="230190"/>
            </a:xfrm>
            <a:custGeom>
              <a:avLst/>
              <a:gdLst>
                <a:gd name="T0" fmla="*/ 16 w 19"/>
                <a:gd name="T1" fmla="*/ 65 h 65"/>
                <a:gd name="T2" fmla="*/ 3 w 19"/>
                <a:gd name="T3" fmla="*/ 65 h 65"/>
                <a:gd name="T4" fmla="*/ 0 w 19"/>
                <a:gd name="T5" fmla="*/ 62 h 65"/>
                <a:gd name="T6" fmla="*/ 0 w 19"/>
                <a:gd name="T7" fmla="*/ 3 h 65"/>
                <a:gd name="T8" fmla="*/ 3 w 19"/>
                <a:gd name="T9" fmla="*/ 0 h 65"/>
                <a:gd name="T10" fmla="*/ 16 w 19"/>
                <a:gd name="T11" fmla="*/ 0 h 65"/>
                <a:gd name="T12" fmla="*/ 19 w 19"/>
                <a:gd name="T13" fmla="*/ 3 h 65"/>
                <a:gd name="T14" fmla="*/ 19 w 19"/>
                <a:gd name="T15" fmla="*/ 62 h 65"/>
                <a:gd name="T16" fmla="*/ 16 w 19"/>
                <a:gd name="T17" fmla="*/ 65 h 65"/>
                <a:gd name="T18" fmla="*/ 6 w 19"/>
                <a:gd name="T19" fmla="*/ 59 h 65"/>
                <a:gd name="T20" fmla="*/ 13 w 19"/>
                <a:gd name="T21" fmla="*/ 59 h 65"/>
                <a:gd name="T22" fmla="*/ 13 w 19"/>
                <a:gd name="T23" fmla="*/ 6 h 65"/>
                <a:gd name="T24" fmla="*/ 6 w 19"/>
                <a:gd name="T25" fmla="*/ 6 h 65"/>
                <a:gd name="T26" fmla="*/ 6 w 19"/>
                <a:gd name="T27" fmla="*/ 5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65">
                  <a:moveTo>
                    <a:pt x="16" y="65"/>
                  </a:moveTo>
                  <a:cubicBezTo>
                    <a:pt x="3" y="65"/>
                    <a:pt x="3" y="65"/>
                    <a:pt x="3" y="65"/>
                  </a:cubicBezTo>
                  <a:cubicBezTo>
                    <a:pt x="2" y="65"/>
                    <a:pt x="0" y="63"/>
                    <a:pt x="0" y="6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9" y="2"/>
                    <a:pt x="19" y="3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9" y="63"/>
                    <a:pt x="17" y="65"/>
                    <a:pt x="16" y="65"/>
                  </a:cubicBezTo>
                  <a:close/>
                  <a:moveTo>
                    <a:pt x="6" y="59"/>
                  </a:moveTo>
                  <a:cubicBezTo>
                    <a:pt x="13" y="59"/>
                    <a:pt x="13" y="59"/>
                    <a:pt x="13" y="59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6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19" name="Freeform 690"/>
            <p:cNvSpPr>
              <a:spLocks noEditPoints="1"/>
            </p:cNvSpPr>
            <p:nvPr/>
          </p:nvSpPr>
          <p:spPr bwMode="auto">
            <a:xfrm>
              <a:off x="2900374" y="2184416"/>
              <a:ext cx="487365" cy="265115"/>
            </a:xfrm>
            <a:custGeom>
              <a:avLst/>
              <a:gdLst>
                <a:gd name="T0" fmla="*/ 49 w 137"/>
                <a:gd name="T1" fmla="*/ 75 h 75"/>
                <a:gd name="T2" fmla="*/ 34 w 137"/>
                <a:gd name="T3" fmla="*/ 71 h 75"/>
                <a:gd name="T4" fmla="*/ 22 w 137"/>
                <a:gd name="T5" fmla="*/ 64 h 75"/>
                <a:gd name="T6" fmla="*/ 3 w 137"/>
                <a:gd name="T7" fmla="*/ 64 h 75"/>
                <a:gd name="T8" fmla="*/ 0 w 137"/>
                <a:gd name="T9" fmla="*/ 61 h 75"/>
                <a:gd name="T10" fmla="*/ 0 w 137"/>
                <a:gd name="T11" fmla="*/ 12 h 75"/>
                <a:gd name="T12" fmla="*/ 3 w 137"/>
                <a:gd name="T13" fmla="*/ 9 h 75"/>
                <a:gd name="T14" fmla="*/ 23 w 137"/>
                <a:gd name="T15" fmla="*/ 9 h 75"/>
                <a:gd name="T16" fmla="*/ 91 w 137"/>
                <a:gd name="T17" fmla="*/ 1 h 75"/>
                <a:gd name="T18" fmla="*/ 113 w 137"/>
                <a:gd name="T19" fmla="*/ 7 h 75"/>
                <a:gd name="T20" fmla="*/ 136 w 137"/>
                <a:gd name="T21" fmla="*/ 26 h 75"/>
                <a:gd name="T22" fmla="*/ 137 w 137"/>
                <a:gd name="T23" fmla="*/ 29 h 75"/>
                <a:gd name="T24" fmla="*/ 134 w 137"/>
                <a:gd name="T25" fmla="*/ 31 h 75"/>
                <a:gd name="T26" fmla="*/ 103 w 137"/>
                <a:gd name="T27" fmla="*/ 31 h 75"/>
                <a:gd name="T28" fmla="*/ 95 w 137"/>
                <a:gd name="T29" fmla="*/ 33 h 75"/>
                <a:gd name="T30" fmla="*/ 71 w 137"/>
                <a:gd name="T31" fmla="*/ 49 h 75"/>
                <a:gd name="T32" fmla="*/ 93 w 137"/>
                <a:gd name="T33" fmla="*/ 49 h 75"/>
                <a:gd name="T34" fmla="*/ 102 w 137"/>
                <a:gd name="T35" fmla="*/ 53 h 75"/>
                <a:gd name="T36" fmla="*/ 106 w 137"/>
                <a:gd name="T37" fmla="*/ 62 h 75"/>
                <a:gd name="T38" fmla="*/ 93 w 137"/>
                <a:gd name="T39" fmla="*/ 75 h 75"/>
                <a:gd name="T40" fmla="*/ 49 w 137"/>
                <a:gd name="T41" fmla="*/ 75 h 75"/>
                <a:gd name="T42" fmla="*/ 49 w 137"/>
                <a:gd name="T43" fmla="*/ 75 h 75"/>
                <a:gd name="T44" fmla="*/ 6 w 137"/>
                <a:gd name="T45" fmla="*/ 58 h 75"/>
                <a:gd name="T46" fmla="*/ 23 w 137"/>
                <a:gd name="T47" fmla="*/ 58 h 75"/>
                <a:gd name="T48" fmla="*/ 24 w 137"/>
                <a:gd name="T49" fmla="*/ 58 h 75"/>
                <a:gd name="T50" fmla="*/ 37 w 137"/>
                <a:gd name="T51" fmla="*/ 66 h 75"/>
                <a:gd name="T52" fmla="*/ 49 w 137"/>
                <a:gd name="T53" fmla="*/ 70 h 75"/>
                <a:gd name="T54" fmla="*/ 93 w 137"/>
                <a:gd name="T55" fmla="*/ 69 h 75"/>
                <a:gd name="T56" fmla="*/ 100 w 137"/>
                <a:gd name="T57" fmla="*/ 62 h 75"/>
                <a:gd name="T58" fmla="*/ 98 w 137"/>
                <a:gd name="T59" fmla="*/ 57 h 75"/>
                <a:gd name="T60" fmla="*/ 93 w 137"/>
                <a:gd name="T61" fmla="*/ 55 h 75"/>
                <a:gd name="T62" fmla="*/ 70 w 137"/>
                <a:gd name="T63" fmla="*/ 55 h 75"/>
                <a:gd name="T64" fmla="*/ 65 w 137"/>
                <a:gd name="T65" fmla="*/ 51 h 75"/>
                <a:gd name="T66" fmla="*/ 67 w 137"/>
                <a:gd name="T67" fmla="*/ 45 h 75"/>
                <a:gd name="T68" fmla="*/ 92 w 137"/>
                <a:gd name="T69" fmla="*/ 28 h 75"/>
                <a:gd name="T70" fmla="*/ 93 w 137"/>
                <a:gd name="T71" fmla="*/ 28 h 75"/>
                <a:gd name="T72" fmla="*/ 103 w 137"/>
                <a:gd name="T73" fmla="*/ 25 h 75"/>
                <a:gd name="T74" fmla="*/ 126 w 137"/>
                <a:gd name="T75" fmla="*/ 25 h 75"/>
                <a:gd name="T76" fmla="*/ 109 w 137"/>
                <a:gd name="T77" fmla="*/ 11 h 75"/>
                <a:gd name="T78" fmla="*/ 92 w 137"/>
                <a:gd name="T79" fmla="*/ 7 h 75"/>
                <a:gd name="T80" fmla="*/ 23 w 137"/>
                <a:gd name="T81" fmla="*/ 15 h 75"/>
                <a:gd name="T82" fmla="*/ 23 w 137"/>
                <a:gd name="T83" fmla="*/ 15 h 75"/>
                <a:gd name="T84" fmla="*/ 6 w 137"/>
                <a:gd name="T85" fmla="*/ 15 h 75"/>
                <a:gd name="T86" fmla="*/ 6 w 137"/>
                <a:gd name="T87" fmla="*/ 5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7" h="75">
                  <a:moveTo>
                    <a:pt x="49" y="75"/>
                  </a:moveTo>
                  <a:cubicBezTo>
                    <a:pt x="44" y="75"/>
                    <a:pt x="39" y="74"/>
                    <a:pt x="34" y="71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1" y="64"/>
                    <a:pt x="0" y="62"/>
                    <a:pt x="0" y="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1" y="9"/>
                    <a:pt x="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91" y="1"/>
                    <a:pt x="91" y="1"/>
                    <a:pt x="91" y="1"/>
                  </a:cubicBezTo>
                  <a:cubicBezTo>
                    <a:pt x="99" y="0"/>
                    <a:pt x="107" y="2"/>
                    <a:pt x="113" y="7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7" y="27"/>
                    <a:pt x="137" y="28"/>
                    <a:pt x="137" y="29"/>
                  </a:cubicBezTo>
                  <a:cubicBezTo>
                    <a:pt x="137" y="30"/>
                    <a:pt x="135" y="31"/>
                    <a:pt x="134" y="31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99" y="31"/>
                    <a:pt x="96" y="32"/>
                    <a:pt x="95" y="33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7" y="49"/>
                    <a:pt x="100" y="50"/>
                    <a:pt x="102" y="53"/>
                  </a:cubicBezTo>
                  <a:cubicBezTo>
                    <a:pt x="105" y="55"/>
                    <a:pt x="106" y="59"/>
                    <a:pt x="106" y="62"/>
                  </a:cubicBezTo>
                  <a:cubicBezTo>
                    <a:pt x="106" y="69"/>
                    <a:pt x="100" y="75"/>
                    <a:pt x="93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lose/>
                  <a:moveTo>
                    <a:pt x="6" y="58"/>
                  </a:moveTo>
                  <a:cubicBezTo>
                    <a:pt x="23" y="58"/>
                    <a:pt x="23" y="58"/>
                    <a:pt x="23" y="58"/>
                  </a:cubicBezTo>
                  <a:cubicBezTo>
                    <a:pt x="23" y="58"/>
                    <a:pt x="24" y="58"/>
                    <a:pt x="24" y="58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41" y="68"/>
                    <a:pt x="45" y="70"/>
                    <a:pt x="49" y="70"/>
                  </a:cubicBezTo>
                  <a:cubicBezTo>
                    <a:pt x="93" y="69"/>
                    <a:pt x="93" y="69"/>
                    <a:pt x="93" y="69"/>
                  </a:cubicBezTo>
                  <a:cubicBezTo>
                    <a:pt x="97" y="69"/>
                    <a:pt x="100" y="66"/>
                    <a:pt x="100" y="62"/>
                  </a:cubicBezTo>
                  <a:cubicBezTo>
                    <a:pt x="100" y="60"/>
                    <a:pt x="100" y="58"/>
                    <a:pt x="98" y="57"/>
                  </a:cubicBezTo>
                  <a:cubicBezTo>
                    <a:pt x="97" y="56"/>
                    <a:pt x="95" y="55"/>
                    <a:pt x="93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8" y="55"/>
                    <a:pt x="66" y="54"/>
                    <a:pt x="65" y="51"/>
                  </a:cubicBezTo>
                  <a:cubicBezTo>
                    <a:pt x="64" y="49"/>
                    <a:pt x="65" y="47"/>
                    <a:pt x="67" y="45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2" y="28"/>
                    <a:pt x="93" y="28"/>
                    <a:pt x="93" y="28"/>
                  </a:cubicBezTo>
                  <a:cubicBezTo>
                    <a:pt x="93" y="27"/>
                    <a:pt x="98" y="25"/>
                    <a:pt x="103" y="25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11"/>
                    <a:pt x="109" y="11"/>
                    <a:pt x="109" y="11"/>
                  </a:cubicBezTo>
                  <a:cubicBezTo>
                    <a:pt x="105" y="8"/>
                    <a:pt x="98" y="6"/>
                    <a:pt x="92" y="7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6" y="15"/>
                    <a:pt x="6" y="15"/>
                    <a:pt x="6" y="15"/>
                  </a:cubicBezTo>
                  <a:lnTo>
                    <a:pt x="6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20" name="Freeform 692"/>
            <p:cNvSpPr>
              <a:spLocks/>
            </p:cNvSpPr>
            <p:nvPr/>
          </p:nvSpPr>
          <p:spPr bwMode="auto">
            <a:xfrm>
              <a:off x="3184536" y="2273317"/>
              <a:ext cx="103189" cy="106363"/>
            </a:xfrm>
            <a:custGeom>
              <a:avLst/>
              <a:gdLst>
                <a:gd name="T0" fmla="*/ 3 w 29"/>
                <a:gd name="T1" fmla="*/ 30 h 30"/>
                <a:gd name="T2" fmla="*/ 2 w 29"/>
                <a:gd name="T3" fmla="*/ 30 h 30"/>
                <a:gd name="T4" fmla="*/ 0 w 29"/>
                <a:gd name="T5" fmla="*/ 26 h 30"/>
                <a:gd name="T6" fmla="*/ 25 w 29"/>
                <a:gd name="T7" fmla="*/ 1 h 30"/>
                <a:gd name="T8" fmla="*/ 29 w 29"/>
                <a:gd name="T9" fmla="*/ 3 h 30"/>
                <a:gd name="T10" fmla="*/ 27 w 29"/>
                <a:gd name="T11" fmla="*/ 6 h 30"/>
                <a:gd name="T12" fmla="*/ 6 w 29"/>
                <a:gd name="T13" fmla="*/ 28 h 30"/>
                <a:gd name="T14" fmla="*/ 3 w 2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0">
                  <a:moveTo>
                    <a:pt x="3" y="30"/>
                  </a:moveTo>
                  <a:cubicBezTo>
                    <a:pt x="3" y="30"/>
                    <a:pt x="2" y="30"/>
                    <a:pt x="2" y="30"/>
                  </a:cubicBezTo>
                  <a:cubicBezTo>
                    <a:pt x="0" y="29"/>
                    <a:pt x="0" y="28"/>
                    <a:pt x="0" y="26"/>
                  </a:cubicBezTo>
                  <a:cubicBezTo>
                    <a:pt x="4" y="14"/>
                    <a:pt x="13" y="5"/>
                    <a:pt x="25" y="1"/>
                  </a:cubicBezTo>
                  <a:cubicBezTo>
                    <a:pt x="26" y="0"/>
                    <a:pt x="28" y="1"/>
                    <a:pt x="29" y="3"/>
                  </a:cubicBezTo>
                  <a:cubicBezTo>
                    <a:pt x="29" y="4"/>
                    <a:pt x="28" y="6"/>
                    <a:pt x="27" y="6"/>
                  </a:cubicBezTo>
                  <a:cubicBezTo>
                    <a:pt x="17" y="10"/>
                    <a:pt x="9" y="18"/>
                    <a:pt x="6" y="28"/>
                  </a:cubicBezTo>
                  <a:cubicBezTo>
                    <a:pt x="5" y="29"/>
                    <a:pt x="4" y="30"/>
                    <a:pt x="3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21" name="Freeform 693"/>
            <p:cNvSpPr>
              <a:spLocks/>
            </p:cNvSpPr>
            <p:nvPr/>
          </p:nvSpPr>
          <p:spPr bwMode="auto">
            <a:xfrm>
              <a:off x="3178187" y="2273317"/>
              <a:ext cx="301626" cy="293689"/>
            </a:xfrm>
            <a:custGeom>
              <a:avLst/>
              <a:gdLst>
                <a:gd name="T0" fmla="*/ 42 w 85"/>
                <a:gd name="T1" fmla="*/ 83 h 83"/>
                <a:gd name="T2" fmla="*/ 0 w 85"/>
                <a:gd name="T3" fmla="*/ 48 h 83"/>
                <a:gd name="T4" fmla="*/ 2 w 85"/>
                <a:gd name="T5" fmla="*/ 44 h 83"/>
                <a:gd name="T6" fmla="*/ 6 w 85"/>
                <a:gd name="T7" fmla="*/ 47 h 83"/>
                <a:gd name="T8" fmla="*/ 42 w 85"/>
                <a:gd name="T9" fmla="*/ 77 h 83"/>
                <a:gd name="T10" fmla="*/ 79 w 85"/>
                <a:gd name="T11" fmla="*/ 41 h 83"/>
                <a:gd name="T12" fmla="*/ 55 w 85"/>
                <a:gd name="T13" fmla="*/ 6 h 83"/>
                <a:gd name="T14" fmla="*/ 54 w 85"/>
                <a:gd name="T15" fmla="*/ 3 h 83"/>
                <a:gd name="T16" fmla="*/ 57 w 85"/>
                <a:gd name="T17" fmla="*/ 1 h 83"/>
                <a:gd name="T18" fmla="*/ 85 w 85"/>
                <a:gd name="T19" fmla="*/ 41 h 83"/>
                <a:gd name="T20" fmla="*/ 42 w 85"/>
                <a:gd name="T2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3">
                  <a:moveTo>
                    <a:pt x="42" y="83"/>
                  </a:moveTo>
                  <a:cubicBezTo>
                    <a:pt x="21" y="83"/>
                    <a:pt x="4" y="68"/>
                    <a:pt x="0" y="48"/>
                  </a:cubicBezTo>
                  <a:cubicBezTo>
                    <a:pt x="0" y="46"/>
                    <a:pt x="1" y="45"/>
                    <a:pt x="2" y="44"/>
                  </a:cubicBezTo>
                  <a:cubicBezTo>
                    <a:pt x="4" y="44"/>
                    <a:pt x="6" y="45"/>
                    <a:pt x="6" y="47"/>
                  </a:cubicBezTo>
                  <a:cubicBezTo>
                    <a:pt x="9" y="65"/>
                    <a:pt x="24" y="77"/>
                    <a:pt x="42" y="77"/>
                  </a:cubicBezTo>
                  <a:cubicBezTo>
                    <a:pt x="62" y="77"/>
                    <a:pt x="79" y="61"/>
                    <a:pt x="79" y="41"/>
                  </a:cubicBezTo>
                  <a:cubicBezTo>
                    <a:pt x="79" y="26"/>
                    <a:pt x="69" y="12"/>
                    <a:pt x="55" y="6"/>
                  </a:cubicBezTo>
                  <a:cubicBezTo>
                    <a:pt x="54" y="6"/>
                    <a:pt x="53" y="4"/>
                    <a:pt x="54" y="3"/>
                  </a:cubicBezTo>
                  <a:cubicBezTo>
                    <a:pt x="54" y="1"/>
                    <a:pt x="56" y="0"/>
                    <a:pt x="57" y="1"/>
                  </a:cubicBezTo>
                  <a:cubicBezTo>
                    <a:pt x="74" y="7"/>
                    <a:pt x="85" y="23"/>
                    <a:pt x="85" y="41"/>
                  </a:cubicBezTo>
                  <a:cubicBezTo>
                    <a:pt x="85" y="64"/>
                    <a:pt x="65" y="83"/>
                    <a:pt x="42" y="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22" name="Freeform 696"/>
            <p:cNvSpPr>
              <a:spLocks/>
            </p:cNvSpPr>
            <p:nvPr/>
          </p:nvSpPr>
          <p:spPr bwMode="auto">
            <a:xfrm>
              <a:off x="2854334" y="2173304"/>
              <a:ext cx="625477" cy="598492"/>
            </a:xfrm>
            <a:custGeom>
              <a:avLst/>
              <a:gdLst>
                <a:gd name="T0" fmla="*/ 173 w 176"/>
                <a:gd name="T1" fmla="*/ 169 h 169"/>
                <a:gd name="T2" fmla="*/ 3 w 176"/>
                <a:gd name="T3" fmla="*/ 169 h 169"/>
                <a:gd name="T4" fmla="*/ 0 w 176"/>
                <a:gd name="T5" fmla="*/ 167 h 169"/>
                <a:gd name="T6" fmla="*/ 0 w 176"/>
                <a:gd name="T7" fmla="*/ 3 h 169"/>
                <a:gd name="T8" fmla="*/ 3 w 176"/>
                <a:gd name="T9" fmla="*/ 0 h 169"/>
                <a:gd name="T10" fmla="*/ 6 w 176"/>
                <a:gd name="T11" fmla="*/ 3 h 169"/>
                <a:gd name="T12" fmla="*/ 6 w 176"/>
                <a:gd name="T13" fmla="*/ 164 h 169"/>
                <a:gd name="T14" fmla="*/ 173 w 176"/>
                <a:gd name="T15" fmla="*/ 164 h 169"/>
                <a:gd name="T16" fmla="*/ 176 w 176"/>
                <a:gd name="T17" fmla="*/ 167 h 169"/>
                <a:gd name="T18" fmla="*/ 173 w 176"/>
                <a:gd name="T1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69">
                  <a:moveTo>
                    <a:pt x="173" y="169"/>
                  </a:moveTo>
                  <a:cubicBezTo>
                    <a:pt x="3" y="169"/>
                    <a:pt x="3" y="169"/>
                    <a:pt x="3" y="169"/>
                  </a:cubicBezTo>
                  <a:cubicBezTo>
                    <a:pt x="2" y="169"/>
                    <a:pt x="0" y="168"/>
                    <a:pt x="0" y="16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64"/>
                    <a:pt x="6" y="164"/>
                    <a:pt x="6" y="164"/>
                  </a:cubicBezTo>
                  <a:cubicBezTo>
                    <a:pt x="173" y="164"/>
                    <a:pt x="173" y="164"/>
                    <a:pt x="173" y="164"/>
                  </a:cubicBezTo>
                  <a:cubicBezTo>
                    <a:pt x="174" y="164"/>
                    <a:pt x="176" y="165"/>
                    <a:pt x="176" y="167"/>
                  </a:cubicBezTo>
                  <a:cubicBezTo>
                    <a:pt x="176" y="168"/>
                    <a:pt x="174" y="169"/>
                    <a:pt x="173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23" name="Freeform 697"/>
            <p:cNvSpPr>
              <a:spLocks noEditPoints="1"/>
            </p:cNvSpPr>
            <p:nvPr/>
          </p:nvSpPr>
          <p:spPr bwMode="auto">
            <a:xfrm>
              <a:off x="2854332" y="2587645"/>
              <a:ext cx="433388" cy="184151"/>
            </a:xfrm>
            <a:custGeom>
              <a:avLst/>
              <a:gdLst>
                <a:gd name="T0" fmla="*/ 118 w 122"/>
                <a:gd name="T1" fmla="*/ 52 h 52"/>
                <a:gd name="T2" fmla="*/ 116 w 122"/>
                <a:gd name="T3" fmla="*/ 52 h 52"/>
                <a:gd name="T4" fmla="*/ 90 w 122"/>
                <a:gd name="T5" fmla="*/ 27 h 52"/>
                <a:gd name="T6" fmla="*/ 75 w 122"/>
                <a:gd name="T7" fmla="*/ 25 h 52"/>
                <a:gd name="T8" fmla="*/ 74 w 122"/>
                <a:gd name="T9" fmla="*/ 24 h 52"/>
                <a:gd name="T10" fmla="*/ 59 w 122"/>
                <a:gd name="T11" fmla="*/ 7 h 52"/>
                <a:gd name="T12" fmla="*/ 38 w 122"/>
                <a:gd name="T13" fmla="*/ 30 h 52"/>
                <a:gd name="T14" fmla="*/ 37 w 122"/>
                <a:gd name="T15" fmla="*/ 31 h 52"/>
                <a:gd name="T16" fmla="*/ 22 w 122"/>
                <a:gd name="T17" fmla="*/ 32 h 52"/>
                <a:gd name="T18" fmla="*/ 5 w 122"/>
                <a:gd name="T19" fmla="*/ 44 h 52"/>
                <a:gd name="T20" fmla="*/ 1 w 122"/>
                <a:gd name="T21" fmla="*/ 43 h 52"/>
                <a:gd name="T22" fmla="*/ 1 w 122"/>
                <a:gd name="T23" fmla="*/ 39 h 52"/>
                <a:gd name="T24" fmla="*/ 19 w 122"/>
                <a:gd name="T25" fmla="*/ 27 h 52"/>
                <a:gd name="T26" fmla="*/ 20 w 122"/>
                <a:gd name="T27" fmla="*/ 26 h 52"/>
                <a:gd name="T28" fmla="*/ 35 w 122"/>
                <a:gd name="T29" fmla="*/ 25 h 52"/>
                <a:gd name="T30" fmla="*/ 57 w 122"/>
                <a:gd name="T31" fmla="*/ 1 h 52"/>
                <a:gd name="T32" fmla="*/ 60 w 122"/>
                <a:gd name="T33" fmla="*/ 0 h 52"/>
                <a:gd name="T34" fmla="*/ 62 w 122"/>
                <a:gd name="T35" fmla="*/ 1 h 52"/>
                <a:gd name="T36" fmla="*/ 77 w 122"/>
                <a:gd name="T37" fmla="*/ 19 h 52"/>
                <a:gd name="T38" fmla="*/ 91 w 122"/>
                <a:gd name="T39" fmla="*/ 22 h 52"/>
                <a:gd name="T40" fmla="*/ 120 w 122"/>
                <a:gd name="T41" fmla="*/ 47 h 52"/>
                <a:gd name="T42" fmla="*/ 120 w 122"/>
                <a:gd name="T43" fmla="*/ 52 h 52"/>
                <a:gd name="T44" fmla="*/ 118 w 122"/>
                <a:gd name="T45" fmla="*/ 52 h 52"/>
                <a:gd name="T46" fmla="*/ 91 w 122"/>
                <a:gd name="T47" fmla="*/ 27 h 52"/>
                <a:gd name="T48" fmla="*/ 91 w 122"/>
                <a:gd name="T49" fmla="*/ 27 h 52"/>
                <a:gd name="T50" fmla="*/ 91 w 122"/>
                <a:gd name="T51" fmla="*/ 2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2" h="52">
                  <a:moveTo>
                    <a:pt x="118" y="52"/>
                  </a:moveTo>
                  <a:cubicBezTo>
                    <a:pt x="118" y="52"/>
                    <a:pt x="117" y="52"/>
                    <a:pt x="116" y="52"/>
                  </a:cubicBezTo>
                  <a:cubicBezTo>
                    <a:pt x="107" y="43"/>
                    <a:pt x="93" y="30"/>
                    <a:pt x="90" y="27"/>
                  </a:cubicBezTo>
                  <a:cubicBezTo>
                    <a:pt x="89" y="27"/>
                    <a:pt x="85" y="27"/>
                    <a:pt x="75" y="25"/>
                  </a:cubicBezTo>
                  <a:cubicBezTo>
                    <a:pt x="75" y="25"/>
                    <a:pt x="74" y="24"/>
                    <a:pt x="74" y="24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30"/>
                    <a:pt x="37" y="30"/>
                    <a:pt x="37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3" y="45"/>
                    <a:pt x="2" y="45"/>
                    <a:pt x="1" y="43"/>
                  </a:cubicBezTo>
                  <a:cubicBezTo>
                    <a:pt x="0" y="42"/>
                    <a:pt x="0" y="40"/>
                    <a:pt x="1" y="3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8" y="0"/>
                    <a:pt x="59" y="0"/>
                    <a:pt x="60" y="0"/>
                  </a:cubicBezTo>
                  <a:cubicBezTo>
                    <a:pt x="60" y="0"/>
                    <a:pt x="61" y="0"/>
                    <a:pt x="62" y="1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84" y="20"/>
                    <a:pt x="91" y="22"/>
                    <a:pt x="91" y="22"/>
                  </a:cubicBezTo>
                  <a:cubicBezTo>
                    <a:pt x="93" y="22"/>
                    <a:pt x="93" y="22"/>
                    <a:pt x="120" y="47"/>
                  </a:cubicBezTo>
                  <a:cubicBezTo>
                    <a:pt x="121" y="49"/>
                    <a:pt x="122" y="50"/>
                    <a:pt x="120" y="52"/>
                  </a:cubicBezTo>
                  <a:cubicBezTo>
                    <a:pt x="120" y="52"/>
                    <a:pt x="119" y="52"/>
                    <a:pt x="118" y="52"/>
                  </a:cubicBezTo>
                  <a:close/>
                  <a:moveTo>
                    <a:pt x="91" y="27"/>
                  </a:moveTo>
                  <a:cubicBezTo>
                    <a:pt x="91" y="27"/>
                    <a:pt x="91" y="27"/>
                    <a:pt x="91" y="27"/>
                  </a:cubicBezTo>
                  <a:cubicBezTo>
                    <a:pt x="91" y="27"/>
                    <a:pt x="91" y="27"/>
                    <a:pt x="91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24" name="Freeform 698"/>
            <p:cNvSpPr>
              <a:spLocks/>
            </p:cNvSpPr>
            <p:nvPr/>
          </p:nvSpPr>
          <p:spPr bwMode="auto">
            <a:xfrm>
              <a:off x="3114686" y="2581299"/>
              <a:ext cx="347664" cy="190502"/>
            </a:xfrm>
            <a:custGeom>
              <a:avLst/>
              <a:gdLst>
                <a:gd name="T0" fmla="*/ 94 w 98"/>
                <a:gd name="T1" fmla="*/ 54 h 54"/>
                <a:gd name="T2" fmla="*/ 92 w 98"/>
                <a:gd name="T3" fmla="*/ 53 h 54"/>
                <a:gd name="T4" fmla="*/ 79 w 98"/>
                <a:gd name="T5" fmla="*/ 24 h 54"/>
                <a:gd name="T6" fmla="*/ 60 w 98"/>
                <a:gd name="T7" fmla="*/ 16 h 54"/>
                <a:gd name="T8" fmla="*/ 60 w 98"/>
                <a:gd name="T9" fmla="*/ 16 h 54"/>
                <a:gd name="T10" fmla="*/ 46 w 98"/>
                <a:gd name="T11" fmla="*/ 6 h 54"/>
                <a:gd name="T12" fmla="*/ 34 w 98"/>
                <a:gd name="T13" fmla="*/ 11 h 54"/>
                <a:gd name="T14" fmla="*/ 34 w 98"/>
                <a:gd name="T15" fmla="*/ 11 h 54"/>
                <a:gd name="T16" fmla="*/ 17 w 98"/>
                <a:gd name="T17" fmla="*/ 15 h 54"/>
                <a:gd name="T18" fmla="*/ 5 w 98"/>
                <a:gd name="T19" fmla="*/ 26 h 54"/>
                <a:gd name="T20" fmla="*/ 1 w 98"/>
                <a:gd name="T21" fmla="*/ 26 h 54"/>
                <a:gd name="T22" fmla="*/ 1 w 98"/>
                <a:gd name="T23" fmla="*/ 22 h 54"/>
                <a:gd name="T24" fmla="*/ 14 w 98"/>
                <a:gd name="T25" fmla="*/ 10 h 54"/>
                <a:gd name="T26" fmla="*/ 15 w 98"/>
                <a:gd name="T27" fmla="*/ 9 h 54"/>
                <a:gd name="T28" fmla="*/ 32 w 98"/>
                <a:gd name="T29" fmla="*/ 6 h 54"/>
                <a:gd name="T30" fmla="*/ 45 w 98"/>
                <a:gd name="T31" fmla="*/ 0 h 54"/>
                <a:gd name="T32" fmla="*/ 48 w 98"/>
                <a:gd name="T33" fmla="*/ 1 h 54"/>
                <a:gd name="T34" fmla="*/ 63 w 98"/>
                <a:gd name="T35" fmla="*/ 11 h 54"/>
                <a:gd name="T36" fmla="*/ 83 w 98"/>
                <a:gd name="T37" fmla="*/ 20 h 54"/>
                <a:gd name="T38" fmla="*/ 84 w 98"/>
                <a:gd name="T39" fmla="*/ 21 h 54"/>
                <a:gd name="T40" fmla="*/ 97 w 98"/>
                <a:gd name="T41" fmla="*/ 50 h 54"/>
                <a:gd name="T42" fmla="*/ 96 w 98"/>
                <a:gd name="T43" fmla="*/ 54 h 54"/>
                <a:gd name="T44" fmla="*/ 94 w 98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54">
                  <a:moveTo>
                    <a:pt x="94" y="54"/>
                  </a:moveTo>
                  <a:cubicBezTo>
                    <a:pt x="93" y="54"/>
                    <a:pt x="92" y="54"/>
                    <a:pt x="92" y="53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7"/>
                    <a:pt x="2" y="27"/>
                    <a:pt x="1" y="26"/>
                  </a:cubicBezTo>
                  <a:cubicBezTo>
                    <a:pt x="0" y="25"/>
                    <a:pt x="0" y="23"/>
                    <a:pt x="1" y="2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5" y="9"/>
                    <a:pt x="15" y="9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7" y="0"/>
                    <a:pt x="48" y="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20"/>
                    <a:pt x="84" y="20"/>
                    <a:pt x="84" y="21"/>
                  </a:cubicBezTo>
                  <a:cubicBezTo>
                    <a:pt x="97" y="50"/>
                    <a:pt x="97" y="50"/>
                    <a:pt x="97" y="50"/>
                  </a:cubicBezTo>
                  <a:cubicBezTo>
                    <a:pt x="98" y="52"/>
                    <a:pt x="97" y="54"/>
                    <a:pt x="96" y="54"/>
                  </a:cubicBezTo>
                  <a:cubicBezTo>
                    <a:pt x="95" y="54"/>
                    <a:pt x="95" y="54"/>
                    <a:pt x="94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25" name="Freeform 699"/>
            <p:cNvSpPr>
              <a:spLocks/>
            </p:cNvSpPr>
            <p:nvPr/>
          </p:nvSpPr>
          <p:spPr bwMode="auto">
            <a:xfrm>
              <a:off x="2971808" y="2676547"/>
              <a:ext cx="77788" cy="22225"/>
            </a:xfrm>
            <a:custGeom>
              <a:avLst/>
              <a:gdLst>
                <a:gd name="T0" fmla="*/ 19 w 22"/>
                <a:gd name="T1" fmla="*/ 6 h 6"/>
                <a:gd name="T2" fmla="*/ 3 w 22"/>
                <a:gd name="T3" fmla="*/ 6 h 6"/>
                <a:gd name="T4" fmla="*/ 0 w 22"/>
                <a:gd name="T5" fmla="*/ 3 h 6"/>
                <a:gd name="T6" fmla="*/ 3 w 22"/>
                <a:gd name="T7" fmla="*/ 0 h 6"/>
                <a:gd name="T8" fmla="*/ 19 w 22"/>
                <a:gd name="T9" fmla="*/ 0 h 6"/>
                <a:gd name="T10" fmla="*/ 22 w 22"/>
                <a:gd name="T11" fmla="*/ 3 h 6"/>
                <a:gd name="T12" fmla="*/ 19 w 2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6">
                  <a:moveTo>
                    <a:pt x="19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4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2" y="1"/>
                    <a:pt x="22" y="3"/>
                  </a:cubicBezTo>
                  <a:cubicBezTo>
                    <a:pt x="22" y="4"/>
                    <a:pt x="21" y="6"/>
                    <a:pt x="19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26" name="Freeform 700"/>
            <p:cNvSpPr>
              <a:spLocks/>
            </p:cNvSpPr>
            <p:nvPr/>
          </p:nvSpPr>
          <p:spPr bwMode="auto">
            <a:xfrm>
              <a:off x="3309937" y="2647951"/>
              <a:ext cx="106364" cy="22225"/>
            </a:xfrm>
            <a:custGeom>
              <a:avLst/>
              <a:gdLst>
                <a:gd name="T0" fmla="*/ 27 w 30"/>
                <a:gd name="T1" fmla="*/ 6 h 6"/>
                <a:gd name="T2" fmla="*/ 3 w 30"/>
                <a:gd name="T3" fmla="*/ 6 h 6"/>
                <a:gd name="T4" fmla="*/ 0 w 30"/>
                <a:gd name="T5" fmla="*/ 3 h 6"/>
                <a:gd name="T6" fmla="*/ 3 w 30"/>
                <a:gd name="T7" fmla="*/ 0 h 6"/>
                <a:gd name="T8" fmla="*/ 27 w 30"/>
                <a:gd name="T9" fmla="*/ 0 h 6"/>
                <a:gd name="T10" fmla="*/ 30 w 30"/>
                <a:gd name="T11" fmla="*/ 3 h 6"/>
                <a:gd name="T12" fmla="*/ 27 w 3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6">
                  <a:moveTo>
                    <a:pt x="2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30" y="2"/>
                    <a:pt x="30" y="3"/>
                  </a:cubicBezTo>
                  <a:cubicBezTo>
                    <a:pt x="30" y="5"/>
                    <a:pt x="28" y="6"/>
                    <a:pt x="2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27" name="Прямоугольник 226"/>
          <p:cNvSpPr/>
          <p:nvPr/>
        </p:nvSpPr>
        <p:spPr>
          <a:xfrm>
            <a:off x="47865" y="3085430"/>
            <a:ext cx="17647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Премия гос-ва 2-5%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-62683" y="5863786"/>
            <a:ext cx="18221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Национальный Фонд</a:t>
            </a:r>
          </a:p>
        </p:txBody>
      </p:sp>
      <p:sp>
        <p:nvSpPr>
          <p:cNvPr id="229" name="Овал 228"/>
          <p:cNvSpPr/>
          <p:nvPr/>
        </p:nvSpPr>
        <p:spPr>
          <a:xfrm>
            <a:off x="435899" y="2371363"/>
            <a:ext cx="590426" cy="588103"/>
          </a:xfrm>
          <a:prstGeom prst="ellipse">
            <a:avLst/>
          </a:prstGeom>
          <a:solidFill>
            <a:schemeClr val="bg1"/>
          </a:solidFill>
          <a:ln w="9525">
            <a:solidFill>
              <a:srgbClr val="2D3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30" name="Группа 229"/>
          <p:cNvGrpSpPr/>
          <p:nvPr/>
        </p:nvGrpSpPr>
        <p:grpSpPr>
          <a:xfrm>
            <a:off x="596154" y="2556686"/>
            <a:ext cx="268152" cy="255572"/>
            <a:chOff x="2854325" y="2173288"/>
            <a:chExt cx="625475" cy="598487"/>
          </a:xfrm>
        </p:grpSpPr>
        <p:sp>
          <p:nvSpPr>
            <p:cNvPr id="231" name="Freeform 689"/>
            <p:cNvSpPr>
              <a:spLocks noEditPoints="1"/>
            </p:cNvSpPr>
            <p:nvPr/>
          </p:nvSpPr>
          <p:spPr bwMode="auto">
            <a:xfrm>
              <a:off x="2854325" y="2198688"/>
              <a:ext cx="68263" cy="230187"/>
            </a:xfrm>
            <a:custGeom>
              <a:avLst/>
              <a:gdLst>
                <a:gd name="T0" fmla="*/ 16 w 19"/>
                <a:gd name="T1" fmla="*/ 65 h 65"/>
                <a:gd name="T2" fmla="*/ 3 w 19"/>
                <a:gd name="T3" fmla="*/ 65 h 65"/>
                <a:gd name="T4" fmla="*/ 0 w 19"/>
                <a:gd name="T5" fmla="*/ 62 h 65"/>
                <a:gd name="T6" fmla="*/ 0 w 19"/>
                <a:gd name="T7" fmla="*/ 3 h 65"/>
                <a:gd name="T8" fmla="*/ 3 w 19"/>
                <a:gd name="T9" fmla="*/ 0 h 65"/>
                <a:gd name="T10" fmla="*/ 16 w 19"/>
                <a:gd name="T11" fmla="*/ 0 h 65"/>
                <a:gd name="T12" fmla="*/ 19 w 19"/>
                <a:gd name="T13" fmla="*/ 3 h 65"/>
                <a:gd name="T14" fmla="*/ 19 w 19"/>
                <a:gd name="T15" fmla="*/ 62 h 65"/>
                <a:gd name="T16" fmla="*/ 16 w 19"/>
                <a:gd name="T17" fmla="*/ 65 h 65"/>
                <a:gd name="T18" fmla="*/ 6 w 19"/>
                <a:gd name="T19" fmla="*/ 59 h 65"/>
                <a:gd name="T20" fmla="*/ 13 w 19"/>
                <a:gd name="T21" fmla="*/ 59 h 65"/>
                <a:gd name="T22" fmla="*/ 13 w 19"/>
                <a:gd name="T23" fmla="*/ 6 h 65"/>
                <a:gd name="T24" fmla="*/ 6 w 19"/>
                <a:gd name="T25" fmla="*/ 6 h 65"/>
                <a:gd name="T26" fmla="*/ 6 w 19"/>
                <a:gd name="T27" fmla="*/ 5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65">
                  <a:moveTo>
                    <a:pt x="16" y="65"/>
                  </a:moveTo>
                  <a:cubicBezTo>
                    <a:pt x="3" y="65"/>
                    <a:pt x="3" y="65"/>
                    <a:pt x="3" y="65"/>
                  </a:cubicBezTo>
                  <a:cubicBezTo>
                    <a:pt x="2" y="65"/>
                    <a:pt x="0" y="63"/>
                    <a:pt x="0" y="6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9" y="2"/>
                    <a:pt x="19" y="3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9" y="63"/>
                    <a:pt x="17" y="65"/>
                    <a:pt x="16" y="65"/>
                  </a:cubicBezTo>
                  <a:close/>
                  <a:moveTo>
                    <a:pt x="6" y="59"/>
                  </a:moveTo>
                  <a:cubicBezTo>
                    <a:pt x="13" y="59"/>
                    <a:pt x="13" y="59"/>
                    <a:pt x="13" y="59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6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32" name="Freeform 690"/>
            <p:cNvSpPr>
              <a:spLocks noEditPoints="1"/>
            </p:cNvSpPr>
            <p:nvPr/>
          </p:nvSpPr>
          <p:spPr bwMode="auto">
            <a:xfrm>
              <a:off x="2900363" y="2184400"/>
              <a:ext cx="487363" cy="265112"/>
            </a:xfrm>
            <a:custGeom>
              <a:avLst/>
              <a:gdLst>
                <a:gd name="T0" fmla="*/ 49 w 137"/>
                <a:gd name="T1" fmla="*/ 75 h 75"/>
                <a:gd name="T2" fmla="*/ 34 w 137"/>
                <a:gd name="T3" fmla="*/ 71 h 75"/>
                <a:gd name="T4" fmla="*/ 22 w 137"/>
                <a:gd name="T5" fmla="*/ 64 h 75"/>
                <a:gd name="T6" fmla="*/ 3 w 137"/>
                <a:gd name="T7" fmla="*/ 64 h 75"/>
                <a:gd name="T8" fmla="*/ 0 w 137"/>
                <a:gd name="T9" fmla="*/ 61 h 75"/>
                <a:gd name="T10" fmla="*/ 0 w 137"/>
                <a:gd name="T11" fmla="*/ 12 h 75"/>
                <a:gd name="T12" fmla="*/ 3 w 137"/>
                <a:gd name="T13" fmla="*/ 9 h 75"/>
                <a:gd name="T14" fmla="*/ 23 w 137"/>
                <a:gd name="T15" fmla="*/ 9 h 75"/>
                <a:gd name="T16" fmla="*/ 91 w 137"/>
                <a:gd name="T17" fmla="*/ 1 h 75"/>
                <a:gd name="T18" fmla="*/ 113 w 137"/>
                <a:gd name="T19" fmla="*/ 7 h 75"/>
                <a:gd name="T20" fmla="*/ 136 w 137"/>
                <a:gd name="T21" fmla="*/ 26 h 75"/>
                <a:gd name="T22" fmla="*/ 137 w 137"/>
                <a:gd name="T23" fmla="*/ 29 h 75"/>
                <a:gd name="T24" fmla="*/ 134 w 137"/>
                <a:gd name="T25" fmla="*/ 31 h 75"/>
                <a:gd name="T26" fmla="*/ 103 w 137"/>
                <a:gd name="T27" fmla="*/ 31 h 75"/>
                <a:gd name="T28" fmla="*/ 95 w 137"/>
                <a:gd name="T29" fmla="*/ 33 h 75"/>
                <a:gd name="T30" fmla="*/ 71 w 137"/>
                <a:gd name="T31" fmla="*/ 49 h 75"/>
                <a:gd name="T32" fmla="*/ 93 w 137"/>
                <a:gd name="T33" fmla="*/ 49 h 75"/>
                <a:gd name="T34" fmla="*/ 102 w 137"/>
                <a:gd name="T35" fmla="*/ 53 h 75"/>
                <a:gd name="T36" fmla="*/ 106 w 137"/>
                <a:gd name="T37" fmla="*/ 62 h 75"/>
                <a:gd name="T38" fmla="*/ 93 w 137"/>
                <a:gd name="T39" fmla="*/ 75 h 75"/>
                <a:gd name="T40" fmla="*/ 49 w 137"/>
                <a:gd name="T41" fmla="*/ 75 h 75"/>
                <a:gd name="T42" fmla="*/ 49 w 137"/>
                <a:gd name="T43" fmla="*/ 75 h 75"/>
                <a:gd name="T44" fmla="*/ 6 w 137"/>
                <a:gd name="T45" fmla="*/ 58 h 75"/>
                <a:gd name="T46" fmla="*/ 23 w 137"/>
                <a:gd name="T47" fmla="*/ 58 h 75"/>
                <a:gd name="T48" fmla="*/ 24 w 137"/>
                <a:gd name="T49" fmla="*/ 58 h 75"/>
                <a:gd name="T50" fmla="*/ 37 w 137"/>
                <a:gd name="T51" fmla="*/ 66 h 75"/>
                <a:gd name="T52" fmla="*/ 49 w 137"/>
                <a:gd name="T53" fmla="*/ 70 h 75"/>
                <a:gd name="T54" fmla="*/ 93 w 137"/>
                <a:gd name="T55" fmla="*/ 69 h 75"/>
                <a:gd name="T56" fmla="*/ 100 w 137"/>
                <a:gd name="T57" fmla="*/ 62 h 75"/>
                <a:gd name="T58" fmla="*/ 98 w 137"/>
                <a:gd name="T59" fmla="*/ 57 h 75"/>
                <a:gd name="T60" fmla="*/ 93 w 137"/>
                <a:gd name="T61" fmla="*/ 55 h 75"/>
                <a:gd name="T62" fmla="*/ 70 w 137"/>
                <a:gd name="T63" fmla="*/ 55 h 75"/>
                <a:gd name="T64" fmla="*/ 65 w 137"/>
                <a:gd name="T65" fmla="*/ 51 h 75"/>
                <a:gd name="T66" fmla="*/ 67 w 137"/>
                <a:gd name="T67" fmla="*/ 45 h 75"/>
                <a:gd name="T68" fmla="*/ 92 w 137"/>
                <a:gd name="T69" fmla="*/ 28 h 75"/>
                <a:gd name="T70" fmla="*/ 93 w 137"/>
                <a:gd name="T71" fmla="*/ 28 h 75"/>
                <a:gd name="T72" fmla="*/ 103 w 137"/>
                <a:gd name="T73" fmla="*/ 25 h 75"/>
                <a:gd name="T74" fmla="*/ 126 w 137"/>
                <a:gd name="T75" fmla="*/ 25 h 75"/>
                <a:gd name="T76" fmla="*/ 109 w 137"/>
                <a:gd name="T77" fmla="*/ 11 h 75"/>
                <a:gd name="T78" fmla="*/ 92 w 137"/>
                <a:gd name="T79" fmla="*/ 7 h 75"/>
                <a:gd name="T80" fmla="*/ 23 w 137"/>
                <a:gd name="T81" fmla="*/ 15 h 75"/>
                <a:gd name="T82" fmla="*/ 23 w 137"/>
                <a:gd name="T83" fmla="*/ 15 h 75"/>
                <a:gd name="T84" fmla="*/ 6 w 137"/>
                <a:gd name="T85" fmla="*/ 15 h 75"/>
                <a:gd name="T86" fmla="*/ 6 w 137"/>
                <a:gd name="T87" fmla="*/ 5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7" h="75">
                  <a:moveTo>
                    <a:pt x="49" y="75"/>
                  </a:moveTo>
                  <a:cubicBezTo>
                    <a:pt x="44" y="75"/>
                    <a:pt x="39" y="74"/>
                    <a:pt x="34" y="71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1" y="64"/>
                    <a:pt x="0" y="62"/>
                    <a:pt x="0" y="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1" y="9"/>
                    <a:pt x="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91" y="1"/>
                    <a:pt x="91" y="1"/>
                    <a:pt x="91" y="1"/>
                  </a:cubicBezTo>
                  <a:cubicBezTo>
                    <a:pt x="99" y="0"/>
                    <a:pt x="107" y="2"/>
                    <a:pt x="113" y="7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7" y="27"/>
                    <a:pt x="137" y="28"/>
                    <a:pt x="137" y="29"/>
                  </a:cubicBezTo>
                  <a:cubicBezTo>
                    <a:pt x="137" y="30"/>
                    <a:pt x="135" y="31"/>
                    <a:pt x="134" y="31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99" y="31"/>
                    <a:pt x="96" y="32"/>
                    <a:pt x="95" y="33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7" y="49"/>
                    <a:pt x="100" y="50"/>
                    <a:pt x="102" y="53"/>
                  </a:cubicBezTo>
                  <a:cubicBezTo>
                    <a:pt x="105" y="55"/>
                    <a:pt x="106" y="59"/>
                    <a:pt x="106" y="62"/>
                  </a:cubicBezTo>
                  <a:cubicBezTo>
                    <a:pt x="106" y="69"/>
                    <a:pt x="100" y="75"/>
                    <a:pt x="93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lose/>
                  <a:moveTo>
                    <a:pt x="6" y="58"/>
                  </a:moveTo>
                  <a:cubicBezTo>
                    <a:pt x="23" y="58"/>
                    <a:pt x="23" y="58"/>
                    <a:pt x="23" y="58"/>
                  </a:cubicBezTo>
                  <a:cubicBezTo>
                    <a:pt x="23" y="58"/>
                    <a:pt x="24" y="58"/>
                    <a:pt x="24" y="58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41" y="68"/>
                    <a:pt x="45" y="70"/>
                    <a:pt x="49" y="70"/>
                  </a:cubicBezTo>
                  <a:cubicBezTo>
                    <a:pt x="93" y="69"/>
                    <a:pt x="93" y="69"/>
                    <a:pt x="93" y="69"/>
                  </a:cubicBezTo>
                  <a:cubicBezTo>
                    <a:pt x="97" y="69"/>
                    <a:pt x="100" y="66"/>
                    <a:pt x="100" y="62"/>
                  </a:cubicBezTo>
                  <a:cubicBezTo>
                    <a:pt x="100" y="60"/>
                    <a:pt x="100" y="58"/>
                    <a:pt x="98" y="57"/>
                  </a:cubicBezTo>
                  <a:cubicBezTo>
                    <a:pt x="97" y="56"/>
                    <a:pt x="95" y="55"/>
                    <a:pt x="93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8" y="55"/>
                    <a:pt x="66" y="54"/>
                    <a:pt x="65" y="51"/>
                  </a:cubicBezTo>
                  <a:cubicBezTo>
                    <a:pt x="64" y="49"/>
                    <a:pt x="65" y="47"/>
                    <a:pt x="67" y="45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2" y="28"/>
                    <a:pt x="93" y="28"/>
                    <a:pt x="93" y="28"/>
                  </a:cubicBezTo>
                  <a:cubicBezTo>
                    <a:pt x="93" y="27"/>
                    <a:pt x="98" y="25"/>
                    <a:pt x="103" y="25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11"/>
                    <a:pt x="109" y="11"/>
                    <a:pt x="109" y="11"/>
                  </a:cubicBezTo>
                  <a:cubicBezTo>
                    <a:pt x="105" y="8"/>
                    <a:pt x="98" y="6"/>
                    <a:pt x="92" y="7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6" y="15"/>
                    <a:pt x="6" y="15"/>
                    <a:pt x="6" y="15"/>
                  </a:cubicBezTo>
                  <a:lnTo>
                    <a:pt x="6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33" name="Freeform 692"/>
            <p:cNvSpPr>
              <a:spLocks/>
            </p:cNvSpPr>
            <p:nvPr/>
          </p:nvSpPr>
          <p:spPr bwMode="auto">
            <a:xfrm>
              <a:off x="3184525" y="2273300"/>
              <a:ext cx="103188" cy="106362"/>
            </a:xfrm>
            <a:custGeom>
              <a:avLst/>
              <a:gdLst>
                <a:gd name="T0" fmla="*/ 3 w 29"/>
                <a:gd name="T1" fmla="*/ 30 h 30"/>
                <a:gd name="T2" fmla="*/ 2 w 29"/>
                <a:gd name="T3" fmla="*/ 30 h 30"/>
                <a:gd name="T4" fmla="*/ 0 w 29"/>
                <a:gd name="T5" fmla="*/ 26 h 30"/>
                <a:gd name="T6" fmla="*/ 25 w 29"/>
                <a:gd name="T7" fmla="*/ 1 h 30"/>
                <a:gd name="T8" fmla="*/ 29 w 29"/>
                <a:gd name="T9" fmla="*/ 3 h 30"/>
                <a:gd name="T10" fmla="*/ 27 w 29"/>
                <a:gd name="T11" fmla="*/ 6 h 30"/>
                <a:gd name="T12" fmla="*/ 6 w 29"/>
                <a:gd name="T13" fmla="*/ 28 h 30"/>
                <a:gd name="T14" fmla="*/ 3 w 2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0">
                  <a:moveTo>
                    <a:pt x="3" y="30"/>
                  </a:moveTo>
                  <a:cubicBezTo>
                    <a:pt x="3" y="30"/>
                    <a:pt x="2" y="30"/>
                    <a:pt x="2" y="30"/>
                  </a:cubicBezTo>
                  <a:cubicBezTo>
                    <a:pt x="0" y="29"/>
                    <a:pt x="0" y="28"/>
                    <a:pt x="0" y="26"/>
                  </a:cubicBezTo>
                  <a:cubicBezTo>
                    <a:pt x="4" y="14"/>
                    <a:pt x="13" y="5"/>
                    <a:pt x="25" y="1"/>
                  </a:cubicBezTo>
                  <a:cubicBezTo>
                    <a:pt x="26" y="0"/>
                    <a:pt x="28" y="1"/>
                    <a:pt x="29" y="3"/>
                  </a:cubicBezTo>
                  <a:cubicBezTo>
                    <a:pt x="29" y="4"/>
                    <a:pt x="28" y="6"/>
                    <a:pt x="27" y="6"/>
                  </a:cubicBezTo>
                  <a:cubicBezTo>
                    <a:pt x="17" y="10"/>
                    <a:pt x="9" y="18"/>
                    <a:pt x="6" y="28"/>
                  </a:cubicBezTo>
                  <a:cubicBezTo>
                    <a:pt x="5" y="29"/>
                    <a:pt x="4" y="30"/>
                    <a:pt x="3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34" name="Freeform 693"/>
            <p:cNvSpPr>
              <a:spLocks/>
            </p:cNvSpPr>
            <p:nvPr/>
          </p:nvSpPr>
          <p:spPr bwMode="auto">
            <a:xfrm>
              <a:off x="3178175" y="2273300"/>
              <a:ext cx="301625" cy="293687"/>
            </a:xfrm>
            <a:custGeom>
              <a:avLst/>
              <a:gdLst>
                <a:gd name="T0" fmla="*/ 42 w 85"/>
                <a:gd name="T1" fmla="*/ 83 h 83"/>
                <a:gd name="T2" fmla="*/ 0 w 85"/>
                <a:gd name="T3" fmla="*/ 48 h 83"/>
                <a:gd name="T4" fmla="*/ 2 w 85"/>
                <a:gd name="T5" fmla="*/ 44 h 83"/>
                <a:gd name="T6" fmla="*/ 6 w 85"/>
                <a:gd name="T7" fmla="*/ 47 h 83"/>
                <a:gd name="T8" fmla="*/ 42 w 85"/>
                <a:gd name="T9" fmla="*/ 77 h 83"/>
                <a:gd name="T10" fmla="*/ 79 w 85"/>
                <a:gd name="T11" fmla="*/ 41 h 83"/>
                <a:gd name="T12" fmla="*/ 55 w 85"/>
                <a:gd name="T13" fmla="*/ 6 h 83"/>
                <a:gd name="T14" fmla="*/ 54 w 85"/>
                <a:gd name="T15" fmla="*/ 3 h 83"/>
                <a:gd name="T16" fmla="*/ 57 w 85"/>
                <a:gd name="T17" fmla="*/ 1 h 83"/>
                <a:gd name="T18" fmla="*/ 85 w 85"/>
                <a:gd name="T19" fmla="*/ 41 h 83"/>
                <a:gd name="T20" fmla="*/ 42 w 85"/>
                <a:gd name="T2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3">
                  <a:moveTo>
                    <a:pt x="42" y="83"/>
                  </a:moveTo>
                  <a:cubicBezTo>
                    <a:pt x="21" y="83"/>
                    <a:pt x="4" y="68"/>
                    <a:pt x="0" y="48"/>
                  </a:cubicBezTo>
                  <a:cubicBezTo>
                    <a:pt x="0" y="46"/>
                    <a:pt x="1" y="45"/>
                    <a:pt x="2" y="44"/>
                  </a:cubicBezTo>
                  <a:cubicBezTo>
                    <a:pt x="4" y="44"/>
                    <a:pt x="6" y="45"/>
                    <a:pt x="6" y="47"/>
                  </a:cubicBezTo>
                  <a:cubicBezTo>
                    <a:pt x="9" y="65"/>
                    <a:pt x="24" y="77"/>
                    <a:pt x="42" y="77"/>
                  </a:cubicBezTo>
                  <a:cubicBezTo>
                    <a:pt x="62" y="77"/>
                    <a:pt x="79" y="61"/>
                    <a:pt x="79" y="41"/>
                  </a:cubicBezTo>
                  <a:cubicBezTo>
                    <a:pt x="79" y="26"/>
                    <a:pt x="69" y="12"/>
                    <a:pt x="55" y="6"/>
                  </a:cubicBezTo>
                  <a:cubicBezTo>
                    <a:pt x="54" y="6"/>
                    <a:pt x="53" y="4"/>
                    <a:pt x="54" y="3"/>
                  </a:cubicBezTo>
                  <a:cubicBezTo>
                    <a:pt x="54" y="1"/>
                    <a:pt x="56" y="0"/>
                    <a:pt x="57" y="1"/>
                  </a:cubicBezTo>
                  <a:cubicBezTo>
                    <a:pt x="74" y="7"/>
                    <a:pt x="85" y="23"/>
                    <a:pt x="85" y="41"/>
                  </a:cubicBezTo>
                  <a:cubicBezTo>
                    <a:pt x="85" y="64"/>
                    <a:pt x="65" y="83"/>
                    <a:pt x="42" y="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35" name="Freeform 696"/>
            <p:cNvSpPr>
              <a:spLocks/>
            </p:cNvSpPr>
            <p:nvPr/>
          </p:nvSpPr>
          <p:spPr bwMode="auto">
            <a:xfrm>
              <a:off x="2854325" y="2173288"/>
              <a:ext cx="625475" cy="598487"/>
            </a:xfrm>
            <a:custGeom>
              <a:avLst/>
              <a:gdLst>
                <a:gd name="T0" fmla="*/ 173 w 176"/>
                <a:gd name="T1" fmla="*/ 169 h 169"/>
                <a:gd name="T2" fmla="*/ 3 w 176"/>
                <a:gd name="T3" fmla="*/ 169 h 169"/>
                <a:gd name="T4" fmla="*/ 0 w 176"/>
                <a:gd name="T5" fmla="*/ 167 h 169"/>
                <a:gd name="T6" fmla="*/ 0 w 176"/>
                <a:gd name="T7" fmla="*/ 3 h 169"/>
                <a:gd name="T8" fmla="*/ 3 w 176"/>
                <a:gd name="T9" fmla="*/ 0 h 169"/>
                <a:gd name="T10" fmla="*/ 6 w 176"/>
                <a:gd name="T11" fmla="*/ 3 h 169"/>
                <a:gd name="T12" fmla="*/ 6 w 176"/>
                <a:gd name="T13" fmla="*/ 164 h 169"/>
                <a:gd name="T14" fmla="*/ 173 w 176"/>
                <a:gd name="T15" fmla="*/ 164 h 169"/>
                <a:gd name="T16" fmla="*/ 176 w 176"/>
                <a:gd name="T17" fmla="*/ 167 h 169"/>
                <a:gd name="T18" fmla="*/ 173 w 176"/>
                <a:gd name="T1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69">
                  <a:moveTo>
                    <a:pt x="173" y="169"/>
                  </a:moveTo>
                  <a:cubicBezTo>
                    <a:pt x="3" y="169"/>
                    <a:pt x="3" y="169"/>
                    <a:pt x="3" y="169"/>
                  </a:cubicBezTo>
                  <a:cubicBezTo>
                    <a:pt x="2" y="169"/>
                    <a:pt x="0" y="168"/>
                    <a:pt x="0" y="16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64"/>
                    <a:pt x="6" y="164"/>
                    <a:pt x="6" y="164"/>
                  </a:cubicBezTo>
                  <a:cubicBezTo>
                    <a:pt x="173" y="164"/>
                    <a:pt x="173" y="164"/>
                    <a:pt x="173" y="164"/>
                  </a:cubicBezTo>
                  <a:cubicBezTo>
                    <a:pt x="174" y="164"/>
                    <a:pt x="176" y="165"/>
                    <a:pt x="176" y="167"/>
                  </a:cubicBezTo>
                  <a:cubicBezTo>
                    <a:pt x="176" y="168"/>
                    <a:pt x="174" y="169"/>
                    <a:pt x="173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36" name="Freeform 697"/>
            <p:cNvSpPr>
              <a:spLocks noEditPoints="1"/>
            </p:cNvSpPr>
            <p:nvPr/>
          </p:nvSpPr>
          <p:spPr bwMode="auto">
            <a:xfrm>
              <a:off x="2854325" y="2587625"/>
              <a:ext cx="433388" cy="184150"/>
            </a:xfrm>
            <a:custGeom>
              <a:avLst/>
              <a:gdLst>
                <a:gd name="T0" fmla="*/ 118 w 122"/>
                <a:gd name="T1" fmla="*/ 52 h 52"/>
                <a:gd name="T2" fmla="*/ 116 w 122"/>
                <a:gd name="T3" fmla="*/ 52 h 52"/>
                <a:gd name="T4" fmla="*/ 90 w 122"/>
                <a:gd name="T5" fmla="*/ 27 h 52"/>
                <a:gd name="T6" fmla="*/ 75 w 122"/>
                <a:gd name="T7" fmla="*/ 25 h 52"/>
                <a:gd name="T8" fmla="*/ 74 w 122"/>
                <a:gd name="T9" fmla="*/ 24 h 52"/>
                <a:gd name="T10" fmla="*/ 59 w 122"/>
                <a:gd name="T11" fmla="*/ 7 h 52"/>
                <a:gd name="T12" fmla="*/ 38 w 122"/>
                <a:gd name="T13" fmla="*/ 30 h 52"/>
                <a:gd name="T14" fmla="*/ 37 w 122"/>
                <a:gd name="T15" fmla="*/ 31 h 52"/>
                <a:gd name="T16" fmla="*/ 22 w 122"/>
                <a:gd name="T17" fmla="*/ 32 h 52"/>
                <a:gd name="T18" fmla="*/ 5 w 122"/>
                <a:gd name="T19" fmla="*/ 44 h 52"/>
                <a:gd name="T20" fmla="*/ 1 w 122"/>
                <a:gd name="T21" fmla="*/ 43 h 52"/>
                <a:gd name="T22" fmla="*/ 1 w 122"/>
                <a:gd name="T23" fmla="*/ 39 h 52"/>
                <a:gd name="T24" fmla="*/ 19 w 122"/>
                <a:gd name="T25" fmla="*/ 27 h 52"/>
                <a:gd name="T26" fmla="*/ 20 w 122"/>
                <a:gd name="T27" fmla="*/ 26 h 52"/>
                <a:gd name="T28" fmla="*/ 35 w 122"/>
                <a:gd name="T29" fmla="*/ 25 h 52"/>
                <a:gd name="T30" fmla="*/ 57 w 122"/>
                <a:gd name="T31" fmla="*/ 1 h 52"/>
                <a:gd name="T32" fmla="*/ 60 w 122"/>
                <a:gd name="T33" fmla="*/ 0 h 52"/>
                <a:gd name="T34" fmla="*/ 62 w 122"/>
                <a:gd name="T35" fmla="*/ 1 h 52"/>
                <a:gd name="T36" fmla="*/ 77 w 122"/>
                <a:gd name="T37" fmla="*/ 19 h 52"/>
                <a:gd name="T38" fmla="*/ 91 w 122"/>
                <a:gd name="T39" fmla="*/ 22 h 52"/>
                <a:gd name="T40" fmla="*/ 120 w 122"/>
                <a:gd name="T41" fmla="*/ 47 h 52"/>
                <a:gd name="T42" fmla="*/ 120 w 122"/>
                <a:gd name="T43" fmla="*/ 52 h 52"/>
                <a:gd name="T44" fmla="*/ 118 w 122"/>
                <a:gd name="T45" fmla="*/ 52 h 52"/>
                <a:gd name="T46" fmla="*/ 91 w 122"/>
                <a:gd name="T47" fmla="*/ 27 h 52"/>
                <a:gd name="T48" fmla="*/ 91 w 122"/>
                <a:gd name="T49" fmla="*/ 27 h 52"/>
                <a:gd name="T50" fmla="*/ 91 w 122"/>
                <a:gd name="T51" fmla="*/ 2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2" h="52">
                  <a:moveTo>
                    <a:pt x="118" y="52"/>
                  </a:moveTo>
                  <a:cubicBezTo>
                    <a:pt x="118" y="52"/>
                    <a:pt x="117" y="52"/>
                    <a:pt x="116" y="52"/>
                  </a:cubicBezTo>
                  <a:cubicBezTo>
                    <a:pt x="107" y="43"/>
                    <a:pt x="93" y="30"/>
                    <a:pt x="90" y="27"/>
                  </a:cubicBezTo>
                  <a:cubicBezTo>
                    <a:pt x="89" y="27"/>
                    <a:pt x="85" y="27"/>
                    <a:pt x="75" y="25"/>
                  </a:cubicBezTo>
                  <a:cubicBezTo>
                    <a:pt x="75" y="25"/>
                    <a:pt x="74" y="24"/>
                    <a:pt x="74" y="24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30"/>
                    <a:pt x="37" y="30"/>
                    <a:pt x="37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3" y="45"/>
                    <a:pt x="2" y="45"/>
                    <a:pt x="1" y="43"/>
                  </a:cubicBezTo>
                  <a:cubicBezTo>
                    <a:pt x="0" y="42"/>
                    <a:pt x="0" y="40"/>
                    <a:pt x="1" y="3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8" y="0"/>
                    <a:pt x="59" y="0"/>
                    <a:pt x="60" y="0"/>
                  </a:cubicBezTo>
                  <a:cubicBezTo>
                    <a:pt x="60" y="0"/>
                    <a:pt x="61" y="0"/>
                    <a:pt x="62" y="1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84" y="20"/>
                    <a:pt x="91" y="22"/>
                    <a:pt x="91" y="22"/>
                  </a:cubicBezTo>
                  <a:cubicBezTo>
                    <a:pt x="93" y="22"/>
                    <a:pt x="93" y="22"/>
                    <a:pt x="120" y="47"/>
                  </a:cubicBezTo>
                  <a:cubicBezTo>
                    <a:pt x="121" y="49"/>
                    <a:pt x="122" y="50"/>
                    <a:pt x="120" y="52"/>
                  </a:cubicBezTo>
                  <a:cubicBezTo>
                    <a:pt x="120" y="52"/>
                    <a:pt x="119" y="52"/>
                    <a:pt x="118" y="52"/>
                  </a:cubicBezTo>
                  <a:close/>
                  <a:moveTo>
                    <a:pt x="91" y="27"/>
                  </a:moveTo>
                  <a:cubicBezTo>
                    <a:pt x="91" y="27"/>
                    <a:pt x="91" y="27"/>
                    <a:pt x="91" y="27"/>
                  </a:cubicBezTo>
                  <a:cubicBezTo>
                    <a:pt x="91" y="27"/>
                    <a:pt x="91" y="27"/>
                    <a:pt x="91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37" name="Freeform 698"/>
            <p:cNvSpPr>
              <a:spLocks/>
            </p:cNvSpPr>
            <p:nvPr/>
          </p:nvSpPr>
          <p:spPr bwMode="auto">
            <a:xfrm>
              <a:off x="3114675" y="2581275"/>
              <a:ext cx="347663" cy="190500"/>
            </a:xfrm>
            <a:custGeom>
              <a:avLst/>
              <a:gdLst>
                <a:gd name="T0" fmla="*/ 94 w 98"/>
                <a:gd name="T1" fmla="*/ 54 h 54"/>
                <a:gd name="T2" fmla="*/ 92 w 98"/>
                <a:gd name="T3" fmla="*/ 53 h 54"/>
                <a:gd name="T4" fmla="*/ 79 w 98"/>
                <a:gd name="T5" fmla="*/ 24 h 54"/>
                <a:gd name="T6" fmla="*/ 60 w 98"/>
                <a:gd name="T7" fmla="*/ 16 h 54"/>
                <a:gd name="T8" fmla="*/ 60 w 98"/>
                <a:gd name="T9" fmla="*/ 16 h 54"/>
                <a:gd name="T10" fmla="*/ 46 w 98"/>
                <a:gd name="T11" fmla="*/ 6 h 54"/>
                <a:gd name="T12" fmla="*/ 34 w 98"/>
                <a:gd name="T13" fmla="*/ 11 h 54"/>
                <a:gd name="T14" fmla="*/ 34 w 98"/>
                <a:gd name="T15" fmla="*/ 11 h 54"/>
                <a:gd name="T16" fmla="*/ 17 w 98"/>
                <a:gd name="T17" fmla="*/ 15 h 54"/>
                <a:gd name="T18" fmla="*/ 5 w 98"/>
                <a:gd name="T19" fmla="*/ 26 h 54"/>
                <a:gd name="T20" fmla="*/ 1 w 98"/>
                <a:gd name="T21" fmla="*/ 26 h 54"/>
                <a:gd name="T22" fmla="*/ 1 w 98"/>
                <a:gd name="T23" fmla="*/ 22 h 54"/>
                <a:gd name="T24" fmla="*/ 14 w 98"/>
                <a:gd name="T25" fmla="*/ 10 h 54"/>
                <a:gd name="T26" fmla="*/ 15 w 98"/>
                <a:gd name="T27" fmla="*/ 9 h 54"/>
                <a:gd name="T28" fmla="*/ 32 w 98"/>
                <a:gd name="T29" fmla="*/ 6 h 54"/>
                <a:gd name="T30" fmla="*/ 45 w 98"/>
                <a:gd name="T31" fmla="*/ 0 h 54"/>
                <a:gd name="T32" fmla="*/ 48 w 98"/>
                <a:gd name="T33" fmla="*/ 1 h 54"/>
                <a:gd name="T34" fmla="*/ 63 w 98"/>
                <a:gd name="T35" fmla="*/ 11 h 54"/>
                <a:gd name="T36" fmla="*/ 83 w 98"/>
                <a:gd name="T37" fmla="*/ 20 h 54"/>
                <a:gd name="T38" fmla="*/ 84 w 98"/>
                <a:gd name="T39" fmla="*/ 21 h 54"/>
                <a:gd name="T40" fmla="*/ 97 w 98"/>
                <a:gd name="T41" fmla="*/ 50 h 54"/>
                <a:gd name="T42" fmla="*/ 96 w 98"/>
                <a:gd name="T43" fmla="*/ 54 h 54"/>
                <a:gd name="T44" fmla="*/ 94 w 98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54">
                  <a:moveTo>
                    <a:pt x="94" y="54"/>
                  </a:moveTo>
                  <a:cubicBezTo>
                    <a:pt x="93" y="54"/>
                    <a:pt x="92" y="54"/>
                    <a:pt x="92" y="53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7"/>
                    <a:pt x="2" y="27"/>
                    <a:pt x="1" y="26"/>
                  </a:cubicBezTo>
                  <a:cubicBezTo>
                    <a:pt x="0" y="25"/>
                    <a:pt x="0" y="23"/>
                    <a:pt x="1" y="2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5" y="9"/>
                    <a:pt x="15" y="9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7" y="0"/>
                    <a:pt x="48" y="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20"/>
                    <a:pt x="84" y="20"/>
                    <a:pt x="84" y="21"/>
                  </a:cubicBezTo>
                  <a:cubicBezTo>
                    <a:pt x="97" y="50"/>
                    <a:pt x="97" y="50"/>
                    <a:pt x="97" y="50"/>
                  </a:cubicBezTo>
                  <a:cubicBezTo>
                    <a:pt x="98" y="52"/>
                    <a:pt x="97" y="54"/>
                    <a:pt x="96" y="54"/>
                  </a:cubicBezTo>
                  <a:cubicBezTo>
                    <a:pt x="95" y="54"/>
                    <a:pt x="95" y="54"/>
                    <a:pt x="94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38" name="Freeform 699"/>
            <p:cNvSpPr>
              <a:spLocks/>
            </p:cNvSpPr>
            <p:nvPr/>
          </p:nvSpPr>
          <p:spPr bwMode="auto">
            <a:xfrm>
              <a:off x="2971800" y="2676525"/>
              <a:ext cx="77788" cy="22225"/>
            </a:xfrm>
            <a:custGeom>
              <a:avLst/>
              <a:gdLst>
                <a:gd name="T0" fmla="*/ 19 w 22"/>
                <a:gd name="T1" fmla="*/ 6 h 6"/>
                <a:gd name="T2" fmla="*/ 3 w 22"/>
                <a:gd name="T3" fmla="*/ 6 h 6"/>
                <a:gd name="T4" fmla="*/ 0 w 22"/>
                <a:gd name="T5" fmla="*/ 3 h 6"/>
                <a:gd name="T6" fmla="*/ 3 w 22"/>
                <a:gd name="T7" fmla="*/ 0 h 6"/>
                <a:gd name="T8" fmla="*/ 19 w 22"/>
                <a:gd name="T9" fmla="*/ 0 h 6"/>
                <a:gd name="T10" fmla="*/ 22 w 22"/>
                <a:gd name="T11" fmla="*/ 3 h 6"/>
                <a:gd name="T12" fmla="*/ 19 w 2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6">
                  <a:moveTo>
                    <a:pt x="19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4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2" y="1"/>
                    <a:pt x="22" y="3"/>
                  </a:cubicBezTo>
                  <a:cubicBezTo>
                    <a:pt x="22" y="4"/>
                    <a:pt x="21" y="6"/>
                    <a:pt x="19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39" name="Freeform 700"/>
            <p:cNvSpPr>
              <a:spLocks/>
            </p:cNvSpPr>
            <p:nvPr/>
          </p:nvSpPr>
          <p:spPr bwMode="auto">
            <a:xfrm>
              <a:off x="3309938" y="2647950"/>
              <a:ext cx="106363" cy="22225"/>
            </a:xfrm>
            <a:custGeom>
              <a:avLst/>
              <a:gdLst>
                <a:gd name="T0" fmla="*/ 27 w 30"/>
                <a:gd name="T1" fmla="*/ 6 h 6"/>
                <a:gd name="T2" fmla="*/ 3 w 30"/>
                <a:gd name="T3" fmla="*/ 6 h 6"/>
                <a:gd name="T4" fmla="*/ 0 w 30"/>
                <a:gd name="T5" fmla="*/ 3 h 6"/>
                <a:gd name="T6" fmla="*/ 3 w 30"/>
                <a:gd name="T7" fmla="*/ 0 h 6"/>
                <a:gd name="T8" fmla="*/ 27 w 30"/>
                <a:gd name="T9" fmla="*/ 0 h 6"/>
                <a:gd name="T10" fmla="*/ 30 w 30"/>
                <a:gd name="T11" fmla="*/ 3 h 6"/>
                <a:gd name="T12" fmla="*/ 27 w 3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6">
                  <a:moveTo>
                    <a:pt x="2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30" y="2"/>
                    <a:pt x="30" y="3"/>
                  </a:cubicBezTo>
                  <a:cubicBezTo>
                    <a:pt x="30" y="5"/>
                    <a:pt x="28" y="6"/>
                    <a:pt x="2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</p:grpSp>
      <p:cxnSp>
        <p:nvCxnSpPr>
          <p:cNvPr id="240" name="Прямая со стрелкой 239"/>
          <p:cNvCxnSpPr>
            <a:stCxn id="229" idx="6"/>
            <a:endCxn id="261" idx="1"/>
          </p:cNvCxnSpPr>
          <p:nvPr/>
        </p:nvCxnSpPr>
        <p:spPr>
          <a:xfrm>
            <a:off x="1026325" y="2665415"/>
            <a:ext cx="1172240" cy="16112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Прямоугольник 240"/>
          <p:cNvSpPr/>
          <p:nvPr/>
        </p:nvSpPr>
        <p:spPr>
          <a:xfrm>
            <a:off x="-1077" y="6234790"/>
            <a:ext cx="25756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50% от инвестиционного дохода</a:t>
            </a:r>
          </a:p>
        </p:txBody>
      </p:sp>
      <p:grpSp>
        <p:nvGrpSpPr>
          <p:cNvPr id="242" name="Группа 241"/>
          <p:cNvGrpSpPr/>
          <p:nvPr/>
        </p:nvGrpSpPr>
        <p:grpSpPr>
          <a:xfrm>
            <a:off x="569418" y="1229804"/>
            <a:ext cx="294888" cy="316920"/>
            <a:chOff x="6091238" y="1292225"/>
            <a:chExt cx="914400" cy="857250"/>
          </a:xfrm>
        </p:grpSpPr>
        <p:sp>
          <p:nvSpPr>
            <p:cNvPr id="243" name="Freeform 206"/>
            <p:cNvSpPr>
              <a:spLocks/>
            </p:cNvSpPr>
            <p:nvPr/>
          </p:nvSpPr>
          <p:spPr bwMode="auto">
            <a:xfrm>
              <a:off x="6146800" y="1481138"/>
              <a:ext cx="96838" cy="311150"/>
            </a:xfrm>
            <a:custGeom>
              <a:avLst/>
              <a:gdLst>
                <a:gd name="T0" fmla="*/ 11 w 23"/>
                <a:gd name="T1" fmla="*/ 74 h 74"/>
                <a:gd name="T2" fmla="*/ 0 w 23"/>
                <a:gd name="T3" fmla="*/ 63 h 74"/>
                <a:gd name="T4" fmla="*/ 0 w 23"/>
                <a:gd name="T5" fmla="*/ 21 h 74"/>
                <a:gd name="T6" fmla="*/ 21 w 23"/>
                <a:gd name="T7" fmla="*/ 0 h 74"/>
                <a:gd name="T8" fmla="*/ 23 w 23"/>
                <a:gd name="T9" fmla="*/ 3 h 74"/>
                <a:gd name="T10" fmla="*/ 21 w 23"/>
                <a:gd name="T11" fmla="*/ 6 h 74"/>
                <a:gd name="T12" fmla="*/ 5 w 23"/>
                <a:gd name="T13" fmla="*/ 21 h 74"/>
                <a:gd name="T14" fmla="*/ 5 w 23"/>
                <a:gd name="T15" fmla="*/ 63 h 74"/>
                <a:gd name="T16" fmla="*/ 11 w 23"/>
                <a:gd name="T17" fmla="*/ 68 h 74"/>
                <a:gd name="T18" fmla="*/ 17 w 23"/>
                <a:gd name="T19" fmla="*/ 63 h 74"/>
                <a:gd name="T20" fmla="*/ 17 w 23"/>
                <a:gd name="T21" fmla="*/ 31 h 74"/>
                <a:gd name="T22" fmla="*/ 20 w 23"/>
                <a:gd name="T23" fmla="*/ 28 h 74"/>
                <a:gd name="T24" fmla="*/ 22 w 23"/>
                <a:gd name="T25" fmla="*/ 31 h 74"/>
                <a:gd name="T26" fmla="*/ 22 w 23"/>
                <a:gd name="T27" fmla="*/ 63 h 74"/>
                <a:gd name="T28" fmla="*/ 11 w 23"/>
                <a:gd name="T2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74">
                  <a:moveTo>
                    <a:pt x="11" y="74"/>
                  </a:moveTo>
                  <a:cubicBezTo>
                    <a:pt x="5" y="74"/>
                    <a:pt x="0" y="69"/>
                    <a:pt x="0" y="6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9" y="0"/>
                    <a:pt x="21" y="0"/>
                  </a:cubicBezTo>
                  <a:cubicBezTo>
                    <a:pt x="22" y="0"/>
                    <a:pt x="23" y="2"/>
                    <a:pt x="23" y="3"/>
                  </a:cubicBezTo>
                  <a:cubicBezTo>
                    <a:pt x="23" y="5"/>
                    <a:pt x="22" y="6"/>
                    <a:pt x="21" y="6"/>
                  </a:cubicBezTo>
                  <a:cubicBezTo>
                    <a:pt x="12" y="6"/>
                    <a:pt x="5" y="13"/>
                    <a:pt x="5" y="21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6"/>
                    <a:pt x="8" y="68"/>
                    <a:pt x="11" y="68"/>
                  </a:cubicBezTo>
                  <a:cubicBezTo>
                    <a:pt x="14" y="68"/>
                    <a:pt x="17" y="66"/>
                    <a:pt x="17" y="6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29"/>
                    <a:pt x="18" y="28"/>
                    <a:pt x="20" y="28"/>
                  </a:cubicBezTo>
                  <a:cubicBezTo>
                    <a:pt x="21" y="28"/>
                    <a:pt x="22" y="29"/>
                    <a:pt x="22" y="31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9"/>
                    <a:pt x="17" y="74"/>
                    <a:pt x="11" y="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44" name="Freeform 207"/>
            <p:cNvSpPr>
              <a:spLocks/>
            </p:cNvSpPr>
            <p:nvPr/>
          </p:nvSpPr>
          <p:spPr bwMode="auto">
            <a:xfrm>
              <a:off x="6218238" y="1684338"/>
              <a:ext cx="104775" cy="393700"/>
            </a:xfrm>
            <a:custGeom>
              <a:avLst/>
              <a:gdLst>
                <a:gd name="T0" fmla="*/ 22 w 25"/>
                <a:gd name="T1" fmla="*/ 94 h 94"/>
                <a:gd name="T2" fmla="*/ 3 w 25"/>
                <a:gd name="T3" fmla="*/ 94 h 94"/>
                <a:gd name="T4" fmla="*/ 0 w 25"/>
                <a:gd name="T5" fmla="*/ 91 h 94"/>
                <a:gd name="T6" fmla="*/ 0 w 25"/>
                <a:gd name="T7" fmla="*/ 3 h 94"/>
                <a:gd name="T8" fmla="*/ 3 w 25"/>
                <a:gd name="T9" fmla="*/ 0 h 94"/>
                <a:gd name="T10" fmla="*/ 5 w 25"/>
                <a:gd name="T11" fmla="*/ 3 h 94"/>
                <a:gd name="T12" fmla="*/ 5 w 25"/>
                <a:gd name="T13" fmla="*/ 88 h 94"/>
                <a:gd name="T14" fmla="*/ 19 w 25"/>
                <a:gd name="T15" fmla="*/ 88 h 94"/>
                <a:gd name="T16" fmla="*/ 19 w 25"/>
                <a:gd name="T17" fmla="*/ 20 h 94"/>
                <a:gd name="T18" fmla="*/ 22 w 25"/>
                <a:gd name="T19" fmla="*/ 17 h 94"/>
                <a:gd name="T20" fmla="*/ 25 w 25"/>
                <a:gd name="T21" fmla="*/ 20 h 94"/>
                <a:gd name="T22" fmla="*/ 25 w 25"/>
                <a:gd name="T23" fmla="*/ 91 h 94"/>
                <a:gd name="T24" fmla="*/ 22 w 25"/>
                <a:gd name="T2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94">
                  <a:moveTo>
                    <a:pt x="22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1" y="94"/>
                    <a:pt x="0" y="93"/>
                    <a:pt x="0" y="9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5" y="2"/>
                    <a:pt x="5" y="3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19" y="88"/>
                    <a:pt x="19" y="88"/>
                    <a:pt x="19" y="88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20" y="17"/>
                    <a:pt x="22" y="17"/>
                  </a:cubicBezTo>
                  <a:cubicBezTo>
                    <a:pt x="23" y="17"/>
                    <a:pt x="25" y="18"/>
                    <a:pt x="25" y="20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25" y="93"/>
                    <a:pt x="23" y="94"/>
                    <a:pt x="22" y="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45" name="Freeform 208"/>
            <p:cNvSpPr>
              <a:spLocks noEditPoints="1"/>
            </p:cNvSpPr>
            <p:nvPr/>
          </p:nvSpPr>
          <p:spPr bwMode="auto">
            <a:xfrm>
              <a:off x="6230938" y="1292225"/>
              <a:ext cx="160338" cy="165100"/>
            </a:xfrm>
            <a:custGeom>
              <a:avLst/>
              <a:gdLst>
                <a:gd name="T0" fmla="*/ 19 w 38"/>
                <a:gd name="T1" fmla="*/ 39 h 39"/>
                <a:gd name="T2" fmla="*/ 0 w 38"/>
                <a:gd name="T3" fmla="*/ 20 h 39"/>
                <a:gd name="T4" fmla="*/ 19 w 38"/>
                <a:gd name="T5" fmla="*/ 0 h 39"/>
                <a:gd name="T6" fmla="*/ 38 w 38"/>
                <a:gd name="T7" fmla="*/ 20 h 39"/>
                <a:gd name="T8" fmla="*/ 19 w 38"/>
                <a:gd name="T9" fmla="*/ 39 h 39"/>
                <a:gd name="T10" fmla="*/ 19 w 38"/>
                <a:gd name="T11" fmla="*/ 6 h 39"/>
                <a:gd name="T12" fmla="*/ 5 w 38"/>
                <a:gd name="T13" fmla="*/ 20 h 39"/>
                <a:gd name="T14" fmla="*/ 19 w 38"/>
                <a:gd name="T15" fmla="*/ 33 h 39"/>
                <a:gd name="T16" fmla="*/ 32 w 38"/>
                <a:gd name="T17" fmla="*/ 20 h 39"/>
                <a:gd name="T18" fmla="*/ 19 w 38"/>
                <a:gd name="T19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9">
                  <a:moveTo>
                    <a:pt x="19" y="39"/>
                  </a:moveTo>
                  <a:cubicBezTo>
                    <a:pt x="8" y="39"/>
                    <a:pt x="0" y="30"/>
                    <a:pt x="0" y="20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29" y="0"/>
                    <a:pt x="38" y="9"/>
                    <a:pt x="38" y="20"/>
                  </a:cubicBezTo>
                  <a:cubicBezTo>
                    <a:pt x="38" y="30"/>
                    <a:pt x="29" y="39"/>
                    <a:pt x="19" y="39"/>
                  </a:cubicBezTo>
                  <a:close/>
                  <a:moveTo>
                    <a:pt x="19" y="6"/>
                  </a:moveTo>
                  <a:cubicBezTo>
                    <a:pt x="11" y="6"/>
                    <a:pt x="5" y="12"/>
                    <a:pt x="5" y="20"/>
                  </a:cubicBezTo>
                  <a:cubicBezTo>
                    <a:pt x="5" y="27"/>
                    <a:pt x="11" y="33"/>
                    <a:pt x="19" y="33"/>
                  </a:cubicBezTo>
                  <a:cubicBezTo>
                    <a:pt x="26" y="33"/>
                    <a:pt x="32" y="27"/>
                    <a:pt x="32" y="20"/>
                  </a:cubicBezTo>
                  <a:cubicBezTo>
                    <a:pt x="32" y="12"/>
                    <a:pt x="26" y="6"/>
                    <a:pt x="19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46" name="Freeform 209"/>
            <p:cNvSpPr>
              <a:spLocks/>
            </p:cNvSpPr>
            <p:nvPr/>
          </p:nvSpPr>
          <p:spPr bwMode="auto">
            <a:xfrm>
              <a:off x="6853238" y="1481138"/>
              <a:ext cx="101600" cy="311150"/>
            </a:xfrm>
            <a:custGeom>
              <a:avLst/>
              <a:gdLst>
                <a:gd name="T0" fmla="*/ 12 w 24"/>
                <a:gd name="T1" fmla="*/ 74 h 74"/>
                <a:gd name="T2" fmla="*/ 1 w 24"/>
                <a:gd name="T3" fmla="*/ 63 h 74"/>
                <a:gd name="T4" fmla="*/ 1 w 24"/>
                <a:gd name="T5" fmla="*/ 31 h 74"/>
                <a:gd name="T6" fmla="*/ 4 w 24"/>
                <a:gd name="T7" fmla="*/ 28 h 74"/>
                <a:gd name="T8" fmla="*/ 7 w 24"/>
                <a:gd name="T9" fmla="*/ 31 h 74"/>
                <a:gd name="T10" fmla="*/ 7 w 24"/>
                <a:gd name="T11" fmla="*/ 63 h 74"/>
                <a:gd name="T12" fmla="*/ 12 w 24"/>
                <a:gd name="T13" fmla="*/ 69 h 74"/>
                <a:gd name="T14" fmla="*/ 18 w 24"/>
                <a:gd name="T15" fmla="*/ 63 h 74"/>
                <a:gd name="T16" fmla="*/ 18 w 24"/>
                <a:gd name="T17" fmla="*/ 21 h 74"/>
                <a:gd name="T18" fmla="*/ 3 w 24"/>
                <a:gd name="T19" fmla="*/ 6 h 74"/>
                <a:gd name="T20" fmla="*/ 0 w 24"/>
                <a:gd name="T21" fmla="*/ 3 h 74"/>
                <a:gd name="T22" fmla="*/ 3 w 24"/>
                <a:gd name="T23" fmla="*/ 0 h 74"/>
                <a:gd name="T24" fmla="*/ 24 w 24"/>
                <a:gd name="T25" fmla="*/ 21 h 74"/>
                <a:gd name="T26" fmla="*/ 24 w 24"/>
                <a:gd name="T27" fmla="*/ 63 h 74"/>
                <a:gd name="T28" fmla="*/ 12 w 24"/>
                <a:gd name="T2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74">
                  <a:moveTo>
                    <a:pt x="12" y="74"/>
                  </a:moveTo>
                  <a:cubicBezTo>
                    <a:pt x="6" y="74"/>
                    <a:pt x="1" y="69"/>
                    <a:pt x="1" y="6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2" y="28"/>
                    <a:pt x="4" y="28"/>
                  </a:cubicBezTo>
                  <a:cubicBezTo>
                    <a:pt x="5" y="28"/>
                    <a:pt x="7" y="29"/>
                    <a:pt x="7" y="31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7" y="66"/>
                    <a:pt x="9" y="69"/>
                    <a:pt x="12" y="69"/>
                  </a:cubicBezTo>
                  <a:cubicBezTo>
                    <a:pt x="15" y="69"/>
                    <a:pt x="18" y="66"/>
                    <a:pt x="18" y="6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3"/>
                    <a:pt x="11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" y="0"/>
                    <a:pt x="24" y="10"/>
                    <a:pt x="24" y="21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4" y="69"/>
                    <a:pt x="19" y="74"/>
                    <a:pt x="12" y="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47" name="Freeform 210"/>
            <p:cNvSpPr>
              <a:spLocks/>
            </p:cNvSpPr>
            <p:nvPr/>
          </p:nvSpPr>
          <p:spPr bwMode="auto">
            <a:xfrm>
              <a:off x="6777038" y="1687513"/>
              <a:ext cx="106363" cy="390525"/>
            </a:xfrm>
            <a:custGeom>
              <a:avLst/>
              <a:gdLst>
                <a:gd name="T0" fmla="*/ 22 w 25"/>
                <a:gd name="T1" fmla="*/ 93 h 93"/>
                <a:gd name="T2" fmla="*/ 3 w 25"/>
                <a:gd name="T3" fmla="*/ 93 h 93"/>
                <a:gd name="T4" fmla="*/ 0 w 25"/>
                <a:gd name="T5" fmla="*/ 90 h 93"/>
                <a:gd name="T6" fmla="*/ 0 w 25"/>
                <a:gd name="T7" fmla="*/ 19 h 93"/>
                <a:gd name="T8" fmla="*/ 3 w 25"/>
                <a:gd name="T9" fmla="*/ 16 h 93"/>
                <a:gd name="T10" fmla="*/ 5 w 25"/>
                <a:gd name="T11" fmla="*/ 19 h 93"/>
                <a:gd name="T12" fmla="*/ 5 w 25"/>
                <a:gd name="T13" fmla="*/ 87 h 93"/>
                <a:gd name="T14" fmla="*/ 19 w 25"/>
                <a:gd name="T15" fmla="*/ 87 h 93"/>
                <a:gd name="T16" fmla="*/ 19 w 25"/>
                <a:gd name="T17" fmla="*/ 2 h 93"/>
                <a:gd name="T18" fmla="*/ 22 w 25"/>
                <a:gd name="T19" fmla="*/ 0 h 93"/>
                <a:gd name="T20" fmla="*/ 25 w 25"/>
                <a:gd name="T21" fmla="*/ 2 h 93"/>
                <a:gd name="T22" fmla="*/ 25 w 25"/>
                <a:gd name="T23" fmla="*/ 90 h 93"/>
                <a:gd name="T24" fmla="*/ 22 w 25"/>
                <a:gd name="T2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93">
                  <a:moveTo>
                    <a:pt x="22" y="93"/>
                  </a:moveTo>
                  <a:cubicBezTo>
                    <a:pt x="3" y="93"/>
                    <a:pt x="3" y="93"/>
                    <a:pt x="3" y="93"/>
                  </a:cubicBezTo>
                  <a:cubicBezTo>
                    <a:pt x="1" y="93"/>
                    <a:pt x="0" y="92"/>
                    <a:pt x="0" y="9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7"/>
                    <a:pt x="1" y="16"/>
                    <a:pt x="3" y="16"/>
                  </a:cubicBezTo>
                  <a:cubicBezTo>
                    <a:pt x="4" y="16"/>
                    <a:pt x="5" y="17"/>
                    <a:pt x="5" y="19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20" y="0"/>
                    <a:pt x="22" y="0"/>
                  </a:cubicBezTo>
                  <a:cubicBezTo>
                    <a:pt x="23" y="0"/>
                    <a:pt x="25" y="1"/>
                    <a:pt x="25" y="2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5" y="92"/>
                    <a:pt x="23" y="93"/>
                    <a:pt x="22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48" name="Freeform 211"/>
            <p:cNvSpPr>
              <a:spLocks/>
            </p:cNvSpPr>
            <p:nvPr/>
          </p:nvSpPr>
          <p:spPr bwMode="auto">
            <a:xfrm>
              <a:off x="6373813" y="1485900"/>
              <a:ext cx="101600" cy="20638"/>
            </a:xfrm>
            <a:custGeom>
              <a:avLst/>
              <a:gdLst>
                <a:gd name="T0" fmla="*/ 21 w 24"/>
                <a:gd name="T1" fmla="*/ 5 h 5"/>
                <a:gd name="T2" fmla="*/ 3 w 24"/>
                <a:gd name="T3" fmla="*/ 5 h 5"/>
                <a:gd name="T4" fmla="*/ 0 w 24"/>
                <a:gd name="T5" fmla="*/ 2 h 5"/>
                <a:gd name="T6" fmla="*/ 3 w 24"/>
                <a:gd name="T7" fmla="*/ 0 h 5"/>
                <a:gd name="T8" fmla="*/ 21 w 24"/>
                <a:gd name="T9" fmla="*/ 0 h 5"/>
                <a:gd name="T10" fmla="*/ 24 w 24"/>
                <a:gd name="T11" fmla="*/ 2 h 5"/>
                <a:gd name="T12" fmla="*/ 21 w 24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5">
                  <a:moveTo>
                    <a:pt x="21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4"/>
                    <a:pt x="23" y="5"/>
                    <a:pt x="2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49" name="Freeform 212"/>
            <p:cNvSpPr>
              <a:spLocks/>
            </p:cNvSpPr>
            <p:nvPr/>
          </p:nvSpPr>
          <p:spPr bwMode="auto">
            <a:xfrm>
              <a:off x="6651625" y="1485900"/>
              <a:ext cx="71438" cy="20638"/>
            </a:xfrm>
            <a:custGeom>
              <a:avLst/>
              <a:gdLst>
                <a:gd name="T0" fmla="*/ 14 w 17"/>
                <a:gd name="T1" fmla="*/ 5 h 5"/>
                <a:gd name="T2" fmla="*/ 3 w 17"/>
                <a:gd name="T3" fmla="*/ 5 h 5"/>
                <a:gd name="T4" fmla="*/ 0 w 17"/>
                <a:gd name="T5" fmla="*/ 2 h 5"/>
                <a:gd name="T6" fmla="*/ 3 w 17"/>
                <a:gd name="T7" fmla="*/ 0 h 5"/>
                <a:gd name="T8" fmla="*/ 15 w 17"/>
                <a:gd name="T9" fmla="*/ 0 h 5"/>
                <a:gd name="T10" fmla="*/ 17 w 17"/>
                <a:gd name="T11" fmla="*/ 2 h 5"/>
                <a:gd name="T12" fmla="*/ 14 w 17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">
                  <a:moveTo>
                    <a:pt x="14" y="5"/>
                  </a:moveTo>
                  <a:cubicBezTo>
                    <a:pt x="14" y="5"/>
                    <a:pt x="3" y="5"/>
                    <a:pt x="3" y="5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4"/>
                    <a:pt x="16" y="5"/>
                    <a:pt x="1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0" name="Freeform 213"/>
            <p:cNvSpPr>
              <a:spLocks/>
            </p:cNvSpPr>
            <p:nvPr/>
          </p:nvSpPr>
          <p:spPr bwMode="auto">
            <a:xfrm>
              <a:off x="6550025" y="1485900"/>
              <a:ext cx="76200" cy="20638"/>
            </a:xfrm>
            <a:custGeom>
              <a:avLst/>
              <a:gdLst>
                <a:gd name="T0" fmla="*/ 15 w 18"/>
                <a:gd name="T1" fmla="*/ 5 h 5"/>
                <a:gd name="T2" fmla="*/ 3 w 18"/>
                <a:gd name="T3" fmla="*/ 5 h 5"/>
                <a:gd name="T4" fmla="*/ 0 w 18"/>
                <a:gd name="T5" fmla="*/ 2 h 5"/>
                <a:gd name="T6" fmla="*/ 3 w 18"/>
                <a:gd name="T7" fmla="*/ 0 h 5"/>
                <a:gd name="T8" fmla="*/ 15 w 18"/>
                <a:gd name="T9" fmla="*/ 0 h 5"/>
                <a:gd name="T10" fmla="*/ 18 w 18"/>
                <a:gd name="T11" fmla="*/ 2 h 5"/>
                <a:gd name="T12" fmla="*/ 15 w 1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15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6" y="5"/>
                    <a:pt x="15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1" name="Freeform 214"/>
            <p:cNvSpPr>
              <a:spLocks/>
            </p:cNvSpPr>
            <p:nvPr/>
          </p:nvSpPr>
          <p:spPr bwMode="auto">
            <a:xfrm>
              <a:off x="6450013" y="1485900"/>
              <a:ext cx="71438" cy="20638"/>
            </a:xfrm>
            <a:custGeom>
              <a:avLst/>
              <a:gdLst>
                <a:gd name="T0" fmla="*/ 14 w 17"/>
                <a:gd name="T1" fmla="*/ 5 h 5"/>
                <a:gd name="T2" fmla="*/ 3 w 17"/>
                <a:gd name="T3" fmla="*/ 5 h 5"/>
                <a:gd name="T4" fmla="*/ 0 w 17"/>
                <a:gd name="T5" fmla="*/ 2 h 5"/>
                <a:gd name="T6" fmla="*/ 3 w 17"/>
                <a:gd name="T7" fmla="*/ 0 h 5"/>
                <a:gd name="T8" fmla="*/ 14 w 17"/>
                <a:gd name="T9" fmla="*/ 0 h 5"/>
                <a:gd name="T10" fmla="*/ 17 w 17"/>
                <a:gd name="T11" fmla="*/ 2 h 5"/>
                <a:gd name="T12" fmla="*/ 14 w 17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">
                  <a:moveTo>
                    <a:pt x="14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4"/>
                    <a:pt x="16" y="5"/>
                    <a:pt x="1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2" name="Freeform 215"/>
            <p:cNvSpPr>
              <a:spLocks/>
            </p:cNvSpPr>
            <p:nvPr/>
          </p:nvSpPr>
          <p:spPr bwMode="auto">
            <a:xfrm>
              <a:off x="6297613" y="1562100"/>
              <a:ext cx="106363" cy="515938"/>
            </a:xfrm>
            <a:custGeom>
              <a:avLst/>
              <a:gdLst>
                <a:gd name="T0" fmla="*/ 22 w 25"/>
                <a:gd name="T1" fmla="*/ 123 h 123"/>
                <a:gd name="T2" fmla="*/ 3 w 25"/>
                <a:gd name="T3" fmla="*/ 123 h 123"/>
                <a:gd name="T4" fmla="*/ 0 w 25"/>
                <a:gd name="T5" fmla="*/ 120 h 123"/>
                <a:gd name="T6" fmla="*/ 0 w 25"/>
                <a:gd name="T7" fmla="*/ 49 h 123"/>
                <a:gd name="T8" fmla="*/ 3 w 25"/>
                <a:gd name="T9" fmla="*/ 46 h 123"/>
                <a:gd name="T10" fmla="*/ 6 w 25"/>
                <a:gd name="T11" fmla="*/ 49 h 123"/>
                <a:gd name="T12" fmla="*/ 6 w 25"/>
                <a:gd name="T13" fmla="*/ 117 h 123"/>
                <a:gd name="T14" fmla="*/ 19 w 25"/>
                <a:gd name="T15" fmla="*/ 117 h 123"/>
                <a:gd name="T16" fmla="*/ 19 w 25"/>
                <a:gd name="T17" fmla="*/ 3 h 123"/>
                <a:gd name="T18" fmla="*/ 22 w 25"/>
                <a:gd name="T19" fmla="*/ 0 h 123"/>
                <a:gd name="T20" fmla="*/ 25 w 25"/>
                <a:gd name="T21" fmla="*/ 3 h 123"/>
                <a:gd name="T22" fmla="*/ 25 w 25"/>
                <a:gd name="T23" fmla="*/ 120 h 123"/>
                <a:gd name="T24" fmla="*/ 22 w 25"/>
                <a:gd name="T2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23">
                  <a:moveTo>
                    <a:pt x="22" y="123"/>
                  </a:moveTo>
                  <a:cubicBezTo>
                    <a:pt x="3" y="123"/>
                    <a:pt x="3" y="123"/>
                    <a:pt x="3" y="123"/>
                  </a:cubicBezTo>
                  <a:cubicBezTo>
                    <a:pt x="1" y="123"/>
                    <a:pt x="0" y="122"/>
                    <a:pt x="0" y="12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8"/>
                    <a:pt x="1" y="46"/>
                    <a:pt x="3" y="46"/>
                  </a:cubicBezTo>
                  <a:cubicBezTo>
                    <a:pt x="4" y="46"/>
                    <a:pt x="6" y="48"/>
                    <a:pt x="6" y="49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1"/>
                    <a:pt x="20" y="0"/>
                    <a:pt x="22" y="0"/>
                  </a:cubicBezTo>
                  <a:cubicBezTo>
                    <a:pt x="23" y="0"/>
                    <a:pt x="25" y="1"/>
                    <a:pt x="25" y="3"/>
                  </a:cubicBezTo>
                  <a:cubicBezTo>
                    <a:pt x="25" y="120"/>
                    <a:pt x="25" y="120"/>
                    <a:pt x="25" y="120"/>
                  </a:cubicBezTo>
                  <a:cubicBezTo>
                    <a:pt x="25" y="122"/>
                    <a:pt x="23" y="123"/>
                    <a:pt x="22" y="1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3" name="Freeform 216"/>
            <p:cNvSpPr>
              <a:spLocks/>
            </p:cNvSpPr>
            <p:nvPr/>
          </p:nvSpPr>
          <p:spPr bwMode="auto">
            <a:xfrm>
              <a:off x="6546850" y="1562100"/>
              <a:ext cx="61913" cy="20638"/>
            </a:xfrm>
            <a:custGeom>
              <a:avLst/>
              <a:gdLst>
                <a:gd name="T0" fmla="*/ 12 w 15"/>
                <a:gd name="T1" fmla="*/ 5 h 5"/>
                <a:gd name="T2" fmla="*/ 3 w 15"/>
                <a:gd name="T3" fmla="*/ 5 h 5"/>
                <a:gd name="T4" fmla="*/ 0 w 15"/>
                <a:gd name="T5" fmla="*/ 3 h 5"/>
                <a:gd name="T6" fmla="*/ 3 w 15"/>
                <a:gd name="T7" fmla="*/ 0 h 5"/>
                <a:gd name="T8" fmla="*/ 12 w 15"/>
                <a:gd name="T9" fmla="*/ 0 h 5"/>
                <a:gd name="T10" fmla="*/ 15 w 15"/>
                <a:gd name="T11" fmla="*/ 3 h 5"/>
                <a:gd name="T12" fmla="*/ 12 w 1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5">
                  <a:moveTo>
                    <a:pt x="12" y="5"/>
                  </a:moveTo>
                  <a:cubicBezTo>
                    <a:pt x="12" y="5"/>
                    <a:pt x="3" y="5"/>
                    <a:pt x="3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12" y="0"/>
                    <a:pt x="12" y="0"/>
                  </a:cubicBezTo>
                  <a:cubicBezTo>
                    <a:pt x="13" y="0"/>
                    <a:pt x="15" y="1"/>
                    <a:pt x="15" y="3"/>
                  </a:cubicBezTo>
                  <a:cubicBezTo>
                    <a:pt x="15" y="4"/>
                    <a:pt x="13" y="5"/>
                    <a:pt x="12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4" name="Freeform 217"/>
            <p:cNvSpPr>
              <a:spLocks/>
            </p:cNvSpPr>
            <p:nvPr/>
          </p:nvSpPr>
          <p:spPr bwMode="auto">
            <a:xfrm>
              <a:off x="6457950" y="1562100"/>
              <a:ext cx="66675" cy="20638"/>
            </a:xfrm>
            <a:custGeom>
              <a:avLst/>
              <a:gdLst>
                <a:gd name="T0" fmla="*/ 14 w 16"/>
                <a:gd name="T1" fmla="*/ 5 h 5"/>
                <a:gd name="T2" fmla="*/ 3 w 16"/>
                <a:gd name="T3" fmla="*/ 5 h 5"/>
                <a:gd name="T4" fmla="*/ 0 w 16"/>
                <a:gd name="T5" fmla="*/ 3 h 5"/>
                <a:gd name="T6" fmla="*/ 3 w 16"/>
                <a:gd name="T7" fmla="*/ 0 h 5"/>
                <a:gd name="T8" fmla="*/ 14 w 16"/>
                <a:gd name="T9" fmla="*/ 0 h 5"/>
                <a:gd name="T10" fmla="*/ 16 w 16"/>
                <a:gd name="T11" fmla="*/ 3 h 5"/>
                <a:gd name="T12" fmla="*/ 14 w 16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5">
                  <a:moveTo>
                    <a:pt x="14" y="5"/>
                  </a:moveTo>
                  <a:cubicBezTo>
                    <a:pt x="14" y="5"/>
                    <a:pt x="3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14" y="0"/>
                    <a:pt x="14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5" name="Freeform 218"/>
            <p:cNvSpPr>
              <a:spLocks/>
            </p:cNvSpPr>
            <p:nvPr/>
          </p:nvSpPr>
          <p:spPr bwMode="auto">
            <a:xfrm>
              <a:off x="6378575" y="1562100"/>
              <a:ext cx="58738" cy="20638"/>
            </a:xfrm>
            <a:custGeom>
              <a:avLst/>
              <a:gdLst>
                <a:gd name="T0" fmla="*/ 11 w 14"/>
                <a:gd name="T1" fmla="*/ 5 h 5"/>
                <a:gd name="T2" fmla="*/ 3 w 14"/>
                <a:gd name="T3" fmla="*/ 5 h 5"/>
                <a:gd name="T4" fmla="*/ 0 w 14"/>
                <a:gd name="T5" fmla="*/ 3 h 5"/>
                <a:gd name="T6" fmla="*/ 3 w 14"/>
                <a:gd name="T7" fmla="*/ 0 h 5"/>
                <a:gd name="T8" fmla="*/ 11 w 14"/>
                <a:gd name="T9" fmla="*/ 0 h 5"/>
                <a:gd name="T10" fmla="*/ 14 w 14"/>
                <a:gd name="T11" fmla="*/ 3 h 5"/>
                <a:gd name="T12" fmla="*/ 11 w 14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11" y="5"/>
                  </a:moveTo>
                  <a:cubicBezTo>
                    <a:pt x="11" y="5"/>
                    <a:pt x="3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11" y="0"/>
                    <a:pt x="11" y="0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4"/>
                    <a:pt x="13" y="5"/>
                    <a:pt x="1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6" name="Freeform 219"/>
            <p:cNvSpPr>
              <a:spLocks/>
            </p:cNvSpPr>
            <p:nvPr/>
          </p:nvSpPr>
          <p:spPr bwMode="auto">
            <a:xfrm>
              <a:off x="6584950" y="1562100"/>
              <a:ext cx="214313" cy="515938"/>
            </a:xfrm>
            <a:custGeom>
              <a:avLst/>
              <a:gdLst>
                <a:gd name="T0" fmla="*/ 49 w 51"/>
                <a:gd name="T1" fmla="*/ 123 h 123"/>
                <a:gd name="T2" fmla="*/ 30 w 51"/>
                <a:gd name="T3" fmla="*/ 123 h 123"/>
                <a:gd name="T4" fmla="*/ 27 w 51"/>
                <a:gd name="T5" fmla="*/ 120 h 123"/>
                <a:gd name="T6" fmla="*/ 27 w 51"/>
                <a:gd name="T7" fmla="*/ 5 h 123"/>
                <a:gd name="T8" fmla="*/ 3 w 51"/>
                <a:gd name="T9" fmla="*/ 5 h 123"/>
                <a:gd name="T10" fmla="*/ 0 w 51"/>
                <a:gd name="T11" fmla="*/ 3 h 123"/>
                <a:gd name="T12" fmla="*/ 3 w 51"/>
                <a:gd name="T13" fmla="*/ 0 h 123"/>
                <a:gd name="T14" fmla="*/ 30 w 51"/>
                <a:gd name="T15" fmla="*/ 0 h 123"/>
                <a:gd name="T16" fmla="*/ 32 w 51"/>
                <a:gd name="T17" fmla="*/ 3 h 123"/>
                <a:gd name="T18" fmla="*/ 32 w 51"/>
                <a:gd name="T19" fmla="*/ 117 h 123"/>
                <a:gd name="T20" fmla="*/ 46 w 51"/>
                <a:gd name="T21" fmla="*/ 117 h 123"/>
                <a:gd name="T22" fmla="*/ 46 w 51"/>
                <a:gd name="T23" fmla="*/ 49 h 123"/>
                <a:gd name="T24" fmla="*/ 49 w 51"/>
                <a:gd name="T25" fmla="*/ 46 h 123"/>
                <a:gd name="T26" fmla="*/ 51 w 51"/>
                <a:gd name="T27" fmla="*/ 49 h 123"/>
                <a:gd name="T28" fmla="*/ 51 w 51"/>
                <a:gd name="T29" fmla="*/ 120 h 123"/>
                <a:gd name="T30" fmla="*/ 49 w 51"/>
                <a:gd name="T31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123">
                  <a:moveTo>
                    <a:pt x="49" y="123"/>
                  </a:moveTo>
                  <a:cubicBezTo>
                    <a:pt x="30" y="123"/>
                    <a:pt x="30" y="123"/>
                    <a:pt x="30" y="123"/>
                  </a:cubicBezTo>
                  <a:cubicBezTo>
                    <a:pt x="28" y="123"/>
                    <a:pt x="27" y="122"/>
                    <a:pt x="27" y="12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0" y="0"/>
                    <a:pt x="30" y="0"/>
                  </a:cubicBezTo>
                  <a:cubicBezTo>
                    <a:pt x="31" y="0"/>
                    <a:pt x="32" y="1"/>
                    <a:pt x="32" y="3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46" y="48"/>
                    <a:pt x="47" y="46"/>
                    <a:pt x="49" y="46"/>
                  </a:cubicBezTo>
                  <a:cubicBezTo>
                    <a:pt x="50" y="46"/>
                    <a:pt x="51" y="48"/>
                    <a:pt x="51" y="49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1" y="122"/>
                    <a:pt x="50" y="123"/>
                    <a:pt x="49" y="1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7" name="Freeform 220"/>
            <p:cNvSpPr>
              <a:spLocks noEditPoints="1"/>
            </p:cNvSpPr>
            <p:nvPr/>
          </p:nvSpPr>
          <p:spPr bwMode="auto">
            <a:xfrm>
              <a:off x="6710363" y="1296988"/>
              <a:ext cx="160338" cy="160338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5 h 38"/>
                <a:gd name="T12" fmla="*/ 5 w 38"/>
                <a:gd name="T13" fmla="*/ 19 h 38"/>
                <a:gd name="T14" fmla="*/ 19 w 38"/>
                <a:gd name="T15" fmla="*/ 32 h 38"/>
                <a:gd name="T16" fmla="*/ 32 w 38"/>
                <a:gd name="T17" fmla="*/ 19 h 38"/>
                <a:gd name="T18" fmla="*/ 19 w 38"/>
                <a:gd name="T19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8" y="38"/>
                    <a:pt x="0" y="2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9" y="0"/>
                    <a:pt x="38" y="8"/>
                    <a:pt x="38" y="19"/>
                  </a:cubicBezTo>
                  <a:cubicBezTo>
                    <a:pt x="38" y="29"/>
                    <a:pt x="29" y="38"/>
                    <a:pt x="19" y="38"/>
                  </a:cubicBezTo>
                  <a:close/>
                  <a:moveTo>
                    <a:pt x="19" y="5"/>
                  </a:moveTo>
                  <a:cubicBezTo>
                    <a:pt x="11" y="5"/>
                    <a:pt x="5" y="11"/>
                    <a:pt x="5" y="19"/>
                  </a:cubicBezTo>
                  <a:cubicBezTo>
                    <a:pt x="5" y="26"/>
                    <a:pt x="11" y="32"/>
                    <a:pt x="19" y="32"/>
                  </a:cubicBezTo>
                  <a:cubicBezTo>
                    <a:pt x="26" y="32"/>
                    <a:pt x="32" y="26"/>
                    <a:pt x="32" y="19"/>
                  </a:cubicBezTo>
                  <a:cubicBezTo>
                    <a:pt x="32" y="11"/>
                    <a:pt x="26" y="5"/>
                    <a:pt x="19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8" name="Freeform 221"/>
            <p:cNvSpPr>
              <a:spLocks/>
            </p:cNvSpPr>
            <p:nvPr/>
          </p:nvSpPr>
          <p:spPr bwMode="auto">
            <a:xfrm>
              <a:off x="6091238" y="2052638"/>
              <a:ext cx="914400" cy="25400"/>
            </a:xfrm>
            <a:custGeom>
              <a:avLst/>
              <a:gdLst>
                <a:gd name="T0" fmla="*/ 214 w 217"/>
                <a:gd name="T1" fmla="*/ 6 h 6"/>
                <a:gd name="T2" fmla="*/ 3 w 217"/>
                <a:gd name="T3" fmla="*/ 6 h 6"/>
                <a:gd name="T4" fmla="*/ 0 w 217"/>
                <a:gd name="T5" fmla="*/ 3 h 6"/>
                <a:gd name="T6" fmla="*/ 3 w 217"/>
                <a:gd name="T7" fmla="*/ 0 h 6"/>
                <a:gd name="T8" fmla="*/ 214 w 217"/>
                <a:gd name="T9" fmla="*/ 0 h 6"/>
                <a:gd name="T10" fmla="*/ 217 w 217"/>
                <a:gd name="T11" fmla="*/ 3 h 6"/>
                <a:gd name="T12" fmla="*/ 214 w 217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" h="6">
                  <a:moveTo>
                    <a:pt x="214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6" y="0"/>
                    <a:pt x="217" y="2"/>
                    <a:pt x="217" y="3"/>
                  </a:cubicBezTo>
                  <a:cubicBezTo>
                    <a:pt x="217" y="5"/>
                    <a:pt x="216" y="6"/>
                    <a:pt x="21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9" name="Freeform 222"/>
            <p:cNvSpPr>
              <a:spLocks/>
            </p:cNvSpPr>
            <p:nvPr/>
          </p:nvSpPr>
          <p:spPr bwMode="auto">
            <a:xfrm>
              <a:off x="6146800" y="2124075"/>
              <a:ext cx="808038" cy="25400"/>
            </a:xfrm>
            <a:custGeom>
              <a:avLst/>
              <a:gdLst>
                <a:gd name="T0" fmla="*/ 189 w 192"/>
                <a:gd name="T1" fmla="*/ 6 h 6"/>
                <a:gd name="T2" fmla="*/ 3 w 192"/>
                <a:gd name="T3" fmla="*/ 6 h 6"/>
                <a:gd name="T4" fmla="*/ 0 w 192"/>
                <a:gd name="T5" fmla="*/ 3 h 6"/>
                <a:gd name="T6" fmla="*/ 3 w 192"/>
                <a:gd name="T7" fmla="*/ 0 h 6"/>
                <a:gd name="T8" fmla="*/ 189 w 192"/>
                <a:gd name="T9" fmla="*/ 0 h 6"/>
                <a:gd name="T10" fmla="*/ 192 w 192"/>
                <a:gd name="T11" fmla="*/ 3 h 6"/>
                <a:gd name="T12" fmla="*/ 189 w 19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6">
                  <a:moveTo>
                    <a:pt x="189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90" y="0"/>
                    <a:pt x="192" y="2"/>
                    <a:pt x="192" y="3"/>
                  </a:cubicBezTo>
                  <a:cubicBezTo>
                    <a:pt x="192" y="5"/>
                    <a:pt x="190" y="6"/>
                    <a:pt x="189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60" name="Скругленный прямоугольник 259"/>
          <p:cNvSpPr/>
          <p:nvPr/>
        </p:nvSpPr>
        <p:spPr>
          <a:xfrm>
            <a:off x="1759679" y="1354217"/>
            <a:ext cx="5299873" cy="3016284"/>
          </a:xfrm>
          <a:prstGeom prst="roundRect">
            <a:avLst>
              <a:gd name="adj" fmla="val 12963"/>
            </a:avLst>
          </a:prstGeom>
          <a:noFill/>
          <a:ln w="9525">
            <a:solidFill>
              <a:srgbClr val="2D3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61" name="Прямоугольник 260"/>
          <p:cNvSpPr/>
          <p:nvPr/>
        </p:nvSpPr>
        <p:spPr>
          <a:xfrm>
            <a:off x="2198565" y="2672653"/>
            <a:ext cx="4258405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Премия государства</a:t>
            </a:r>
          </a:p>
        </p:txBody>
      </p:sp>
      <p:sp>
        <p:nvSpPr>
          <p:cNvPr id="262" name="Прямоугольник 261"/>
          <p:cNvSpPr/>
          <p:nvPr/>
        </p:nvSpPr>
        <p:spPr>
          <a:xfrm>
            <a:off x="2211049" y="2027689"/>
            <a:ext cx="424592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Страховая сумма</a:t>
            </a:r>
          </a:p>
        </p:txBody>
      </p:sp>
      <p:sp>
        <p:nvSpPr>
          <p:cNvPr id="263" name="Прямоугольник 262"/>
          <p:cNvSpPr/>
          <p:nvPr/>
        </p:nvSpPr>
        <p:spPr>
          <a:xfrm>
            <a:off x="2211049" y="5596608"/>
            <a:ext cx="421515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Средства Национального Фонда</a:t>
            </a:r>
          </a:p>
        </p:txBody>
      </p:sp>
      <p:sp>
        <p:nvSpPr>
          <p:cNvPr id="264" name="Скругленный прямоугольник 263"/>
          <p:cNvSpPr/>
          <p:nvPr/>
        </p:nvSpPr>
        <p:spPr>
          <a:xfrm>
            <a:off x="1894457" y="1725165"/>
            <a:ext cx="4777601" cy="2527493"/>
          </a:xfrm>
          <a:prstGeom prst="roundRect">
            <a:avLst>
              <a:gd name="adj" fmla="val 12627"/>
            </a:avLst>
          </a:prstGeom>
          <a:noFill/>
          <a:ln w="63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2811655" y="1111612"/>
            <a:ext cx="28329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Единый образовательный 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c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чет ребенка</a:t>
            </a:r>
          </a:p>
        </p:txBody>
      </p:sp>
      <p:cxnSp>
        <p:nvCxnSpPr>
          <p:cNvPr id="266" name="Прямая со стрелкой 265"/>
          <p:cNvCxnSpPr>
            <a:stCxn id="214" idx="6"/>
            <a:endCxn id="262" idx="1"/>
          </p:cNvCxnSpPr>
          <p:nvPr/>
        </p:nvCxnSpPr>
        <p:spPr>
          <a:xfrm>
            <a:off x="1035653" y="1364556"/>
            <a:ext cx="1175396" cy="81702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Прямая со стрелкой 266"/>
          <p:cNvCxnSpPr>
            <a:stCxn id="216" idx="6"/>
            <a:endCxn id="263" idx="1"/>
          </p:cNvCxnSpPr>
          <p:nvPr/>
        </p:nvCxnSpPr>
        <p:spPr>
          <a:xfrm>
            <a:off x="1020383" y="5573563"/>
            <a:ext cx="1190666" cy="17693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Box 267"/>
          <p:cNvSpPr txBox="1"/>
          <p:nvPr/>
        </p:nvSpPr>
        <p:spPr>
          <a:xfrm>
            <a:off x="-95373" y="1792331"/>
            <a:ext cx="185233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kern="0"/>
            </a:defPPr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defRPr>
            </a:lvl1pPr>
          </a:lstStyle>
          <a:p>
            <a:pPr algn="ctr"/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Ежемесячный взнос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мин. взнос 1-3  МРП</a:t>
            </a:r>
          </a:p>
        </p:txBody>
      </p:sp>
      <p:sp>
        <p:nvSpPr>
          <p:cNvPr id="269" name="Прямоугольник 268"/>
          <p:cNvSpPr/>
          <p:nvPr/>
        </p:nvSpPr>
        <p:spPr>
          <a:xfrm>
            <a:off x="10094905" y="5192955"/>
            <a:ext cx="19826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Достижение 18-ти лет 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(гарантия оплаты обучения )</a:t>
            </a:r>
          </a:p>
        </p:txBody>
      </p:sp>
      <p:sp>
        <p:nvSpPr>
          <p:cNvPr id="270" name="Скругленный прямоугольник 269"/>
          <p:cNvSpPr/>
          <p:nvPr/>
        </p:nvSpPr>
        <p:spPr>
          <a:xfrm>
            <a:off x="7508931" y="2522714"/>
            <a:ext cx="2312194" cy="632761"/>
          </a:xfrm>
          <a:prstGeom prst="roundRect">
            <a:avLst>
              <a:gd name="adj" fmla="val 12963"/>
            </a:avLst>
          </a:prstGeom>
          <a:solidFill>
            <a:schemeClr val="bg1">
              <a:lumMod val="85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Льготный образовательный кредит/дифференцированный грант</a:t>
            </a:r>
            <a:endParaRPr lang="ru-RU" sz="12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71" name="Левая фигурная скобка 270"/>
          <p:cNvSpPr/>
          <p:nvPr/>
        </p:nvSpPr>
        <p:spPr>
          <a:xfrm rot="5400000">
            <a:off x="8535803" y="2273379"/>
            <a:ext cx="258452" cy="2303247"/>
          </a:xfrm>
          <a:prstGeom prst="leftBrace">
            <a:avLst>
              <a:gd name="adj1" fmla="val 51470"/>
              <a:gd name="adj2" fmla="val 50000"/>
            </a:avLst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72" name="Прямая со стрелкой 271"/>
          <p:cNvCxnSpPr/>
          <p:nvPr/>
        </p:nvCxnSpPr>
        <p:spPr>
          <a:xfrm>
            <a:off x="7492443" y="4487472"/>
            <a:ext cx="2810185" cy="26926"/>
          </a:xfrm>
          <a:prstGeom prst="straightConnector1">
            <a:avLst/>
          </a:prstGeom>
          <a:ln>
            <a:solidFill>
              <a:srgbClr val="87CB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Левая фигурная скобка 272"/>
          <p:cNvSpPr/>
          <p:nvPr/>
        </p:nvSpPr>
        <p:spPr>
          <a:xfrm rot="16200000">
            <a:off x="8535802" y="4467335"/>
            <a:ext cx="258452" cy="2303247"/>
          </a:xfrm>
          <a:prstGeom prst="leftBrace">
            <a:avLst>
              <a:gd name="adj1" fmla="val 51470"/>
              <a:gd name="adj2" fmla="val 50000"/>
            </a:avLst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74" name="Скругленный прямоугольник 273"/>
          <p:cNvSpPr/>
          <p:nvPr/>
        </p:nvSpPr>
        <p:spPr>
          <a:xfrm>
            <a:off x="7854839" y="5811150"/>
            <a:ext cx="1620379" cy="448297"/>
          </a:xfrm>
          <a:prstGeom prst="roundRect">
            <a:avLst>
              <a:gd name="adj" fmla="val 12963"/>
            </a:avLst>
          </a:prstGeom>
          <a:solidFill>
            <a:schemeClr val="bg1">
              <a:lumMod val="85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Страховая выплата </a:t>
            </a:r>
            <a:endParaRPr lang="ru-RU" sz="12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75" name="Прямоугольник 274"/>
          <p:cNvSpPr/>
          <p:nvPr/>
        </p:nvSpPr>
        <p:spPr>
          <a:xfrm>
            <a:off x="7796539" y="4263245"/>
            <a:ext cx="1871678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Достаточность накоплений</a:t>
            </a:r>
          </a:p>
        </p:txBody>
      </p:sp>
      <p:sp>
        <p:nvSpPr>
          <p:cNvPr id="276" name="Прямоугольник 275"/>
          <p:cNvSpPr/>
          <p:nvPr/>
        </p:nvSpPr>
        <p:spPr>
          <a:xfrm>
            <a:off x="7713571" y="3546490"/>
            <a:ext cx="2010464" cy="492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Arial Narrow" panose="020B0606020202030204" pitchFamily="34" charset="0"/>
              </a:rPr>
              <a:t>При недостаточности накоплений</a:t>
            </a:r>
          </a:p>
        </p:txBody>
      </p:sp>
      <p:cxnSp>
        <p:nvCxnSpPr>
          <p:cNvPr id="277" name="Прямая со стрелкой 276"/>
          <p:cNvCxnSpPr/>
          <p:nvPr/>
        </p:nvCxnSpPr>
        <p:spPr>
          <a:xfrm rot="21480000" flipV="1">
            <a:off x="10844299" y="2649580"/>
            <a:ext cx="8581" cy="4320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8" name="Google Shape;155;g1780a31b3e3_0_0"/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606514" y="4056661"/>
            <a:ext cx="573120" cy="626002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Прямоугольник 278"/>
          <p:cNvSpPr/>
          <p:nvPr/>
        </p:nvSpPr>
        <p:spPr>
          <a:xfrm>
            <a:off x="9924201" y="3672436"/>
            <a:ext cx="18472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(</a:t>
            </a:r>
            <a:r>
              <a:rPr lang="ru-RU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ТиПО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/ВУЗ)</a:t>
            </a:r>
          </a:p>
        </p:txBody>
      </p:sp>
      <p:pic>
        <p:nvPicPr>
          <p:cNvPr id="280" name="Рисунок 2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7814" y="1763135"/>
            <a:ext cx="363688" cy="363688"/>
          </a:xfrm>
          <a:prstGeom prst="rect">
            <a:avLst/>
          </a:prstGeom>
        </p:spPr>
      </p:pic>
      <p:sp>
        <p:nvSpPr>
          <p:cNvPr id="281" name="Прямоугольник 280"/>
          <p:cNvSpPr/>
          <p:nvPr/>
        </p:nvSpPr>
        <p:spPr>
          <a:xfrm>
            <a:off x="10022624" y="2937658"/>
            <a:ext cx="1928116" cy="369577"/>
          </a:xfrm>
          <a:prstGeom prst="rect">
            <a:avLst/>
          </a:prstGeom>
          <a:solidFill>
            <a:schemeClr val="bg1"/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Остатки накоплений</a:t>
            </a:r>
          </a:p>
        </p:txBody>
      </p:sp>
      <p:sp>
        <p:nvSpPr>
          <p:cNvPr id="282" name="Прямоугольник 281"/>
          <p:cNvSpPr/>
          <p:nvPr/>
        </p:nvSpPr>
        <p:spPr>
          <a:xfrm>
            <a:off x="9940096" y="2358070"/>
            <a:ext cx="18472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Жилье</a:t>
            </a:r>
          </a:p>
        </p:txBody>
      </p:sp>
      <p:sp>
        <p:nvSpPr>
          <p:cNvPr id="283" name="Прямоугольник 282"/>
          <p:cNvSpPr/>
          <p:nvPr/>
        </p:nvSpPr>
        <p:spPr>
          <a:xfrm>
            <a:off x="2219686" y="3245153"/>
            <a:ext cx="4206514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Инвестиционный доход</a:t>
            </a:r>
          </a:p>
        </p:txBody>
      </p:sp>
      <p:sp>
        <p:nvSpPr>
          <p:cNvPr id="284" name="Freeform 296"/>
          <p:cNvSpPr>
            <a:spLocks noEditPoints="1"/>
          </p:cNvSpPr>
          <p:nvPr/>
        </p:nvSpPr>
        <p:spPr bwMode="auto">
          <a:xfrm>
            <a:off x="546146" y="3483607"/>
            <a:ext cx="324060" cy="305693"/>
          </a:xfrm>
          <a:custGeom>
            <a:avLst/>
            <a:gdLst>
              <a:gd name="T0" fmla="*/ 432 w 720"/>
              <a:gd name="T1" fmla="*/ 655 h 683"/>
              <a:gd name="T2" fmla="*/ 298 w 720"/>
              <a:gd name="T3" fmla="*/ 655 h 683"/>
              <a:gd name="T4" fmla="*/ 307 w 720"/>
              <a:gd name="T5" fmla="*/ 624 h 683"/>
              <a:gd name="T6" fmla="*/ 307 w 720"/>
              <a:gd name="T7" fmla="*/ 613 h 683"/>
              <a:gd name="T8" fmla="*/ 407 w 720"/>
              <a:gd name="T9" fmla="*/ 613 h 683"/>
              <a:gd name="T10" fmla="*/ 422 w 720"/>
              <a:gd name="T11" fmla="*/ 599 h 683"/>
              <a:gd name="T12" fmla="*/ 407 w 720"/>
              <a:gd name="T13" fmla="*/ 585 h 683"/>
              <a:gd name="T14" fmla="*/ 293 w 720"/>
              <a:gd name="T15" fmla="*/ 585 h 683"/>
              <a:gd name="T16" fmla="*/ 279 w 720"/>
              <a:gd name="T17" fmla="*/ 599 h 683"/>
              <a:gd name="T18" fmla="*/ 279 w 720"/>
              <a:gd name="T19" fmla="*/ 624 h 683"/>
              <a:gd name="T20" fmla="*/ 248 w 720"/>
              <a:gd name="T21" fmla="*/ 655 h 683"/>
              <a:gd name="T22" fmla="*/ 217 w 720"/>
              <a:gd name="T23" fmla="*/ 624 h 683"/>
              <a:gd name="T24" fmla="*/ 217 w 720"/>
              <a:gd name="T25" fmla="*/ 58 h 683"/>
              <a:gd name="T26" fmla="*/ 208 w 720"/>
              <a:gd name="T27" fmla="*/ 28 h 683"/>
              <a:gd name="T28" fmla="*/ 650 w 720"/>
              <a:gd name="T29" fmla="*/ 28 h 683"/>
              <a:gd name="T30" fmla="*/ 692 w 720"/>
              <a:gd name="T31" fmla="*/ 71 h 683"/>
              <a:gd name="T32" fmla="*/ 692 w 720"/>
              <a:gd name="T33" fmla="*/ 294 h 683"/>
              <a:gd name="T34" fmla="*/ 706 w 720"/>
              <a:gd name="T35" fmla="*/ 308 h 683"/>
              <a:gd name="T36" fmla="*/ 720 w 720"/>
              <a:gd name="T37" fmla="*/ 294 h 683"/>
              <a:gd name="T38" fmla="*/ 720 w 720"/>
              <a:gd name="T39" fmla="*/ 71 h 683"/>
              <a:gd name="T40" fmla="*/ 650 w 720"/>
              <a:gd name="T41" fmla="*/ 0 h 683"/>
              <a:gd name="T42" fmla="*/ 158 w 720"/>
              <a:gd name="T43" fmla="*/ 0 h 683"/>
              <a:gd name="T44" fmla="*/ 157 w 720"/>
              <a:gd name="T45" fmla="*/ 0 h 683"/>
              <a:gd name="T46" fmla="*/ 101 w 720"/>
              <a:gd name="T47" fmla="*/ 58 h 683"/>
              <a:gd name="T48" fmla="*/ 101 w 720"/>
              <a:gd name="T49" fmla="*/ 193 h 683"/>
              <a:gd name="T50" fmla="*/ 14 w 720"/>
              <a:gd name="T51" fmla="*/ 193 h 683"/>
              <a:gd name="T52" fmla="*/ 0 w 720"/>
              <a:gd name="T53" fmla="*/ 207 h 683"/>
              <a:gd name="T54" fmla="*/ 0 w 720"/>
              <a:gd name="T55" fmla="*/ 257 h 683"/>
              <a:gd name="T56" fmla="*/ 65 w 720"/>
              <a:gd name="T57" fmla="*/ 322 h 683"/>
              <a:gd name="T58" fmla="*/ 188 w 720"/>
              <a:gd name="T59" fmla="*/ 322 h 683"/>
              <a:gd name="T60" fmla="*/ 188 w 720"/>
              <a:gd name="T61" fmla="*/ 624 h 683"/>
              <a:gd name="T62" fmla="*/ 248 w 720"/>
              <a:gd name="T63" fmla="*/ 683 h 683"/>
              <a:gd name="T64" fmla="*/ 432 w 720"/>
              <a:gd name="T65" fmla="*/ 683 h 683"/>
              <a:gd name="T66" fmla="*/ 446 w 720"/>
              <a:gd name="T67" fmla="*/ 669 h 683"/>
              <a:gd name="T68" fmla="*/ 432 w 720"/>
              <a:gd name="T69" fmla="*/ 655 h 683"/>
              <a:gd name="T70" fmla="*/ 28 w 720"/>
              <a:gd name="T71" fmla="*/ 257 h 683"/>
              <a:gd name="T72" fmla="*/ 28 w 720"/>
              <a:gd name="T73" fmla="*/ 221 h 683"/>
              <a:gd name="T74" fmla="*/ 101 w 720"/>
              <a:gd name="T75" fmla="*/ 221 h 683"/>
              <a:gd name="T76" fmla="*/ 101 w 720"/>
              <a:gd name="T77" fmla="*/ 257 h 683"/>
              <a:gd name="T78" fmla="*/ 65 w 720"/>
              <a:gd name="T79" fmla="*/ 294 h 683"/>
              <a:gd name="T80" fmla="*/ 28 w 720"/>
              <a:gd name="T81" fmla="*/ 257 h 683"/>
              <a:gd name="T82" fmla="*/ 118 w 720"/>
              <a:gd name="T83" fmla="*/ 294 h 683"/>
              <a:gd name="T84" fmla="*/ 129 w 720"/>
              <a:gd name="T85" fmla="*/ 257 h 683"/>
              <a:gd name="T86" fmla="*/ 129 w 720"/>
              <a:gd name="T87" fmla="*/ 207 h 683"/>
              <a:gd name="T88" fmla="*/ 129 w 720"/>
              <a:gd name="T89" fmla="*/ 58 h 683"/>
              <a:gd name="T90" fmla="*/ 159 w 720"/>
              <a:gd name="T91" fmla="*/ 28 h 683"/>
              <a:gd name="T92" fmla="*/ 188 w 720"/>
              <a:gd name="T93" fmla="*/ 58 h 683"/>
              <a:gd name="T94" fmla="*/ 188 w 720"/>
              <a:gd name="T95" fmla="*/ 294 h 683"/>
              <a:gd name="T96" fmla="*/ 118 w 720"/>
              <a:gd name="T97" fmla="*/ 294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20" h="683">
                <a:moveTo>
                  <a:pt x="432" y="655"/>
                </a:moveTo>
                <a:cubicBezTo>
                  <a:pt x="298" y="655"/>
                  <a:pt x="298" y="655"/>
                  <a:pt x="298" y="655"/>
                </a:cubicBezTo>
                <a:cubicBezTo>
                  <a:pt x="304" y="646"/>
                  <a:pt x="307" y="635"/>
                  <a:pt x="307" y="624"/>
                </a:cubicBezTo>
                <a:cubicBezTo>
                  <a:pt x="307" y="613"/>
                  <a:pt x="307" y="613"/>
                  <a:pt x="307" y="613"/>
                </a:cubicBezTo>
                <a:cubicBezTo>
                  <a:pt x="407" y="613"/>
                  <a:pt x="407" y="613"/>
                  <a:pt x="407" y="613"/>
                </a:cubicBezTo>
                <a:cubicBezTo>
                  <a:pt x="415" y="613"/>
                  <a:pt x="422" y="607"/>
                  <a:pt x="422" y="599"/>
                </a:cubicBezTo>
                <a:cubicBezTo>
                  <a:pt x="422" y="591"/>
                  <a:pt x="415" y="585"/>
                  <a:pt x="407" y="585"/>
                </a:cubicBezTo>
                <a:cubicBezTo>
                  <a:pt x="293" y="585"/>
                  <a:pt x="293" y="585"/>
                  <a:pt x="293" y="585"/>
                </a:cubicBezTo>
                <a:cubicBezTo>
                  <a:pt x="285" y="585"/>
                  <a:pt x="279" y="591"/>
                  <a:pt x="279" y="599"/>
                </a:cubicBezTo>
                <a:cubicBezTo>
                  <a:pt x="279" y="624"/>
                  <a:pt x="279" y="624"/>
                  <a:pt x="279" y="624"/>
                </a:cubicBezTo>
                <a:cubicBezTo>
                  <a:pt x="279" y="641"/>
                  <a:pt x="265" y="655"/>
                  <a:pt x="248" y="655"/>
                </a:cubicBezTo>
                <a:cubicBezTo>
                  <a:pt x="231" y="655"/>
                  <a:pt x="217" y="641"/>
                  <a:pt x="217" y="624"/>
                </a:cubicBezTo>
                <a:cubicBezTo>
                  <a:pt x="217" y="58"/>
                  <a:pt x="217" y="58"/>
                  <a:pt x="217" y="58"/>
                </a:cubicBezTo>
                <a:cubicBezTo>
                  <a:pt x="217" y="47"/>
                  <a:pt x="214" y="37"/>
                  <a:pt x="208" y="28"/>
                </a:cubicBezTo>
                <a:cubicBezTo>
                  <a:pt x="650" y="28"/>
                  <a:pt x="650" y="28"/>
                  <a:pt x="650" y="28"/>
                </a:cubicBezTo>
                <a:cubicBezTo>
                  <a:pt x="673" y="28"/>
                  <a:pt x="692" y="48"/>
                  <a:pt x="692" y="71"/>
                </a:cubicBezTo>
                <a:cubicBezTo>
                  <a:pt x="692" y="294"/>
                  <a:pt x="692" y="294"/>
                  <a:pt x="692" y="294"/>
                </a:cubicBezTo>
                <a:cubicBezTo>
                  <a:pt x="692" y="302"/>
                  <a:pt x="699" y="308"/>
                  <a:pt x="706" y="308"/>
                </a:cubicBezTo>
                <a:cubicBezTo>
                  <a:pt x="714" y="308"/>
                  <a:pt x="720" y="302"/>
                  <a:pt x="720" y="294"/>
                </a:cubicBezTo>
                <a:cubicBezTo>
                  <a:pt x="720" y="71"/>
                  <a:pt x="720" y="71"/>
                  <a:pt x="720" y="71"/>
                </a:cubicBezTo>
                <a:cubicBezTo>
                  <a:pt x="720" y="32"/>
                  <a:pt x="689" y="0"/>
                  <a:pt x="650" y="0"/>
                </a:cubicBezTo>
                <a:cubicBezTo>
                  <a:pt x="158" y="0"/>
                  <a:pt x="158" y="0"/>
                  <a:pt x="158" y="0"/>
                </a:cubicBezTo>
                <a:cubicBezTo>
                  <a:pt x="158" y="0"/>
                  <a:pt x="158" y="0"/>
                  <a:pt x="157" y="0"/>
                </a:cubicBezTo>
                <a:cubicBezTo>
                  <a:pt x="126" y="1"/>
                  <a:pt x="101" y="27"/>
                  <a:pt x="101" y="58"/>
                </a:cubicBezTo>
                <a:cubicBezTo>
                  <a:pt x="101" y="193"/>
                  <a:pt x="101" y="193"/>
                  <a:pt x="101" y="193"/>
                </a:cubicBezTo>
                <a:cubicBezTo>
                  <a:pt x="14" y="193"/>
                  <a:pt x="14" y="193"/>
                  <a:pt x="14" y="193"/>
                </a:cubicBezTo>
                <a:cubicBezTo>
                  <a:pt x="7" y="193"/>
                  <a:pt x="0" y="199"/>
                  <a:pt x="0" y="20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93"/>
                  <a:pt x="29" y="322"/>
                  <a:pt x="65" y="322"/>
                </a:cubicBezTo>
                <a:cubicBezTo>
                  <a:pt x="188" y="322"/>
                  <a:pt x="188" y="322"/>
                  <a:pt x="188" y="322"/>
                </a:cubicBezTo>
                <a:cubicBezTo>
                  <a:pt x="188" y="624"/>
                  <a:pt x="188" y="624"/>
                  <a:pt x="188" y="624"/>
                </a:cubicBezTo>
                <a:cubicBezTo>
                  <a:pt x="188" y="657"/>
                  <a:pt x="215" y="683"/>
                  <a:pt x="248" y="683"/>
                </a:cubicBezTo>
                <a:cubicBezTo>
                  <a:pt x="432" y="683"/>
                  <a:pt x="432" y="683"/>
                  <a:pt x="432" y="683"/>
                </a:cubicBezTo>
                <a:cubicBezTo>
                  <a:pt x="440" y="683"/>
                  <a:pt x="446" y="677"/>
                  <a:pt x="446" y="669"/>
                </a:cubicBezTo>
                <a:cubicBezTo>
                  <a:pt x="446" y="661"/>
                  <a:pt x="440" y="655"/>
                  <a:pt x="432" y="655"/>
                </a:cubicBezTo>
                <a:close/>
                <a:moveTo>
                  <a:pt x="28" y="257"/>
                </a:moveTo>
                <a:cubicBezTo>
                  <a:pt x="28" y="221"/>
                  <a:pt x="28" y="221"/>
                  <a:pt x="28" y="221"/>
                </a:cubicBezTo>
                <a:cubicBezTo>
                  <a:pt x="101" y="221"/>
                  <a:pt x="101" y="221"/>
                  <a:pt x="101" y="221"/>
                </a:cubicBezTo>
                <a:cubicBezTo>
                  <a:pt x="101" y="257"/>
                  <a:pt x="101" y="257"/>
                  <a:pt x="101" y="257"/>
                </a:cubicBezTo>
                <a:cubicBezTo>
                  <a:pt x="101" y="277"/>
                  <a:pt x="85" y="294"/>
                  <a:pt x="65" y="294"/>
                </a:cubicBezTo>
                <a:cubicBezTo>
                  <a:pt x="45" y="294"/>
                  <a:pt x="28" y="277"/>
                  <a:pt x="28" y="257"/>
                </a:cubicBezTo>
                <a:close/>
                <a:moveTo>
                  <a:pt x="118" y="294"/>
                </a:moveTo>
                <a:cubicBezTo>
                  <a:pt x="125" y="283"/>
                  <a:pt x="129" y="271"/>
                  <a:pt x="129" y="257"/>
                </a:cubicBezTo>
                <a:cubicBezTo>
                  <a:pt x="129" y="207"/>
                  <a:pt x="129" y="207"/>
                  <a:pt x="129" y="207"/>
                </a:cubicBezTo>
                <a:cubicBezTo>
                  <a:pt x="129" y="58"/>
                  <a:pt x="129" y="58"/>
                  <a:pt x="129" y="58"/>
                </a:cubicBezTo>
                <a:cubicBezTo>
                  <a:pt x="129" y="42"/>
                  <a:pt x="143" y="28"/>
                  <a:pt x="159" y="28"/>
                </a:cubicBezTo>
                <a:cubicBezTo>
                  <a:pt x="175" y="28"/>
                  <a:pt x="188" y="42"/>
                  <a:pt x="188" y="58"/>
                </a:cubicBezTo>
                <a:cubicBezTo>
                  <a:pt x="188" y="294"/>
                  <a:pt x="188" y="294"/>
                  <a:pt x="188" y="294"/>
                </a:cubicBezTo>
                <a:lnTo>
                  <a:pt x="118" y="294"/>
                </a:lnTo>
                <a:close/>
              </a:path>
            </a:pathLst>
          </a:custGeom>
          <a:solidFill>
            <a:srgbClr val="1E2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85" name="Freeform 297"/>
          <p:cNvSpPr>
            <a:spLocks/>
          </p:cNvSpPr>
          <p:nvPr/>
        </p:nvSpPr>
        <p:spPr bwMode="auto">
          <a:xfrm>
            <a:off x="825533" y="3528083"/>
            <a:ext cx="23615" cy="11808"/>
          </a:xfrm>
          <a:custGeom>
            <a:avLst/>
            <a:gdLst>
              <a:gd name="T0" fmla="*/ 38 w 52"/>
              <a:gd name="T1" fmla="*/ 0 h 28"/>
              <a:gd name="T2" fmla="*/ 14 w 52"/>
              <a:gd name="T3" fmla="*/ 0 h 28"/>
              <a:gd name="T4" fmla="*/ 0 w 52"/>
              <a:gd name="T5" fmla="*/ 14 h 28"/>
              <a:gd name="T6" fmla="*/ 14 w 52"/>
              <a:gd name="T7" fmla="*/ 28 h 28"/>
              <a:gd name="T8" fmla="*/ 38 w 52"/>
              <a:gd name="T9" fmla="*/ 28 h 28"/>
              <a:gd name="T10" fmla="*/ 52 w 52"/>
              <a:gd name="T11" fmla="*/ 14 h 28"/>
              <a:gd name="T12" fmla="*/ 38 w 52"/>
              <a:gd name="T13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28">
                <a:moveTo>
                  <a:pt x="38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21"/>
                  <a:pt x="6" y="28"/>
                  <a:pt x="14" y="28"/>
                </a:cubicBezTo>
                <a:cubicBezTo>
                  <a:pt x="38" y="28"/>
                  <a:pt x="38" y="28"/>
                  <a:pt x="38" y="28"/>
                </a:cubicBezTo>
                <a:cubicBezTo>
                  <a:pt x="46" y="28"/>
                  <a:pt x="52" y="21"/>
                  <a:pt x="52" y="14"/>
                </a:cubicBezTo>
                <a:cubicBezTo>
                  <a:pt x="52" y="6"/>
                  <a:pt x="46" y="0"/>
                  <a:pt x="38" y="0"/>
                </a:cubicBezTo>
                <a:close/>
              </a:path>
            </a:pathLst>
          </a:custGeom>
          <a:solidFill>
            <a:srgbClr val="1E2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86" name="Freeform 298"/>
          <p:cNvSpPr>
            <a:spLocks/>
          </p:cNvSpPr>
          <p:nvPr/>
        </p:nvSpPr>
        <p:spPr bwMode="auto">
          <a:xfrm>
            <a:off x="702862" y="3528083"/>
            <a:ext cx="110206" cy="11808"/>
          </a:xfrm>
          <a:custGeom>
            <a:avLst/>
            <a:gdLst>
              <a:gd name="T0" fmla="*/ 232 w 246"/>
              <a:gd name="T1" fmla="*/ 28 h 28"/>
              <a:gd name="T2" fmla="*/ 246 w 246"/>
              <a:gd name="T3" fmla="*/ 14 h 28"/>
              <a:gd name="T4" fmla="*/ 232 w 246"/>
              <a:gd name="T5" fmla="*/ 0 h 28"/>
              <a:gd name="T6" fmla="*/ 14 w 246"/>
              <a:gd name="T7" fmla="*/ 0 h 28"/>
              <a:gd name="T8" fmla="*/ 0 w 246"/>
              <a:gd name="T9" fmla="*/ 14 h 28"/>
              <a:gd name="T10" fmla="*/ 14 w 246"/>
              <a:gd name="T11" fmla="*/ 28 h 28"/>
              <a:gd name="T12" fmla="*/ 232 w 24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6" h="28">
                <a:moveTo>
                  <a:pt x="232" y="28"/>
                </a:moveTo>
                <a:cubicBezTo>
                  <a:pt x="240" y="28"/>
                  <a:pt x="246" y="21"/>
                  <a:pt x="246" y="14"/>
                </a:cubicBezTo>
                <a:cubicBezTo>
                  <a:pt x="246" y="6"/>
                  <a:pt x="240" y="0"/>
                  <a:pt x="23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0"/>
                  <a:pt x="0" y="6"/>
                  <a:pt x="0" y="14"/>
                </a:cubicBezTo>
                <a:cubicBezTo>
                  <a:pt x="0" y="21"/>
                  <a:pt x="7" y="28"/>
                  <a:pt x="14" y="28"/>
                </a:cubicBezTo>
                <a:lnTo>
                  <a:pt x="232" y="28"/>
                </a:lnTo>
                <a:close/>
              </a:path>
            </a:pathLst>
          </a:custGeom>
          <a:solidFill>
            <a:srgbClr val="1E2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87" name="Freeform 299"/>
          <p:cNvSpPr>
            <a:spLocks/>
          </p:cNvSpPr>
          <p:nvPr/>
        </p:nvSpPr>
        <p:spPr bwMode="auto">
          <a:xfrm>
            <a:off x="665404" y="3528083"/>
            <a:ext cx="24928" cy="11808"/>
          </a:xfrm>
          <a:custGeom>
            <a:avLst/>
            <a:gdLst>
              <a:gd name="T0" fmla="*/ 14 w 56"/>
              <a:gd name="T1" fmla="*/ 28 h 28"/>
              <a:gd name="T2" fmla="*/ 42 w 56"/>
              <a:gd name="T3" fmla="*/ 28 h 28"/>
              <a:gd name="T4" fmla="*/ 56 w 56"/>
              <a:gd name="T5" fmla="*/ 14 h 28"/>
              <a:gd name="T6" fmla="*/ 42 w 56"/>
              <a:gd name="T7" fmla="*/ 0 h 28"/>
              <a:gd name="T8" fmla="*/ 14 w 56"/>
              <a:gd name="T9" fmla="*/ 0 h 28"/>
              <a:gd name="T10" fmla="*/ 0 w 56"/>
              <a:gd name="T11" fmla="*/ 14 h 28"/>
              <a:gd name="T12" fmla="*/ 14 w 5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" h="28">
                <a:moveTo>
                  <a:pt x="14" y="28"/>
                </a:moveTo>
                <a:cubicBezTo>
                  <a:pt x="42" y="28"/>
                  <a:pt x="42" y="28"/>
                  <a:pt x="42" y="28"/>
                </a:cubicBezTo>
                <a:cubicBezTo>
                  <a:pt x="50" y="28"/>
                  <a:pt x="56" y="21"/>
                  <a:pt x="56" y="14"/>
                </a:cubicBezTo>
                <a:cubicBezTo>
                  <a:pt x="56" y="6"/>
                  <a:pt x="50" y="0"/>
                  <a:pt x="4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21"/>
                  <a:pt x="6" y="28"/>
                  <a:pt x="14" y="28"/>
                </a:cubicBezTo>
                <a:close/>
              </a:path>
            </a:pathLst>
          </a:custGeom>
          <a:solidFill>
            <a:srgbClr val="1E2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88" name="Freeform 300"/>
          <p:cNvSpPr>
            <a:spLocks/>
          </p:cNvSpPr>
          <p:nvPr/>
        </p:nvSpPr>
        <p:spPr bwMode="auto">
          <a:xfrm>
            <a:off x="809002" y="3564162"/>
            <a:ext cx="39359" cy="11808"/>
          </a:xfrm>
          <a:custGeom>
            <a:avLst/>
            <a:gdLst>
              <a:gd name="T0" fmla="*/ 74 w 88"/>
              <a:gd name="T1" fmla="*/ 0 h 28"/>
              <a:gd name="T2" fmla="*/ 14 w 88"/>
              <a:gd name="T3" fmla="*/ 0 h 28"/>
              <a:gd name="T4" fmla="*/ 0 w 88"/>
              <a:gd name="T5" fmla="*/ 14 h 28"/>
              <a:gd name="T6" fmla="*/ 14 w 88"/>
              <a:gd name="T7" fmla="*/ 28 h 28"/>
              <a:gd name="T8" fmla="*/ 74 w 88"/>
              <a:gd name="T9" fmla="*/ 28 h 28"/>
              <a:gd name="T10" fmla="*/ 88 w 88"/>
              <a:gd name="T11" fmla="*/ 14 h 28"/>
              <a:gd name="T12" fmla="*/ 74 w 88"/>
              <a:gd name="T13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" h="28">
                <a:moveTo>
                  <a:pt x="74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22"/>
                  <a:pt x="6" y="28"/>
                  <a:pt x="14" y="28"/>
                </a:cubicBezTo>
                <a:cubicBezTo>
                  <a:pt x="74" y="28"/>
                  <a:pt x="74" y="28"/>
                  <a:pt x="74" y="28"/>
                </a:cubicBezTo>
                <a:cubicBezTo>
                  <a:pt x="82" y="28"/>
                  <a:pt x="88" y="22"/>
                  <a:pt x="88" y="14"/>
                </a:cubicBezTo>
                <a:cubicBezTo>
                  <a:pt x="88" y="6"/>
                  <a:pt x="82" y="0"/>
                  <a:pt x="74" y="0"/>
                </a:cubicBezTo>
                <a:close/>
              </a:path>
            </a:pathLst>
          </a:custGeom>
          <a:solidFill>
            <a:srgbClr val="1E2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89" name="Freeform 301"/>
          <p:cNvSpPr>
            <a:spLocks/>
          </p:cNvSpPr>
          <p:nvPr/>
        </p:nvSpPr>
        <p:spPr bwMode="auto">
          <a:xfrm>
            <a:off x="670193" y="3564162"/>
            <a:ext cx="120703" cy="11808"/>
          </a:xfrm>
          <a:custGeom>
            <a:avLst/>
            <a:gdLst>
              <a:gd name="T0" fmla="*/ 14 w 268"/>
              <a:gd name="T1" fmla="*/ 28 h 28"/>
              <a:gd name="T2" fmla="*/ 254 w 268"/>
              <a:gd name="T3" fmla="*/ 28 h 28"/>
              <a:gd name="T4" fmla="*/ 268 w 268"/>
              <a:gd name="T5" fmla="*/ 14 h 28"/>
              <a:gd name="T6" fmla="*/ 254 w 268"/>
              <a:gd name="T7" fmla="*/ 0 h 28"/>
              <a:gd name="T8" fmla="*/ 14 w 268"/>
              <a:gd name="T9" fmla="*/ 0 h 28"/>
              <a:gd name="T10" fmla="*/ 0 w 268"/>
              <a:gd name="T11" fmla="*/ 14 h 28"/>
              <a:gd name="T12" fmla="*/ 14 w 268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8" h="28">
                <a:moveTo>
                  <a:pt x="14" y="28"/>
                </a:moveTo>
                <a:cubicBezTo>
                  <a:pt x="254" y="28"/>
                  <a:pt x="254" y="28"/>
                  <a:pt x="254" y="28"/>
                </a:cubicBezTo>
                <a:cubicBezTo>
                  <a:pt x="262" y="28"/>
                  <a:pt x="268" y="22"/>
                  <a:pt x="268" y="14"/>
                </a:cubicBezTo>
                <a:cubicBezTo>
                  <a:pt x="268" y="6"/>
                  <a:pt x="262" y="0"/>
                  <a:pt x="254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22"/>
                  <a:pt x="6" y="28"/>
                  <a:pt x="14" y="28"/>
                </a:cubicBezTo>
                <a:close/>
              </a:path>
            </a:pathLst>
          </a:custGeom>
          <a:solidFill>
            <a:srgbClr val="1E2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90" name="Freeform 302"/>
          <p:cNvSpPr>
            <a:spLocks/>
          </p:cNvSpPr>
          <p:nvPr/>
        </p:nvSpPr>
        <p:spPr bwMode="auto">
          <a:xfrm>
            <a:off x="748388" y="3597422"/>
            <a:ext cx="97086" cy="13120"/>
          </a:xfrm>
          <a:custGeom>
            <a:avLst/>
            <a:gdLst>
              <a:gd name="T0" fmla="*/ 216 w 216"/>
              <a:gd name="T1" fmla="*/ 14 h 28"/>
              <a:gd name="T2" fmla="*/ 202 w 216"/>
              <a:gd name="T3" fmla="*/ 0 h 28"/>
              <a:gd name="T4" fmla="*/ 14 w 216"/>
              <a:gd name="T5" fmla="*/ 0 h 28"/>
              <a:gd name="T6" fmla="*/ 0 w 216"/>
              <a:gd name="T7" fmla="*/ 14 h 28"/>
              <a:gd name="T8" fmla="*/ 14 w 216"/>
              <a:gd name="T9" fmla="*/ 28 h 28"/>
              <a:gd name="T10" fmla="*/ 202 w 216"/>
              <a:gd name="T11" fmla="*/ 28 h 28"/>
              <a:gd name="T12" fmla="*/ 216 w 216"/>
              <a:gd name="T13" fmla="*/ 1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" h="28">
                <a:moveTo>
                  <a:pt x="216" y="14"/>
                </a:moveTo>
                <a:cubicBezTo>
                  <a:pt x="216" y="7"/>
                  <a:pt x="210" y="0"/>
                  <a:pt x="20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4"/>
                </a:cubicBezTo>
                <a:cubicBezTo>
                  <a:pt x="0" y="22"/>
                  <a:pt x="6" y="28"/>
                  <a:pt x="14" y="28"/>
                </a:cubicBezTo>
                <a:cubicBezTo>
                  <a:pt x="202" y="28"/>
                  <a:pt x="202" y="28"/>
                  <a:pt x="202" y="28"/>
                </a:cubicBezTo>
                <a:cubicBezTo>
                  <a:pt x="210" y="28"/>
                  <a:pt x="216" y="22"/>
                  <a:pt x="216" y="14"/>
                </a:cubicBezTo>
                <a:close/>
              </a:path>
            </a:pathLst>
          </a:custGeom>
          <a:solidFill>
            <a:srgbClr val="1E2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91" name="Freeform 303"/>
          <p:cNvSpPr>
            <a:spLocks/>
          </p:cNvSpPr>
          <p:nvPr/>
        </p:nvSpPr>
        <p:spPr bwMode="auto">
          <a:xfrm>
            <a:off x="666454" y="3597422"/>
            <a:ext cx="45920" cy="13120"/>
          </a:xfrm>
          <a:custGeom>
            <a:avLst/>
            <a:gdLst>
              <a:gd name="T0" fmla="*/ 14 w 103"/>
              <a:gd name="T1" fmla="*/ 28 h 28"/>
              <a:gd name="T2" fmla="*/ 89 w 103"/>
              <a:gd name="T3" fmla="*/ 28 h 28"/>
              <a:gd name="T4" fmla="*/ 103 w 103"/>
              <a:gd name="T5" fmla="*/ 14 h 28"/>
              <a:gd name="T6" fmla="*/ 89 w 103"/>
              <a:gd name="T7" fmla="*/ 0 h 28"/>
              <a:gd name="T8" fmla="*/ 14 w 103"/>
              <a:gd name="T9" fmla="*/ 0 h 28"/>
              <a:gd name="T10" fmla="*/ 0 w 103"/>
              <a:gd name="T11" fmla="*/ 14 h 28"/>
              <a:gd name="T12" fmla="*/ 14 w 103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" h="28">
                <a:moveTo>
                  <a:pt x="14" y="28"/>
                </a:moveTo>
                <a:cubicBezTo>
                  <a:pt x="89" y="28"/>
                  <a:pt x="89" y="28"/>
                  <a:pt x="89" y="28"/>
                </a:cubicBezTo>
                <a:cubicBezTo>
                  <a:pt x="97" y="28"/>
                  <a:pt x="103" y="22"/>
                  <a:pt x="103" y="14"/>
                </a:cubicBezTo>
                <a:cubicBezTo>
                  <a:pt x="103" y="7"/>
                  <a:pt x="97" y="0"/>
                  <a:pt x="89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4"/>
                </a:cubicBezTo>
                <a:cubicBezTo>
                  <a:pt x="0" y="22"/>
                  <a:pt x="6" y="28"/>
                  <a:pt x="14" y="28"/>
                </a:cubicBezTo>
                <a:close/>
              </a:path>
            </a:pathLst>
          </a:custGeom>
          <a:solidFill>
            <a:srgbClr val="1E2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92" name="Freeform 304"/>
          <p:cNvSpPr>
            <a:spLocks/>
          </p:cNvSpPr>
          <p:nvPr/>
        </p:nvSpPr>
        <p:spPr bwMode="auto">
          <a:xfrm>
            <a:off x="669406" y="3633501"/>
            <a:ext cx="104958" cy="13120"/>
          </a:xfrm>
          <a:custGeom>
            <a:avLst/>
            <a:gdLst>
              <a:gd name="T0" fmla="*/ 233 w 233"/>
              <a:gd name="T1" fmla="*/ 14 h 28"/>
              <a:gd name="T2" fmla="*/ 218 w 233"/>
              <a:gd name="T3" fmla="*/ 0 h 28"/>
              <a:gd name="T4" fmla="*/ 14 w 233"/>
              <a:gd name="T5" fmla="*/ 0 h 28"/>
              <a:gd name="T6" fmla="*/ 0 w 233"/>
              <a:gd name="T7" fmla="*/ 14 h 28"/>
              <a:gd name="T8" fmla="*/ 14 w 233"/>
              <a:gd name="T9" fmla="*/ 28 h 28"/>
              <a:gd name="T10" fmla="*/ 218 w 233"/>
              <a:gd name="T11" fmla="*/ 28 h 28"/>
              <a:gd name="T12" fmla="*/ 233 w 233"/>
              <a:gd name="T13" fmla="*/ 1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3" h="28">
                <a:moveTo>
                  <a:pt x="233" y="14"/>
                </a:moveTo>
                <a:cubicBezTo>
                  <a:pt x="233" y="6"/>
                  <a:pt x="226" y="0"/>
                  <a:pt x="218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22"/>
                  <a:pt x="6" y="28"/>
                  <a:pt x="14" y="28"/>
                </a:cubicBezTo>
                <a:cubicBezTo>
                  <a:pt x="218" y="28"/>
                  <a:pt x="218" y="28"/>
                  <a:pt x="218" y="28"/>
                </a:cubicBezTo>
                <a:cubicBezTo>
                  <a:pt x="226" y="28"/>
                  <a:pt x="233" y="22"/>
                  <a:pt x="233" y="14"/>
                </a:cubicBezTo>
                <a:close/>
              </a:path>
            </a:pathLst>
          </a:custGeom>
          <a:solidFill>
            <a:srgbClr val="1E2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93" name="Freeform 305"/>
          <p:cNvSpPr>
            <a:spLocks/>
          </p:cNvSpPr>
          <p:nvPr/>
        </p:nvSpPr>
        <p:spPr bwMode="auto">
          <a:xfrm>
            <a:off x="681487" y="3704216"/>
            <a:ext cx="48795" cy="45719"/>
          </a:xfrm>
          <a:custGeom>
            <a:avLst/>
            <a:gdLst>
              <a:gd name="T0" fmla="*/ 128 w 142"/>
              <a:gd name="T1" fmla="*/ 0 h 29"/>
              <a:gd name="T2" fmla="*/ 14 w 142"/>
              <a:gd name="T3" fmla="*/ 0 h 29"/>
              <a:gd name="T4" fmla="*/ 0 w 142"/>
              <a:gd name="T5" fmla="*/ 15 h 29"/>
              <a:gd name="T6" fmla="*/ 14 w 142"/>
              <a:gd name="T7" fmla="*/ 29 h 29"/>
              <a:gd name="T8" fmla="*/ 128 w 142"/>
              <a:gd name="T9" fmla="*/ 29 h 29"/>
              <a:gd name="T10" fmla="*/ 142 w 142"/>
              <a:gd name="T11" fmla="*/ 15 h 29"/>
              <a:gd name="T12" fmla="*/ 128 w 142"/>
              <a:gd name="T13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2" h="29">
                <a:moveTo>
                  <a:pt x="128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22"/>
                  <a:pt x="6" y="29"/>
                  <a:pt x="14" y="29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36" y="29"/>
                  <a:pt x="142" y="22"/>
                  <a:pt x="142" y="15"/>
                </a:cubicBezTo>
                <a:cubicBezTo>
                  <a:pt x="142" y="7"/>
                  <a:pt x="136" y="0"/>
                  <a:pt x="128" y="0"/>
                </a:cubicBezTo>
                <a:close/>
              </a:path>
            </a:pathLst>
          </a:custGeom>
          <a:solidFill>
            <a:srgbClr val="1E2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94" name="Freeform 306"/>
          <p:cNvSpPr>
            <a:spLocks/>
          </p:cNvSpPr>
          <p:nvPr/>
        </p:nvSpPr>
        <p:spPr bwMode="auto">
          <a:xfrm>
            <a:off x="667635" y="3668137"/>
            <a:ext cx="69535" cy="13120"/>
          </a:xfrm>
          <a:custGeom>
            <a:avLst/>
            <a:gdLst>
              <a:gd name="T0" fmla="*/ 156 w 156"/>
              <a:gd name="T1" fmla="*/ 14 h 28"/>
              <a:gd name="T2" fmla="*/ 141 w 156"/>
              <a:gd name="T3" fmla="*/ 0 h 28"/>
              <a:gd name="T4" fmla="*/ 14 w 156"/>
              <a:gd name="T5" fmla="*/ 0 h 28"/>
              <a:gd name="T6" fmla="*/ 0 w 156"/>
              <a:gd name="T7" fmla="*/ 14 h 28"/>
              <a:gd name="T8" fmla="*/ 14 w 156"/>
              <a:gd name="T9" fmla="*/ 28 h 28"/>
              <a:gd name="T10" fmla="*/ 141 w 156"/>
              <a:gd name="T11" fmla="*/ 28 h 28"/>
              <a:gd name="T12" fmla="*/ 156 w 156"/>
              <a:gd name="T13" fmla="*/ 1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8">
                <a:moveTo>
                  <a:pt x="156" y="14"/>
                </a:moveTo>
                <a:cubicBezTo>
                  <a:pt x="156" y="6"/>
                  <a:pt x="149" y="0"/>
                  <a:pt x="141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22"/>
                  <a:pt x="6" y="28"/>
                  <a:pt x="14" y="28"/>
                </a:cubicBezTo>
                <a:cubicBezTo>
                  <a:pt x="141" y="28"/>
                  <a:pt x="141" y="28"/>
                  <a:pt x="141" y="28"/>
                </a:cubicBezTo>
                <a:cubicBezTo>
                  <a:pt x="149" y="28"/>
                  <a:pt x="156" y="22"/>
                  <a:pt x="156" y="14"/>
                </a:cubicBezTo>
                <a:close/>
              </a:path>
            </a:pathLst>
          </a:custGeom>
          <a:solidFill>
            <a:srgbClr val="1E2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95" name="Freeform 307"/>
          <p:cNvSpPr>
            <a:spLocks noEditPoints="1"/>
          </p:cNvSpPr>
          <p:nvPr/>
        </p:nvSpPr>
        <p:spPr bwMode="auto">
          <a:xfrm>
            <a:off x="753570" y="3639929"/>
            <a:ext cx="200734" cy="199422"/>
          </a:xfrm>
          <a:custGeom>
            <a:avLst/>
            <a:gdLst>
              <a:gd name="T0" fmla="*/ 222 w 445"/>
              <a:gd name="T1" fmla="*/ 0 h 445"/>
              <a:gd name="T2" fmla="*/ 0 w 445"/>
              <a:gd name="T3" fmla="*/ 222 h 445"/>
              <a:gd name="T4" fmla="*/ 222 w 445"/>
              <a:gd name="T5" fmla="*/ 445 h 445"/>
              <a:gd name="T6" fmla="*/ 445 w 445"/>
              <a:gd name="T7" fmla="*/ 222 h 445"/>
              <a:gd name="T8" fmla="*/ 222 w 445"/>
              <a:gd name="T9" fmla="*/ 0 h 445"/>
              <a:gd name="T10" fmla="*/ 222 w 445"/>
              <a:gd name="T11" fmla="*/ 416 h 445"/>
              <a:gd name="T12" fmla="*/ 28 w 445"/>
              <a:gd name="T13" fmla="*/ 222 h 445"/>
              <a:gd name="T14" fmla="*/ 222 w 445"/>
              <a:gd name="T15" fmla="*/ 28 h 445"/>
              <a:gd name="T16" fmla="*/ 416 w 445"/>
              <a:gd name="T17" fmla="*/ 222 h 445"/>
              <a:gd name="T18" fmla="*/ 222 w 445"/>
              <a:gd name="T19" fmla="*/ 416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5" h="445">
                <a:moveTo>
                  <a:pt x="222" y="0"/>
                </a:moveTo>
                <a:cubicBezTo>
                  <a:pt x="99" y="0"/>
                  <a:pt x="0" y="99"/>
                  <a:pt x="0" y="222"/>
                </a:cubicBezTo>
                <a:cubicBezTo>
                  <a:pt x="0" y="345"/>
                  <a:pt x="99" y="445"/>
                  <a:pt x="222" y="445"/>
                </a:cubicBezTo>
                <a:cubicBezTo>
                  <a:pt x="345" y="445"/>
                  <a:pt x="445" y="345"/>
                  <a:pt x="445" y="222"/>
                </a:cubicBezTo>
                <a:cubicBezTo>
                  <a:pt x="445" y="99"/>
                  <a:pt x="345" y="0"/>
                  <a:pt x="222" y="0"/>
                </a:cubicBezTo>
                <a:close/>
                <a:moveTo>
                  <a:pt x="222" y="416"/>
                </a:moveTo>
                <a:cubicBezTo>
                  <a:pt x="115" y="416"/>
                  <a:pt x="28" y="329"/>
                  <a:pt x="28" y="222"/>
                </a:cubicBezTo>
                <a:cubicBezTo>
                  <a:pt x="28" y="115"/>
                  <a:pt x="115" y="28"/>
                  <a:pt x="222" y="28"/>
                </a:cubicBezTo>
                <a:cubicBezTo>
                  <a:pt x="329" y="28"/>
                  <a:pt x="416" y="115"/>
                  <a:pt x="416" y="222"/>
                </a:cubicBezTo>
                <a:cubicBezTo>
                  <a:pt x="416" y="329"/>
                  <a:pt x="329" y="416"/>
                  <a:pt x="222" y="416"/>
                </a:cubicBezTo>
                <a:close/>
              </a:path>
            </a:pathLst>
          </a:custGeom>
          <a:solidFill>
            <a:srgbClr val="1E2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96" name="Freeform 308"/>
          <p:cNvSpPr>
            <a:spLocks/>
          </p:cNvSpPr>
          <p:nvPr/>
        </p:nvSpPr>
        <p:spPr bwMode="auto">
          <a:xfrm>
            <a:off x="806705" y="3677977"/>
            <a:ext cx="51168" cy="65599"/>
          </a:xfrm>
          <a:custGeom>
            <a:avLst/>
            <a:gdLst>
              <a:gd name="T0" fmla="*/ 100 w 114"/>
              <a:gd name="T1" fmla="*/ 0 h 146"/>
              <a:gd name="T2" fmla="*/ 86 w 114"/>
              <a:gd name="T3" fmla="*/ 14 h 146"/>
              <a:gd name="T4" fmla="*/ 86 w 114"/>
              <a:gd name="T5" fmla="*/ 118 h 146"/>
              <a:gd name="T6" fmla="*/ 14 w 114"/>
              <a:gd name="T7" fmla="*/ 118 h 146"/>
              <a:gd name="T8" fmla="*/ 0 w 114"/>
              <a:gd name="T9" fmla="*/ 132 h 146"/>
              <a:gd name="T10" fmla="*/ 14 w 114"/>
              <a:gd name="T11" fmla="*/ 146 h 146"/>
              <a:gd name="T12" fmla="*/ 100 w 114"/>
              <a:gd name="T13" fmla="*/ 146 h 146"/>
              <a:gd name="T14" fmla="*/ 114 w 114"/>
              <a:gd name="T15" fmla="*/ 132 h 146"/>
              <a:gd name="T16" fmla="*/ 114 w 114"/>
              <a:gd name="T17" fmla="*/ 14 h 146"/>
              <a:gd name="T18" fmla="*/ 100 w 114"/>
              <a:gd name="T19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4" h="146">
                <a:moveTo>
                  <a:pt x="100" y="0"/>
                </a:moveTo>
                <a:cubicBezTo>
                  <a:pt x="92" y="0"/>
                  <a:pt x="86" y="6"/>
                  <a:pt x="86" y="14"/>
                </a:cubicBezTo>
                <a:cubicBezTo>
                  <a:pt x="86" y="118"/>
                  <a:pt x="86" y="118"/>
                  <a:pt x="86" y="118"/>
                </a:cubicBezTo>
                <a:cubicBezTo>
                  <a:pt x="14" y="118"/>
                  <a:pt x="14" y="118"/>
                  <a:pt x="14" y="118"/>
                </a:cubicBezTo>
                <a:cubicBezTo>
                  <a:pt x="7" y="118"/>
                  <a:pt x="0" y="124"/>
                  <a:pt x="0" y="132"/>
                </a:cubicBezTo>
                <a:cubicBezTo>
                  <a:pt x="0" y="139"/>
                  <a:pt x="7" y="146"/>
                  <a:pt x="14" y="146"/>
                </a:cubicBezTo>
                <a:cubicBezTo>
                  <a:pt x="100" y="146"/>
                  <a:pt x="100" y="146"/>
                  <a:pt x="100" y="146"/>
                </a:cubicBezTo>
                <a:cubicBezTo>
                  <a:pt x="108" y="146"/>
                  <a:pt x="114" y="139"/>
                  <a:pt x="114" y="132"/>
                </a:cubicBezTo>
                <a:cubicBezTo>
                  <a:pt x="114" y="14"/>
                  <a:pt x="114" y="14"/>
                  <a:pt x="114" y="14"/>
                </a:cubicBezTo>
                <a:cubicBezTo>
                  <a:pt x="114" y="6"/>
                  <a:pt x="108" y="0"/>
                  <a:pt x="100" y="0"/>
                </a:cubicBezTo>
                <a:close/>
              </a:path>
            </a:pathLst>
          </a:custGeom>
          <a:solidFill>
            <a:srgbClr val="1E2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97" name="Прямоугольник 296"/>
          <p:cNvSpPr/>
          <p:nvPr/>
        </p:nvSpPr>
        <p:spPr>
          <a:xfrm>
            <a:off x="222941" y="3972003"/>
            <a:ext cx="1261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КСЖ либо БВУ</a:t>
            </a:r>
          </a:p>
        </p:txBody>
      </p:sp>
      <p:cxnSp>
        <p:nvCxnSpPr>
          <p:cNvPr id="298" name="Прямая со стрелкой 297"/>
          <p:cNvCxnSpPr>
            <a:stCxn id="210" idx="6"/>
            <a:endCxn id="283" idx="1"/>
          </p:cNvCxnSpPr>
          <p:nvPr/>
        </p:nvCxnSpPr>
        <p:spPr>
          <a:xfrm flipV="1">
            <a:off x="1058300" y="3399042"/>
            <a:ext cx="1161386" cy="247526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Прямая со стрелкой 298"/>
          <p:cNvCxnSpPr/>
          <p:nvPr/>
        </p:nvCxnSpPr>
        <p:spPr>
          <a:xfrm>
            <a:off x="9940096" y="3664110"/>
            <a:ext cx="580559" cy="39272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Прямая со стрелкой 299"/>
          <p:cNvCxnSpPr/>
          <p:nvPr/>
        </p:nvCxnSpPr>
        <p:spPr>
          <a:xfrm flipV="1">
            <a:off x="9940096" y="4782944"/>
            <a:ext cx="557638" cy="480092"/>
          </a:xfrm>
          <a:prstGeom prst="straightConnector1">
            <a:avLst/>
          </a:prstGeom>
          <a:ln>
            <a:solidFill>
              <a:srgbClr val="87CB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 стрелкой 300"/>
          <p:cNvCxnSpPr/>
          <p:nvPr/>
        </p:nvCxnSpPr>
        <p:spPr>
          <a:xfrm flipV="1">
            <a:off x="11559609" y="3304323"/>
            <a:ext cx="0" cy="112048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Прямая соединительная линия 301"/>
          <p:cNvCxnSpPr/>
          <p:nvPr/>
        </p:nvCxnSpPr>
        <p:spPr>
          <a:xfrm rot="21360000">
            <a:off x="11288713" y="4417579"/>
            <a:ext cx="273658" cy="1597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Прямая соединительная линия 302"/>
          <p:cNvCxnSpPr/>
          <p:nvPr/>
        </p:nvCxnSpPr>
        <p:spPr>
          <a:xfrm>
            <a:off x="7503190" y="5268298"/>
            <a:ext cx="243867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Прямоугольник 303"/>
          <p:cNvSpPr/>
          <p:nvPr/>
        </p:nvSpPr>
        <p:spPr>
          <a:xfrm>
            <a:off x="7738873" y="5027176"/>
            <a:ext cx="1985162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300" dirty="0">
                <a:solidFill>
                  <a:srgbClr val="002060"/>
                </a:solidFill>
                <a:latin typeface="Arial Narrow" panose="020B0606020202030204" pitchFamily="34" charset="0"/>
              </a:rPr>
              <a:t>Смерть/инвалидность родителя</a:t>
            </a:r>
            <a:r>
              <a:rPr lang="en-US" sz="13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endParaRPr lang="ru-RU" sz="13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05" name="Прямоугольник 304"/>
          <p:cNvSpPr/>
          <p:nvPr/>
        </p:nvSpPr>
        <p:spPr>
          <a:xfrm>
            <a:off x="2236492" y="3738863"/>
            <a:ext cx="4189707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Монетарные меры государственной поддержки</a:t>
            </a:r>
          </a:p>
        </p:txBody>
      </p:sp>
      <p:sp>
        <p:nvSpPr>
          <p:cNvPr id="306" name="Овал 305"/>
          <p:cNvSpPr/>
          <p:nvPr/>
        </p:nvSpPr>
        <p:spPr>
          <a:xfrm>
            <a:off x="435899" y="4248578"/>
            <a:ext cx="590426" cy="588103"/>
          </a:xfrm>
          <a:prstGeom prst="ellipse">
            <a:avLst/>
          </a:prstGeom>
          <a:solidFill>
            <a:schemeClr val="bg1"/>
          </a:solidFill>
          <a:ln w="9525">
            <a:solidFill>
              <a:srgbClr val="2D3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07" name="Группа 306"/>
          <p:cNvGrpSpPr/>
          <p:nvPr/>
        </p:nvGrpSpPr>
        <p:grpSpPr>
          <a:xfrm>
            <a:off x="518231" y="4402872"/>
            <a:ext cx="346075" cy="331143"/>
            <a:chOff x="2854325" y="2173288"/>
            <a:chExt cx="625475" cy="598487"/>
          </a:xfrm>
        </p:grpSpPr>
        <p:sp>
          <p:nvSpPr>
            <p:cNvPr id="308" name="Freeform 689"/>
            <p:cNvSpPr>
              <a:spLocks noEditPoints="1"/>
            </p:cNvSpPr>
            <p:nvPr/>
          </p:nvSpPr>
          <p:spPr bwMode="auto">
            <a:xfrm>
              <a:off x="2854325" y="2198688"/>
              <a:ext cx="68263" cy="230187"/>
            </a:xfrm>
            <a:custGeom>
              <a:avLst/>
              <a:gdLst>
                <a:gd name="T0" fmla="*/ 16 w 19"/>
                <a:gd name="T1" fmla="*/ 65 h 65"/>
                <a:gd name="T2" fmla="*/ 3 w 19"/>
                <a:gd name="T3" fmla="*/ 65 h 65"/>
                <a:gd name="T4" fmla="*/ 0 w 19"/>
                <a:gd name="T5" fmla="*/ 62 h 65"/>
                <a:gd name="T6" fmla="*/ 0 w 19"/>
                <a:gd name="T7" fmla="*/ 3 h 65"/>
                <a:gd name="T8" fmla="*/ 3 w 19"/>
                <a:gd name="T9" fmla="*/ 0 h 65"/>
                <a:gd name="T10" fmla="*/ 16 w 19"/>
                <a:gd name="T11" fmla="*/ 0 h 65"/>
                <a:gd name="T12" fmla="*/ 19 w 19"/>
                <a:gd name="T13" fmla="*/ 3 h 65"/>
                <a:gd name="T14" fmla="*/ 19 w 19"/>
                <a:gd name="T15" fmla="*/ 62 h 65"/>
                <a:gd name="T16" fmla="*/ 16 w 19"/>
                <a:gd name="T17" fmla="*/ 65 h 65"/>
                <a:gd name="T18" fmla="*/ 6 w 19"/>
                <a:gd name="T19" fmla="*/ 59 h 65"/>
                <a:gd name="T20" fmla="*/ 13 w 19"/>
                <a:gd name="T21" fmla="*/ 59 h 65"/>
                <a:gd name="T22" fmla="*/ 13 w 19"/>
                <a:gd name="T23" fmla="*/ 6 h 65"/>
                <a:gd name="T24" fmla="*/ 6 w 19"/>
                <a:gd name="T25" fmla="*/ 6 h 65"/>
                <a:gd name="T26" fmla="*/ 6 w 19"/>
                <a:gd name="T27" fmla="*/ 5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65">
                  <a:moveTo>
                    <a:pt x="16" y="65"/>
                  </a:moveTo>
                  <a:cubicBezTo>
                    <a:pt x="3" y="65"/>
                    <a:pt x="3" y="65"/>
                    <a:pt x="3" y="65"/>
                  </a:cubicBezTo>
                  <a:cubicBezTo>
                    <a:pt x="2" y="65"/>
                    <a:pt x="0" y="63"/>
                    <a:pt x="0" y="6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9" y="2"/>
                    <a:pt x="19" y="3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9" y="63"/>
                    <a:pt x="17" y="65"/>
                    <a:pt x="16" y="65"/>
                  </a:cubicBezTo>
                  <a:close/>
                  <a:moveTo>
                    <a:pt x="6" y="59"/>
                  </a:moveTo>
                  <a:cubicBezTo>
                    <a:pt x="13" y="59"/>
                    <a:pt x="13" y="59"/>
                    <a:pt x="13" y="59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6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09" name="Freeform 690"/>
            <p:cNvSpPr>
              <a:spLocks noEditPoints="1"/>
            </p:cNvSpPr>
            <p:nvPr/>
          </p:nvSpPr>
          <p:spPr bwMode="auto">
            <a:xfrm>
              <a:off x="2900363" y="2184400"/>
              <a:ext cx="487363" cy="265112"/>
            </a:xfrm>
            <a:custGeom>
              <a:avLst/>
              <a:gdLst>
                <a:gd name="T0" fmla="*/ 49 w 137"/>
                <a:gd name="T1" fmla="*/ 75 h 75"/>
                <a:gd name="T2" fmla="*/ 34 w 137"/>
                <a:gd name="T3" fmla="*/ 71 h 75"/>
                <a:gd name="T4" fmla="*/ 22 w 137"/>
                <a:gd name="T5" fmla="*/ 64 h 75"/>
                <a:gd name="T6" fmla="*/ 3 w 137"/>
                <a:gd name="T7" fmla="*/ 64 h 75"/>
                <a:gd name="T8" fmla="*/ 0 w 137"/>
                <a:gd name="T9" fmla="*/ 61 h 75"/>
                <a:gd name="T10" fmla="*/ 0 w 137"/>
                <a:gd name="T11" fmla="*/ 12 h 75"/>
                <a:gd name="T12" fmla="*/ 3 w 137"/>
                <a:gd name="T13" fmla="*/ 9 h 75"/>
                <a:gd name="T14" fmla="*/ 23 w 137"/>
                <a:gd name="T15" fmla="*/ 9 h 75"/>
                <a:gd name="T16" fmla="*/ 91 w 137"/>
                <a:gd name="T17" fmla="*/ 1 h 75"/>
                <a:gd name="T18" fmla="*/ 113 w 137"/>
                <a:gd name="T19" fmla="*/ 7 h 75"/>
                <a:gd name="T20" fmla="*/ 136 w 137"/>
                <a:gd name="T21" fmla="*/ 26 h 75"/>
                <a:gd name="T22" fmla="*/ 137 w 137"/>
                <a:gd name="T23" fmla="*/ 29 h 75"/>
                <a:gd name="T24" fmla="*/ 134 w 137"/>
                <a:gd name="T25" fmla="*/ 31 h 75"/>
                <a:gd name="T26" fmla="*/ 103 w 137"/>
                <a:gd name="T27" fmla="*/ 31 h 75"/>
                <a:gd name="T28" fmla="*/ 95 w 137"/>
                <a:gd name="T29" fmla="*/ 33 h 75"/>
                <a:gd name="T30" fmla="*/ 71 w 137"/>
                <a:gd name="T31" fmla="*/ 49 h 75"/>
                <a:gd name="T32" fmla="*/ 93 w 137"/>
                <a:gd name="T33" fmla="*/ 49 h 75"/>
                <a:gd name="T34" fmla="*/ 102 w 137"/>
                <a:gd name="T35" fmla="*/ 53 h 75"/>
                <a:gd name="T36" fmla="*/ 106 w 137"/>
                <a:gd name="T37" fmla="*/ 62 h 75"/>
                <a:gd name="T38" fmla="*/ 93 w 137"/>
                <a:gd name="T39" fmla="*/ 75 h 75"/>
                <a:gd name="T40" fmla="*/ 49 w 137"/>
                <a:gd name="T41" fmla="*/ 75 h 75"/>
                <a:gd name="T42" fmla="*/ 49 w 137"/>
                <a:gd name="T43" fmla="*/ 75 h 75"/>
                <a:gd name="T44" fmla="*/ 6 w 137"/>
                <a:gd name="T45" fmla="*/ 58 h 75"/>
                <a:gd name="T46" fmla="*/ 23 w 137"/>
                <a:gd name="T47" fmla="*/ 58 h 75"/>
                <a:gd name="T48" fmla="*/ 24 w 137"/>
                <a:gd name="T49" fmla="*/ 58 h 75"/>
                <a:gd name="T50" fmla="*/ 37 w 137"/>
                <a:gd name="T51" fmla="*/ 66 h 75"/>
                <a:gd name="T52" fmla="*/ 49 w 137"/>
                <a:gd name="T53" fmla="*/ 70 h 75"/>
                <a:gd name="T54" fmla="*/ 93 w 137"/>
                <a:gd name="T55" fmla="*/ 69 h 75"/>
                <a:gd name="T56" fmla="*/ 100 w 137"/>
                <a:gd name="T57" fmla="*/ 62 h 75"/>
                <a:gd name="T58" fmla="*/ 98 w 137"/>
                <a:gd name="T59" fmla="*/ 57 h 75"/>
                <a:gd name="T60" fmla="*/ 93 w 137"/>
                <a:gd name="T61" fmla="*/ 55 h 75"/>
                <a:gd name="T62" fmla="*/ 70 w 137"/>
                <a:gd name="T63" fmla="*/ 55 h 75"/>
                <a:gd name="T64" fmla="*/ 65 w 137"/>
                <a:gd name="T65" fmla="*/ 51 h 75"/>
                <a:gd name="T66" fmla="*/ 67 w 137"/>
                <a:gd name="T67" fmla="*/ 45 h 75"/>
                <a:gd name="T68" fmla="*/ 92 w 137"/>
                <a:gd name="T69" fmla="*/ 28 h 75"/>
                <a:gd name="T70" fmla="*/ 93 w 137"/>
                <a:gd name="T71" fmla="*/ 28 h 75"/>
                <a:gd name="T72" fmla="*/ 103 w 137"/>
                <a:gd name="T73" fmla="*/ 25 h 75"/>
                <a:gd name="T74" fmla="*/ 126 w 137"/>
                <a:gd name="T75" fmla="*/ 25 h 75"/>
                <a:gd name="T76" fmla="*/ 109 w 137"/>
                <a:gd name="T77" fmla="*/ 11 h 75"/>
                <a:gd name="T78" fmla="*/ 92 w 137"/>
                <a:gd name="T79" fmla="*/ 7 h 75"/>
                <a:gd name="T80" fmla="*/ 23 w 137"/>
                <a:gd name="T81" fmla="*/ 15 h 75"/>
                <a:gd name="T82" fmla="*/ 23 w 137"/>
                <a:gd name="T83" fmla="*/ 15 h 75"/>
                <a:gd name="T84" fmla="*/ 6 w 137"/>
                <a:gd name="T85" fmla="*/ 15 h 75"/>
                <a:gd name="T86" fmla="*/ 6 w 137"/>
                <a:gd name="T87" fmla="*/ 5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7" h="75">
                  <a:moveTo>
                    <a:pt x="49" y="75"/>
                  </a:moveTo>
                  <a:cubicBezTo>
                    <a:pt x="44" y="75"/>
                    <a:pt x="39" y="74"/>
                    <a:pt x="34" y="71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1" y="64"/>
                    <a:pt x="0" y="62"/>
                    <a:pt x="0" y="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1" y="9"/>
                    <a:pt x="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91" y="1"/>
                    <a:pt x="91" y="1"/>
                    <a:pt x="91" y="1"/>
                  </a:cubicBezTo>
                  <a:cubicBezTo>
                    <a:pt x="99" y="0"/>
                    <a:pt x="107" y="2"/>
                    <a:pt x="113" y="7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7" y="27"/>
                    <a:pt x="137" y="28"/>
                    <a:pt x="137" y="29"/>
                  </a:cubicBezTo>
                  <a:cubicBezTo>
                    <a:pt x="137" y="30"/>
                    <a:pt x="135" y="31"/>
                    <a:pt x="134" y="31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99" y="31"/>
                    <a:pt x="96" y="32"/>
                    <a:pt x="95" y="33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7" y="49"/>
                    <a:pt x="100" y="50"/>
                    <a:pt x="102" y="53"/>
                  </a:cubicBezTo>
                  <a:cubicBezTo>
                    <a:pt x="105" y="55"/>
                    <a:pt x="106" y="59"/>
                    <a:pt x="106" y="62"/>
                  </a:cubicBezTo>
                  <a:cubicBezTo>
                    <a:pt x="106" y="69"/>
                    <a:pt x="100" y="75"/>
                    <a:pt x="93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lose/>
                  <a:moveTo>
                    <a:pt x="6" y="58"/>
                  </a:moveTo>
                  <a:cubicBezTo>
                    <a:pt x="23" y="58"/>
                    <a:pt x="23" y="58"/>
                    <a:pt x="23" y="58"/>
                  </a:cubicBezTo>
                  <a:cubicBezTo>
                    <a:pt x="23" y="58"/>
                    <a:pt x="24" y="58"/>
                    <a:pt x="24" y="58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41" y="68"/>
                    <a:pt x="45" y="70"/>
                    <a:pt x="49" y="70"/>
                  </a:cubicBezTo>
                  <a:cubicBezTo>
                    <a:pt x="93" y="69"/>
                    <a:pt x="93" y="69"/>
                    <a:pt x="93" y="69"/>
                  </a:cubicBezTo>
                  <a:cubicBezTo>
                    <a:pt x="97" y="69"/>
                    <a:pt x="100" y="66"/>
                    <a:pt x="100" y="62"/>
                  </a:cubicBezTo>
                  <a:cubicBezTo>
                    <a:pt x="100" y="60"/>
                    <a:pt x="100" y="58"/>
                    <a:pt x="98" y="57"/>
                  </a:cubicBezTo>
                  <a:cubicBezTo>
                    <a:pt x="97" y="56"/>
                    <a:pt x="95" y="55"/>
                    <a:pt x="93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8" y="55"/>
                    <a:pt x="66" y="54"/>
                    <a:pt x="65" y="51"/>
                  </a:cubicBezTo>
                  <a:cubicBezTo>
                    <a:pt x="64" y="49"/>
                    <a:pt x="65" y="47"/>
                    <a:pt x="67" y="45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2" y="28"/>
                    <a:pt x="93" y="28"/>
                    <a:pt x="93" y="28"/>
                  </a:cubicBezTo>
                  <a:cubicBezTo>
                    <a:pt x="93" y="27"/>
                    <a:pt x="98" y="25"/>
                    <a:pt x="103" y="25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11"/>
                    <a:pt x="109" y="11"/>
                    <a:pt x="109" y="11"/>
                  </a:cubicBezTo>
                  <a:cubicBezTo>
                    <a:pt x="105" y="8"/>
                    <a:pt x="98" y="6"/>
                    <a:pt x="92" y="7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6" y="15"/>
                    <a:pt x="6" y="15"/>
                    <a:pt x="6" y="15"/>
                  </a:cubicBezTo>
                  <a:lnTo>
                    <a:pt x="6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10" name="Freeform 692"/>
            <p:cNvSpPr>
              <a:spLocks/>
            </p:cNvSpPr>
            <p:nvPr/>
          </p:nvSpPr>
          <p:spPr bwMode="auto">
            <a:xfrm>
              <a:off x="3184525" y="2273300"/>
              <a:ext cx="103188" cy="106362"/>
            </a:xfrm>
            <a:custGeom>
              <a:avLst/>
              <a:gdLst>
                <a:gd name="T0" fmla="*/ 3 w 29"/>
                <a:gd name="T1" fmla="*/ 30 h 30"/>
                <a:gd name="T2" fmla="*/ 2 w 29"/>
                <a:gd name="T3" fmla="*/ 30 h 30"/>
                <a:gd name="T4" fmla="*/ 0 w 29"/>
                <a:gd name="T5" fmla="*/ 26 h 30"/>
                <a:gd name="T6" fmla="*/ 25 w 29"/>
                <a:gd name="T7" fmla="*/ 1 h 30"/>
                <a:gd name="T8" fmla="*/ 29 w 29"/>
                <a:gd name="T9" fmla="*/ 3 h 30"/>
                <a:gd name="T10" fmla="*/ 27 w 29"/>
                <a:gd name="T11" fmla="*/ 6 h 30"/>
                <a:gd name="T12" fmla="*/ 6 w 29"/>
                <a:gd name="T13" fmla="*/ 28 h 30"/>
                <a:gd name="T14" fmla="*/ 3 w 2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0">
                  <a:moveTo>
                    <a:pt x="3" y="30"/>
                  </a:moveTo>
                  <a:cubicBezTo>
                    <a:pt x="3" y="30"/>
                    <a:pt x="2" y="30"/>
                    <a:pt x="2" y="30"/>
                  </a:cubicBezTo>
                  <a:cubicBezTo>
                    <a:pt x="0" y="29"/>
                    <a:pt x="0" y="28"/>
                    <a:pt x="0" y="26"/>
                  </a:cubicBezTo>
                  <a:cubicBezTo>
                    <a:pt x="4" y="14"/>
                    <a:pt x="13" y="5"/>
                    <a:pt x="25" y="1"/>
                  </a:cubicBezTo>
                  <a:cubicBezTo>
                    <a:pt x="26" y="0"/>
                    <a:pt x="28" y="1"/>
                    <a:pt x="29" y="3"/>
                  </a:cubicBezTo>
                  <a:cubicBezTo>
                    <a:pt x="29" y="4"/>
                    <a:pt x="28" y="6"/>
                    <a:pt x="27" y="6"/>
                  </a:cubicBezTo>
                  <a:cubicBezTo>
                    <a:pt x="17" y="10"/>
                    <a:pt x="9" y="18"/>
                    <a:pt x="6" y="28"/>
                  </a:cubicBezTo>
                  <a:cubicBezTo>
                    <a:pt x="5" y="29"/>
                    <a:pt x="4" y="30"/>
                    <a:pt x="3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11" name="Freeform 693"/>
            <p:cNvSpPr>
              <a:spLocks/>
            </p:cNvSpPr>
            <p:nvPr/>
          </p:nvSpPr>
          <p:spPr bwMode="auto">
            <a:xfrm>
              <a:off x="3178175" y="2273300"/>
              <a:ext cx="301625" cy="293687"/>
            </a:xfrm>
            <a:custGeom>
              <a:avLst/>
              <a:gdLst>
                <a:gd name="T0" fmla="*/ 42 w 85"/>
                <a:gd name="T1" fmla="*/ 83 h 83"/>
                <a:gd name="T2" fmla="*/ 0 w 85"/>
                <a:gd name="T3" fmla="*/ 48 h 83"/>
                <a:gd name="T4" fmla="*/ 2 w 85"/>
                <a:gd name="T5" fmla="*/ 44 h 83"/>
                <a:gd name="T6" fmla="*/ 6 w 85"/>
                <a:gd name="T7" fmla="*/ 47 h 83"/>
                <a:gd name="T8" fmla="*/ 42 w 85"/>
                <a:gd name="T9" fmla="*/ 77 h 83"/>
                <a:gd name="T10" fmla="*/ 79 w 85"/>
                <a:gd name="T11" fmla="*/ 41 h 83"/>
                <a:gd name="T12" fmla="*/ 55 w 85"/>
                <a:gd name="T13" fmla="*/ 6 h 83"/>
                <a:gd name="T14" fmla="*/ 54 w 85"/>
                <a:gd name="T15" fmla="*/ 3 h 83"/>
                <a:gd name="T16" fmla="*/ 57 w 85"/>
                <a:gd name="T17" fmla="*/ 1 h 83"/>
                <a:gd name="T18" fmla="*/ 85 w 85"/>
                <a:gd name="T19" fmla="*/ 41 h 83"/>
                <a:gd name="T20" fmla="*/ 42 w 85"/>
                <a:gd name="T2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3">
                  <a:moveTo>
                    <a:pt x="42" y="83"/>
                  </a:moveTo>
                  <a:cubicBezTo>
                    <a:pt x="21" y="83"/>
                    <a:pt x="4" y="68"/>
                    <a:pt x="0" y="48"/>
                  </a:cubicBezTo>
                  <a:cubicBezTo>
                    <a:pt x="0" y="46"/>
                    <a:pt x="1" y="45"/>
                    <a:pt x="2" y="44"/>
                  </a:cubicBezTo>
                  <a:cubicBezTo>
                    <a:pt x="4" y="44"/>
                    <a:pt x="6" y="45"/>
                    <a:pt x="6" y="47"/>
                  </a:cubicBezTo>
                  <a:cubicBezTo>
                    <a:pt x="9" y="65"/>
                    <a:pt x="24" y="77"/>
                    <a:pt x="42" y="77"/>
                  </a:cubicBezTo>
                  <a:cubicBezTo>
                    <a:pt x="62" y="77"/>
                    <a:pt x="79" y="61"/>
                    <a:pt x="79" y="41"/>
                  </a:cubicBezTo>
                  <a:cubicBezTo>
                    <a:pt x="79" y="26"/>
                    <a:pt x="69" y="12"/>
                    <a:pt x="55" y="6"/>
                  </a:cubicBezTo>
                  <a:cubicBezTo>
                    <a:pt x="54" y="6"/>
                    <a:pt x="53" y="4"/>
                    <a:pt x="54" y="3"/>
                  </a:cubicBezTo>
                  <a:cubicBezTo>
                    <a:pt x="54" y="1"/>
                    <a:pt x="56" y="0"/>
                    <a:pt x="57" y="1"/>
                  </a:cubicBezTo>
                  <a:cubicBezTo>
                    <a:pt x="74" y="7"/>
                    <a:pt x="85" y="23"/>
                    <a:pt x="85" y="41"/>
                  </a:cubicBezTo>
                  <a:cubicBezTo>
                    <a:pt x="85" y="64"/>
                    <a:pt x="65" y="83"/>
                    <a:pt x="42" y="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12" name="Freeform 696"/>
            <p:cNvSpPr>
              <a:spLocks/>
            </p:cNvSpPr>
            <p:nvPr/>
          </p:nvSpPr>
          <p:spPr bwMode="auto">
            <a:xfrm>
              <a:off x="2854325" y="2173288"/>
              <a:ext cx="625475" cy="598487"/>
            </a:xfrm>
            <a:custGeom>
              <a:avLst/>
              <a:gdLst>
                <a:gd name="T0" fmla="*/ 173 w 176"/>
                <a:gd name="T1" fmla="*/ 169 h 169"/>
                <a:gd name="T2" fmla="*/ 3 w 176"/>
                <a:gd name="T3" fmla="*/ 169 h 169"/>
                <a:gd name="T4" fmla="*/ 0 w 176"/>
                <a:gd name="T5" fmla="*/ 167 h 169"/>
                <a:gd name="T6" fmla="*/ 0 w 176"/>
                <a:gd name="T7" fmla="*/ 3 h 169"/>
                <a:gd name="T8" fmla="*/ 3 w 176"/>
                <a:gd name="T9" fmla="*/ 0 h 169"/>
                <a:gd name="T10" fmla="*/ 6 w 176"/>
                <a:gd name="T11" fmla="*/ 3 h 169"/>
                <a:gd name="T12" fmla="*/ 6 w 176"/>
                <a:gd name="T13" fmla="*/ 164 h 169"/>
                <a:gd name="T14" fmla="*/ 173 w 176"/>
                <a:gd name="T15" fmla="*/ 164 h 169"/>
                <a:gd name="T16" fmla="*/ 176 w 176"/>
                <a:gd name="T17" fmla="*/ 167 h 169"/>
                <a:gd name="T18" fmla="*/ 173 w 176"/>
                <a:gd name="T1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69">
                  <a:moveTo>
                    <a:pt x="173" y="169"/>
                  </a:moveTo>
                  <a:cubicBezTo>
                    <a:pt x="3" y="169"/>
                    <a:pt x="3" y="169"/>
                    <a:pt x="3" y="169"/>
                  </a:cubicBezTo>
                  <a:cubicBezTo>
                    <a:pt x="2" y="169"/>
                    <a:pt x="0" y="168"/>
                    <a:pt x="0" y="16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64"/>
                    <a:pt x="6" y="164"/>
                    <a:pt x="6" y="164"/>
                  </a:cubicBezTo>
                  <a:cubicBezTo>
                    <a:pt x="173" y="164"/>
                    <a:pt x="173" y="164"/>
                    <a:pt x="173" y="164"/>
                  </a:cubicBezTo>
                  <a:cubicBezTo>
                    <a:pt x="174" y="164"/>
                    <a:pt x="176" y="165"/>
                    <a:pt x="176" y="167"/>
                  </a:cubicBezTo>
                  <a:cubicBezTo>
                    <a:pt x="176" y="168"/>
                    <a:pt x="174" y="169"/>
                    <a:pt x="173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13" name="Freeform 697"/>
            <p:cNvSpPr>
              <a:spLocks noEditPoints="1"/>
            </p:cNvSpPr>
            <p:nvPr/>
          </p:nvSpPr>
          <p:spPr bwMode="auto">
            <a:xfrm>
              <a:off x="2854325" y="2587625"/>
              <a:ext cx="433388" cy="184150"/>
            </a:xfrm>
            <a:custGeom>
              <a:avLst/>
              <a:gdLst>
                <a:gd name="T0" fmla="*/ 118 w 122"/>
                <a:gd name="T1" fmla="*/ 52 h 52"/>
                <a:gd name="T2" fmla="*/ 116 w 122"/>
                <a:gd name="T3" fmla="*/ 52 h 52"/>
                <a:gd name="T4" fmla="*/ 90 w 122"/>
                <a:gd name="T5" fmla="*/ 27 h 52"/>
                <a:gd name="T6" fmla="*/ 75 w 122"/>
                <a:gd name="T7" fmla="*/ 25 h 52"/>
                <a:gd name="T8" fmla="*/ 74 w 122"/>
                <a:gd name="T9" fmla="*/ 24 h 52"/>
                <a:gd name="T10" fmla="*/ 59 w 122"/>
                <a:gd name="T11" fmla="*/ 7 h 52"/>
                <a:gd name="T12" fmla="*/ 38 w 122"/>
                <a:gd name="T13" fmla="*/ 30 h 52"/>
                <a:gd name="T14" fmla="*/ 37 w 122"/>
                <a:gd name="T15" fmla="*/ 31 h 52"/>
                <a:gd name="T16" fmla="*/ 22 w 122"/>
                <a:gd name="T17" fmla="*/ 32 h 52"/>
                <a:gd name="T18" fmla="*/ 5 w 122"/>
                <a:gd name="T19" fmla="*/ 44 h 52"/>
                <a:gd name="T20" fmla="*/ 1 w 122"/>
                <a:gd name="T21" fmla="*/ 43 h 52"/>
                <a:gd name="T22" fmla="*/ 1 w 122"/>
                <a:gd name="T23" fmla="*/ 39 h 52"/>
                <a:gd name="T24" fmla="*/ 19 w 122"/>
                <a:gd name="T25" fmla="*/ 27 h 52"/>
                <a:gd name="T26" fmla="*/ 20 w 122"/>
                <a:gd name="T27" fmla="*/ 26 h 52"/>
                <a:gd name="T28" fmla="*/ 35 w 122"/>
                <a:gd name="T29" fmla="*/ 25 h 52"/>
                <a:gd name="T30" fmla="*/ 57 w 122"/>
                <a:gd name="T31" fmla="*/ 1 h 52"/>
                <a:gd name="T32" fmla="*/ 60 w 122"/>
                <a:gd name="T33" fmla="*/ 0 h 52"/>
                <a:gd name="T34" fmla="*/ 62 w 122"/>
                <a:gd name="T35" fmla="*/ 1 h 52"/>
                <a:gd name="T36" fmla="*/ 77 w 122"/>
                <a:gd name="T37" fmla="*/ 19 h 52"/>
                <a:gd name="T38" fmla="*/ 91 w 122"/>
                <a:gd name="T39" fmla="*/ 22 h 52"/>
                <a:gd name="T40" fmla="*/ 120 w 122"/>
                <a:gd name="T41" fmla="*/ 47 h 52"/>
                <a:gd name="T42" fmla="*/ 120 w 122"/>
                <a:gd name="T43" fmla="*/ 52 h 52"/>
                <a:gd name="T44" fmla="*/ 118 w 122"/>
                <a:gd name="T45" fmla="*/ 52 h 52"/>
                <a:gd name="T46" fmla="*/ 91 w 122"/>
                <a:gd name="T47" fmla="*/ 27 h 52"/>
                <a:gd name="T48" fmla="*/ 91 w 122"/>
                <a:gd name="T49" fmla="*/ 27 h 52"/>
                <a:gd name="T50" fmla="*/ 91 w 122"/>
                <a:gd name="T51" fmla="*/ 2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2" h="52">
                  <a:moveTo>
                    <a:pt x="118" y="52"/>
                  </a:moveTo>
                  <a:cubicBezTo>
                    <a:pt x="118" y="52"/>
                    <a:pt x="117" y="52"/>
                    <a:pt x="116" y="52"/>
                  </a:cubicBezTo>
                  <a:cubicBezTo>
                    <a:pt x="107" y="43"/>
                    <a:pt x="93" y="30"/>
                    <a:pt x="90" y="27"/>
                  </a:cubicBezTo>
                  <a:cubicBezTo>
                    <a:pt x="89" y="27"/>
                    <a:pt x="85" y="27"/>
                    <a:pt x="75" y="25"/>
                  </a:cubicBezTo>
                  <a:cubicBezTo>
                    <a:pt x="75" y="25"/>
                    <a:pt x="74" y="24"/>
                    <a:pt x="74" y="24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30"/>
                    <a:pt x="37" y="30"/>
                    <a:pt x="37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3" y="45"/>
                    <a:pt x="2" y="45"/>
                    <a:pt x="1" y="43"/>
                  </a:cubicBezTo>
                  <a:cubicBezTo>
                    <a:pt x="0" y="42"/>
                    <a:pt x="0" y="40"/>
                    <a:pt x="1" y="3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8" y="0"/>
                    <a:pt x="59" y="0"/>
                    <a:pt x="60" y="0"/>
                  </a:cubicBezTo>
                  <a:cubicBezTo>
                    <a:pt x="60" y="0"/>
                    <a:pt x="61" y="0"/>
                    <a:pt x="62" y="1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84" y="20"/>
                    <a:pt x="91" y="22"/>
                    <a:pt x="91" y="22"/>
                  </a:cubicBezTo>
                  <a:cubicBezTo>
                    <a:pt x="93" y="22"/>
                    <a:pt x="93" y="22"/>
                    <a:pt x="120" y="47"/>
                  </a:cubicBezTo>
                  <a:cubicBezTo>
                    <a:pt x="121" y="49"/>
                    <a:pt x="122" y="50"/>
                    <a:pt x="120" y="52"/>
                  </a:cubicBezTo>
                  <a:cubicBezTo>
                    <a:pt x="120" y="52"/>
                    <a:pt x="119" y="52"/>
                    <a:pt x="118" y="52"/>
                  </a:cubicBezTo>
                  <a:close/>
                  <a:moveTo>
                    <a:pt x="91" y="27"/>
                  </a:moveTo>
                  <a:cubicBezTo>
                    <a:pt x="91" y="27"/>
                    <a:pt x="91" y="27"/>
                    <a:pt x="91" y="27"/>
                  </a:cubicBezTo>
                  <a:cubicBezTo>
                    <a:pt x="91" y="27"/>
                    <a:pt x="91" y="27"/>
                    <a:pt x="91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14" name="Freeform 698"/>
            <p:cNvSpPr>
              <a:spLocks/>
            </p:cNvSpPr>
            <p:nvPr/>
          </p:nvSpPr>
          <p:spPr bwMode="auto">
            <a:xfrm>
              <a:off x="3114675" y="2581275"/>
              <a:ext cx="347663" cy="190500"/>
            </a:xfrm>
            <a:custGeom>
              <a:avLst/>
              <a:gdLst>
                <a:gd name="T0" fmla="*/ 94 w 98"/>
                <a:gd name="T1" fmla="*/ 54 h 54"/>
                <a:gd name="T2" fmla="*/ 92 w 98"/>
                <a:gd name="T3" fmla="*/ 53 h 54"/>
                <a:gd name="T4" fmla="*/ 79 w 98"/>
                <a:gd name="T5" fmla="*/ 24 h 54"/>
                <a:gd name="T6" fmla="*/ 60 w 98"/>
                <a:gd name="T7" fmla="*/ 16 h 54"/>
                <a:gd name="T8" fmla="*/ 60 w 98"/>
                <a:gd name="T9" fmla="*/ 16 h 54"/>
                <a:gd name="T10" fmla="*/ 46 w 98"/>
                <a:gd name="T11" fmla="*/ 6 h 54"/>
                <a:gd name="T12" fmla="*/ 34 w 98"/>
                <a:gd name="T13" fmla="*/ 11 h 54"/>
                <a:gd name="T14" fmla="*/ 34 w 98"/>
                <a:gd name="T15" fmla="*/ 11 h 54"/>
                <a:gd name="T16" fmla="*/ 17 w 98"/>
                <a:gd name="T17" fmla="*/ 15 h 54"/>
                <a:gd name="T18" fmla="*/ 5 w 98"/>
                <a:gd name="T19" fmla="*/ 26 h 54"/>
                <a:gd name="T20" fmla="*/ 1 w 98"/>
                <a:gd name="T21" fmla="*/ 26 h 54"/>
                <a:gd name="T22" fmla="*/ 1 w 98"/>
                <a:gd name="T23" fmla="*/ 22 h 54"/>
                <a:gd name="T24" fmla="*/ 14 w 98"/>
                <a:gd name="T25" fmla="*/ 10 h 54"/>
                <a:gd name="T26" fmla="*/ 15 w 98"/>
                <a:gd name="T27" fmla="*/ 9 h 54"/>
                <a:gd name="T28" fmla="*/ 32 w 98"/>
                <a:gd name="T29" fmla="*/ 6 h 54"/>
                <a:gd name="T30" fmla="*/ 45 w 98"/>
                <a:gd name="T31" fmla="*/ 0 h 54"/>
                <a:gd name="T32" fmla="*/ 48 w 98"/>
                <a:gd name="T33" fmla="*/ 1 h 54"/>
                <a:gd name="T34" fmla="*/ 63 w 98"/>
                <a:gd name="T35" fmla="*/ 11 h 54"/>
                <a:gd name="T36" fmla="*/ 83 w 98"/>
                <a:gd name="T37" fmla="*/ 20 h 54"/>
                <a:gd name="T38" fmla="*/ 84 w 98"/>
                <a:gd name="T39" fmla="*/ 21 h 54"/>
                <a:gd name="T40" fmla="*/ 97 w 98"/>
                <a:gd name="T41" fmla="*/ 50 h 54"/>
                <a:gd name="T42" fmla="*/ 96 w 98"/>
                <a:gd name="T43" fmla="*/ 54 h 54"/>
                <a:gd name="T44" fmla="*/ 94 w 98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54">
                  <a:moveTo>
                    <a:pt x="94" y="54"/>
                  </a:moveTo>
                  <a:cubicBezTo>
                    <a:pt x="93" y="54"/>
                    <a:pt x="92" y="54"/>
                    <a:pt x="92" y="53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7"/>
                    <a:pt x="2" y="27"/>
                    <a:pt x="1" y="26"/>
                  </a:cubicBezTo>
                  <a:cubicBezTo>
                    <a:pt x="0" y="25"/>
                    <a:pt x="0" y="23"/>
                    <a:pt x="1" y="2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5" y="9"/>
                    <a:pt x="15" y="9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7" y="0"/>
                    <a:pt x="48" y="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20"/>
                    <a:pt x="84" y="20"/>
                    <a:pt x="84" y="21"/>
                  </a:cubicBezTo>
                  <a:cubicBezTo>
                    <a:pt x="97" y="50"/>
                    <a:pt x="97" y="50"/>
                    <a:pt x="97" y="50"/>
                  </a:cubicBezTo>
                  <a:cubicBezTo>
                    <a:pt x="98" y="52"/>
                    <a:pt x="97" y="54"/>
                    <a:pt x="96" y="54"/>
                  </a:cubicBezTo>
                  <a:cubicBezTo>
                    <a:pt x="95" y="54"/>
                    <a:pt x="95" y="54"/>
                    <a:pt x="94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15" name="Freeform 699"/>
            <p:cNvSpPr>
              <a:spLocks/>
            </p:cNvSpPr>
            <p:nvPr/>
          </p:nvSpPr>
          <p:spPr bwMode="auto">
            <a:xfrm>
              <a:off x="2971800" y="2676525"/>
              <a:ext cx="77788" cy="22225"/>
            </a:xfrm>
            <a:custGeom>
              <a:avLst/>
              <a:gdLst>
                <a:gd name="T0" fmla="*/ 19 w 22"/>
                <a:gd name="T1" fmla="*/ 6 h 6"/>
                <a:gd name="T2" fmla="*/ 3 w 22"/>
                <a:gd name="T3" fmla="*/ 6 h 6"/>
                <a:gd name="T4" fmla="*/ 0 w 22"/>
                <a:gd name="T5" fmla="*/ 3 h 6"/>
                <a:gd name="T6" fmla="*/ 3 w 22"/>
                <a:gd name="T7" fmla="*/ 0 h 6"/>
                <a:gd name="T8" fmla="*/ 19 w 22"/>
                <a:gd name="T9" fmla="*/ 0 h 6"/>
                <a:gd name="T10" fmla="*/ 22 w 22"/>
                <a:gd name="T11" fmla="*/ 3 h 6"/>
                <a:gd name="T12" fmla="*/ 19 w 2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6">
                  <a:moveTo>
                    <a:pt x="19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4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2" y="1"/>
                    <a:pt x="22" y="3"/>
                  </a:cubicBezTo>
                  <a:cubicBezTo>
                    <a:pt x="22" y="4"/>
                    <a:pt x="21" y="6"/>
                    <a:pt x="19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16" name="Freeform 700"/>
            <p:cNvSpPr>
              <a:spLocks/>
            </p:cNvSpPr>
            <p:nvPr/>
          </p:nvSpPr>
          <p:spPr bwMode="auto">
            <a:xfrm>
              <a:off x="3309938" y="2647950"/>
              <a:ext cx="106363" cy="22225"/>
            </a:xfrm>
            <a:custGeom>
              <a:avLst/>
              <a:gdLst>
                <a:gd name="T0" fmla="*/ 27 w 30"/>
                <a:gd name="T1" fmla="*/ 6 h 6"/>
                <a:gd name="T2" fmla="*/ 3 w 30"/>
                <a:gd name="T3" fmla="*/ 6 h 6"/>
                <a:gd name="T4" fmla="*/ 0 w 30"/>
                <a:gd name="T5" fmla="*/ 3 h 6"/>
                <a:gd name="T6" fmla="*/ 3 w 30"/>
                <a:gd name="T7" fmla="*/ 0 h 6"/>
                <a:gd name="T8" fmla="*/ 27 w 30"/>
                <a:gd name="T9" fmla="*/ 0 h 6"/>
                <a:gd name="T10" fmla="*/ 30 w 30"/>
                <a:gd name="T11" fmla="*/ 3 h 6"/>
                <a:gd name="T12" fmla="*/ 27 w 3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6">
                  <a:moveTo>
                    <a:pt x="2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30" y="2"/>
                    <a:pt x="30" y="3"/>
                  </a:cubicBezTo>
                  <a:cubicBezTo>
                    <a:pt x="30" y="5"/>
                    <a:pt x="28" y="6"/>
                    <a:pt x="2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</p:grpSp>
      <p:cxnSp>
        <p:nvCxnSpPr>
          <p:cNvPr id="317" name="Прямая со стрелкой 316"/>
          <p:cNvCxnSpPr>
            <a:stCxn id="306" idx="6"/>
            <a:endCxn id="305" idx="1"/>
          </p:cNvCxnSpPr>
          <p:nvPr/>
        </p:nvCxnSpPr>
        <p:spPr>
          <a:xfrm flipV="1">
            <a:off x="1026325" y="3892752"/>
            <a:ext cx="1210167" cy="64987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Прямоугольник 317"/>
          <p:cNvSpPr/>
          <p:nvPr/>
        </p:nvSpPr>
        <p:spPr>
          <a:xfrm>
            <a:off x="257855" y="4833045"/>
            <a:ext cx="11367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Дифф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. грант</a:t>
            </a:r>
          </a:p>
        </p:txBody>
      </p:sp>
      <p:sp>
        <p:nvSpPr>
          <p:cNvPr id="319" name="Скругленный прямоугольник 318"/>
          <p:cNvSpPr/>
          <p:nvPr/>
        </p:nvSpPr>
        <p:spPr>
          <a:xfrm>
            <a:off x="1836271" y="5106733"/>
            <a:ext cx="5240848" cy="1190529"/>
          </a:xfrm>
          <a:prstGeom prst="roundRect">
            <a:avLst>
              <a:gd name="adj" fmla="val 12963"/>
            </a:avLst>
          </a:prstGeom>
          <a:noFill/>
          <a:ln w="9525">
            <a:solidFill>
              <a:srgbClr val="2D3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20" name="Скругленный прямоугольник 319"/>
          <p:cNvSpPr/>
          <p:nvPr/>
        </p:nvSpPr>
        <p:spPr>
          <a:xfrm>
            <a:off x="2009769" y="5340692"/>
            <a:ext cx="4777601" cy="810474"/>
          </a:xfrm>
          <a:prstGeom prst="roundRect">
            <a:avLst>
              <a:gd name="adj" fmla="val 12627"/>
            </a:avLst>
          </a:prstGeom>
          <a:noFill/>
          <a:ln w="63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21" name="Прямоугольник 320"/>
          <p:cNvSpPr/>
          <p:nvPr/>
        </p:nvSpPr>
        <p:spPr>
          <a:xfrm>
            <a:off x="2901323" y="4768018"/>
            <a:ext cx="28329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Единый образовательный 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c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чет ребенка</a:t>
            </a:r>
          </a:p>
        </p:txBody>
      </p:sp>
      <p:sp>
        <p:nvSpPr>
          <p:cNvPr id="322" name="Правая фигурная скобка 321"/>
          <p:cNvSpPr/>
          <p:nvPr/>
        </p:nvSpPr>
        <p:spPr>
          <a:xfrm>
            <a:off x="7078196" y="3811229"/>
            <a:ext cx="407557" cy="1355850"/>
          </a:xfrm>
          <a:prstGeom prst="rightBrac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138745" y="170323"/>
            <a:ext cx="9883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ВНЕДРЕНИЕ </a:t>
            </a:r>
            <a:r>
              <a:rPr lang="ru-RU" sz="2000" b="1" dirty="0">
                <a:solidFill>
                  <a:srgbClr val="DCE6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ЕДИНОЙ СОЛИДАРНОЙ ОБРАЗОВАТЕЛЬНОЙ НАКОПИТЕЛЬНОЙ СИСТЕМЫ </a:t>
            </a:r>
          </a:p>
        </p:txBody>
      </p:sp>
    </p:spTree>
    <p:extLst>
      <p:ext uri="{BB962C8B-B14F-4D97-AF65-F5344CB8AC3E}">
        <p14:creationId xmlns:p14="http://schemas.microsoft.com/office/powerpoint/2010/main" val="879727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CC6B5F7-2730-4A4B-8515-B28E97CC5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DE8498-0DAE-4806-B5BC-3C7370C1C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4"/>
          <a:stretch/>
        </p:blipFill>
        <p:spPr>
          <a:xfrm>
            <a:off x="0" y="0"/>
            <a:ext cx="12192000" cy="103868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245479" y="1069678"/>
            <a:ext cx="112205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Сравнительный анализ расходов бюджетных средств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действующему и предлагаемому механизму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A4E757-8353-4E5E-9E04-3DE72439B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255924"/>
            <a:ext cx="1764739" cy="526621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8A0D06B2-1F5A-4880-81BD-83D90A9635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4159863"/>
              </p:ext>
            </p:extLst>
          </p:nvPr>
        </p:nvGraphicFramePr>
        <p:xfrm>
          <a:off x="454841" y="1597040"/>
          <a:ext cx="8613287" cy="2215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E1B40988-65D9-49A2-8FA7-B560BB8CB508}"/>
              </a:ext>
            </a:extLst>
          </p:cNvPr>
          <p:cNvGraphicFramePr>
            <a:graphicFrameLocks noGrp="1"/>
          </p:cNvGraphicFramePr>
          <p:nvPr/>
        </p:nvGraphicFramePr>
        <p:xfrm>
          <a:off x="245479" y="3487341"/>
          <a:ext cx="11627327" cy="16785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6024">
                  <a:extLst>
                    <a:ext uri="{9D8B030D-6E8A-4147-A177-3AD203B41FA5}">
                      <a16:colId xmlns:a16="http://schemas.microsoft.com/office/drawing/2014/main" val="2811469165"/>
                    </a:ext>
                  </a:extLst>
                </a:gridCol>
                <a:gridCol w="344533">
                  <a:extLst>
                    <a:ext uri="{9D8B030D-6E8A-4147-A177-3AD203B41FA5}">
                      <a16:colId xmlns:a16="http://schemas.microsoft.com/office/drawing/2014/main" val="1408715698"/>
                    </a:ext>
                  </a:extLst>
                </a:gridCol>
                <a:gridCol w="527414">
                  <a:extLst>
                    <a:ext uri="{9D8B030D-6E8A-4147-A177-3AD203B41FA5}">
                      <a16:colId xmlns:a16="http://schemas.microsoft.com/office/drawing/2014/main" val="3402899957"/>
                    </a:ext>
                  </a:extLst>
                </a:gridCol>
                <a:gridCol w="527414">
                  <a:extLst>
                    <a:ext uri="{9D8B030D-6E8A-4147-A177-3AD203B41FA5}">
                      <a16:colId xmlns:a16="http://schemas.microsoft.com/office/drawing/2014/main" val="2630355549"/>
                    </a:ext>
                  </a:extLst>
                </a:gridCol>
                <a:gridCol w="527414">
                  <a:extLst>
                    <a:ext uri="{9D8B030D-6E8A-4147-A177-3AD203B41FA5}">
                      <a16:colId xmlns:a16="http://schemas.microsoft.com/office/drawing/2014/main" val="234165531"/>
                    </a:ext>
                  </a:extLst>
                </a:gridCol>
                <a:gridCol w="527414">
                  <a:extLst>
                    <a:ext uri="{9D8B030D-6E8A-4147-A177-3AD203B41FA5}">
                      <a16:colId xmlns:a16="http://schemas.microsoft.com/office/drawing/2014/main" val="448021214"/>
                    </a:ext>
                  </a:extLst>
                </a:gridCol>
                <a:gridCol w="527414">
                  <a:extLst>
                    <a:ext uri="{9D8B030D-6E8A-4147-A177-3AD203B41FA5}">
                      <a16:colId xmlns:a16="http://schemas.microsoft.com/office/drawing/2014/main" val="2251802945"/>
                    </a:ext>
                  </a:extLst>
                </a:gridCol>
                <a:gridCol w="527414">
                  <a:extLst>
                    <a:ext uri="{9D8B030D-6E8A-4147-A177-3AD203B41FA5}">
                      <a16:colId xmlns:a16="http://schemas.microsoft.com/office/drawing/2014/main" val="2760689591"/>
                    </a:ext>
                  </a:extLst>
                </a:gridCol>
                <a:gridCol w="527414">
                  <a:extLst>
                    <a:ext uri="{9D8B030D-6E8A-4147-A177-3AD203B41FA5}">
                      <a16:colId xmlns:a16="http://schemas.microsoft.com/office/drawing/2014/main" val="2743323362"/>
                    </a:ext>
                  </a:extLst>
                </a:gridCol>
                <a:gridCol w="527414">
                  <a:extLst>
                    <a:ext uri="{9D8B030D-6E8A-4147-A177-3AD203B41FA5}">
                      <a16:colId xmlns:a16="http://schemas.microsoft.com/office/drawing/2014/main" val="3932399880"/>
                    </a:ext>
                  </a:extLst>
                </a:gridCol>
                <a:gridCol w="527414">
                  <a:extLst>
                    <a:ext uri="{9D8B030D-6E8A-4147-A177-3AD203B41FA5}">
                      <a16:colId xmlns:a16="http://schemas.microsoft.com/office/drawing/2014/main" val="4145186176"/>
                    </a:ext>
                  </a:extLst>
                </a:gridCol>
                <a:gridCol w="527414">
                  <a:extLst>
                    <a:ext uri="{9D8B030D-6E8A-4147-A177-3AD203B41FA5}">
                      <a16:colId xmlns:a16="http://schemas.microsoft.com/office/drawing/2014/main" val="480057781"/>
                    </a:ext>
                  </a:extLst>
                </a:gridCol>
                <a:gridCol w="527414">
                  <a:extLst>
                    <a:ext uri="{9D8B030D-6E8A-4147-A177-3AD203B41FA5}">
                      <a16:colId xmlns:a16="http://schemas.microsoft.com/office/drawing/2014/main" val="3449506280"/>
                    </a:ext>
                  </a:extLst>
                </a:gridCol>
                <a:gridCol w="527414">
                  <a:extLst>
                    <a:ext uri="{9D8B030D-6E8A-4147-A177-3AD203B41FA5}">
                      <a16:colId xmlns:a16="http://schemas.microsoft.com/office/drawing/2014/main" val="3332793333"/>
                    </a:ext>
                  </a:extLst>
                </a:gridCol>
                <a:gridCol w="527414">
                  <a:extLst>
                    <a:ext uri="{9D8B030D-6E8A-4147-A177-3AD203B41FA5}">
                      <a16:colId xmlns:a16="http://schemas.microsoft.com/office/drawing/2014/main" val="3932762134"/>
                    </a:ext>
                  </a:extLst>
                </a:gridCol>
                <a:gridCol w="527414">
                  <a:extLst>
                    <a:ext uri="{9D8B030D-6E8A-4147-A177-3AD203B41FA5}">
                      <a16:colId xmlns:a16="http://schemas.microsoft.com/office/drawing/2014/main" val="1931077449"/>
                    </a:ext>
                  </a:extLst>
                </a:gridCol>
                <a:gridCol w="527414">
                  <a:extLst>
                    <a:ext uri="{9D8B030D-6E8A-4147-A177-3AD203B41FA5}">
                      <a16:colId xmlns:a16="http://schemas.microsoft.com/office/drawing/2014/main" val="3438735479"/>
                    </a:ext>
                  </a:extLst>
                </a:gridCol>
                <a:gridCol w="527414">
                  <a:extLst>
                    <a:ext uri="{9D8B030D-6E8A-4147-A177-3AD203B41FA5}">
                      <a16:colId xmlns:a16="http://schemas.microsoft.com/office/drawing/2014/main" val="3930929066"/>
                    </a:ext>
                  </a:extLst>
                </a:gridCol>
                <a:gridCol w="527414">
                  <a:extLst>
                    <a:ext uri="{9D8B030D-6E8A-4147-A177-3AD203B41FA5}">
                      <a16:colId xmlns:a16="http://schemas.microsoft.com/office/drawing/2014/main" val="3658072326"/>
                    </a:ext>
                  </a:extLst>
                </a:gridCol>
                <a:gridCol w="660732">
                  <a:extLst>
                    <a:ext uri="{9D8B030D-6E8A-4147-A177-3AD203B41FA5}">
                      <a16:colId xmlns:a16="http://schemas.microsoft.com/office/drawing/2014/main" val="1438751492"/>
                    </a:ext>
                  </a:extLst>
                </a:gridCol>
              </a:tblGrid>
              <a:tr h="448955">
                <a:tc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 Narrow" panose="020B0606020202030204" pitchFamily="34" charset="0"/>
                        </a:rPr>
                        <a:t>2023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 Narrow" panose="020B0606020202030204" pitchFamily="34" charset="0"/>
                        </a:rPr>
                        <a:t>2024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 Narrow" panose="020B0606020202030204" pitchFamily="34" charset="0"/>
                        </a:rPr>
                        <a:t>2025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2032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2033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2034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2035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2036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2037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2038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2039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2040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итого расходы, </a:t>
                      </a:r>
                      <a:r>
                        <a:rPr lang="ru-RU" sz="11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трлн.тенге</a:t>
                      </a:r>
                      <a:endParaRPr lang="ru-RU" sz="1100" b="1" u="none" strike="noStrike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836981"/>
                  </a:ext>
                </a:extLst>
              </a:tr>
              <a:tr h="2694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Расходы по действующему механизму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579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641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711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787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872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966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1 070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1 185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1 313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1 454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1 611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1 785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1 977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2 190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2 426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2 687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2 977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3 298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28 528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9414527"/>
                  </a:ext>
                </a:extLst>
              </a:tr>
              <a:tr h="2177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Расходы по  предлагаемому механизм, в </a:t>
                      </a:r>
                      <a:r>
                        <a:rPr lang="ru-RU" sz="1050" b="1" u="none" strike="noStrike" dirty="0" err="1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т.ч</a:t>
                      </a:r>
                      <a:r>
                        <a:rPr lang="ru-RU" sz="105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endParaRPr lang="ru-RU" sz="105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551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589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634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679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770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853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886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882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709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703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850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14 229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9272929"/>
                  </a:ext>
                </a:extLst>
              </a:tr>
              <a:tr h="1475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i="1" u="none" strike="noStrike" dirty="0">
                          <a:effectLst/>
                          <a:latin typeface="Arial Narrow" panose="020B0606020202030204" pitchFamily="34" charset="0"/>
                        </a:rPr>
                        <a:t>расходы на грант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89113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i="1" u="none" strike="noStrike">
                          <a:effectLst/>
                          <a:latin typeface="Arial Narrow" panose="020B0606020202030204" pitchFamily="34" charset="0"/>
                        </a:rPr>
                        <a:t>551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i="1" u="none" strike="noStrike">
                          <a:effectLst/>
                          <a:latin typeface="Arial Narrow" panose="020B0606020202030204" pitchFamily="34" charset="0"/>
                        </a:rPr>
                        <a:t>589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i="1" u="none" strike="noStrike">
                          <a:effectLst/>
                          <a:latin typeface="Arial Narrow" panose="020B0606020202030204" pitchFamily="34" charset="0"/>
                        </a:rPr>
                        <a:t>626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662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694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742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752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749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686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505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349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134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6238670"/>
                  </a:ext>
                </a:extLst>
              </a:tr>
              <a:tr h="1480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i="1" u="none" strike="noStrike">
                          <a:effectLst/>
                          <a:latin typeface="Arial Narrow" panose="020B0606020202030204" pitchFamily="34" charset="0"/>
                        </a:rPr>
                        <a:t>расходы на госпремию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89113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i="1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i="1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137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181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235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377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468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575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701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848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i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1 019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062693"/>
                  </a:ext>
                </a:extLst>
              </a:tr>
              <a:tr h="2002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Arial Narrow" panose="020B0606020202030204" pitchFamily="34" charset="0"/>
                        </a:rPr>
                        <a:t>Экономия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 Narrow" panose="020B0606020202030204" pitchFamily="34" charset="0"/>
                        </a:rPr>
                        <a:t>52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147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196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257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332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544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689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870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1 095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1 373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1 717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1 985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2 127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2 277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14 298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859796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6CE4348-A8D9-49F2-8324-24D6456358AE}"/>
              </a:ext>
            </a:extLst>
          </p:cNvPr>
          <p:cNvCxnSpPr/>
          <p:nvPr/>
        </p:nvCxnSpPr>
        <p:spPr>
          <a:xfrm>
            <a:off x="245479" y="3493923"/>
            <a:ext cx="1647316" cy="413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9A0550C-AF4B-411F-A293-86C34907493F}"/>
              </a:ext>
            </a:extLst>
          </p:cNvPr>
          <p:cNvSpPr/>
          <p:nvPr/>
        </p:nvSpPr>
        <p:spPr>
          <a:xfrm>
            <a:off x="615561" y="2759611"/>
            <a:ext cx="4071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579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7F8F763-0929-4651-8017-31F3E9A8E8FA}"/>
              </a:ext>
            </a:extLst>
          </p:cNvPr>
          <p:cNvSpPr/>
          <p:nvPr/>
        </p:nvSpPr>
        <p:spPr>
          <a:xfrm>
            <a:off x="3829848" y="2470436"/>
            <a:ext cx="63467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1 185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E0C72D-07EE-4243-A79A-05F4230FF768}"/>
              </a:ext>
            </a:extLst>
          </p:cNvPr>
          <p:cNvSpPr/>
          <p:nvPr/>
        </p:nvSpPr>
        <p:spPr>
          <a:xfrm>
            <a:off x="3893633" y="2860347"/>
            <a:ext cx="63467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853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284537E-E2E9-4DAC-B940-2969FCBA51F4}"/>
              </a:ext>
            </a:extLst>
          </p:cNvPr>
          <p:cNvSpPr/>
          <p:nvPr/>
        </p:nvSpPr>
        <p:spPr>
          <a:xfrm>
            <a:off x="6130384" y="2063678"/>
            <a:ext cx="63467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1 977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1399918-5CF4-4D58-A170-54388BAD91E1}"/>
              </a:ext>
            </a:extLst>
          </p:cNvPr>
          <p:cNvSpPr/>
          <p:nvPr/>
        </p:nvSpPr>
        <p:spPr>
          <a:xfrm>
            <a:off x="6216822" y="2836298"/>
            <a:ext cx="63467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882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521C27B-1AF1-4B95-8C0B-08C4BBA28436}"/>
              </a:ext>
            </a:extLst>
          </p:cNvPr>
          <p:cNvSpPr/>
          <p:nvPr/>
        </p:nvSpPr>
        <p:spPr>
          <a:xfrm>
            <a:off x="8433453" y="1454719"/>
            <a:ext cx="63467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3 298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6500747-487D-4C42-A691-71BE3C921127}"/>
              </a:ext>
            </a:extLst>
          </p:cNvPr>
          <p:cNvSpPr/>
          <p:nvPr/>
        </p:nvSpPr>
        <p:spPr>
          <a:xfrm>
            <a:off x="8507089" y="2809207"/>
            <a:ext cx="63467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1021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78A3C03-D4BA-4B49-84E8-957F76551421}"/>
              </a:ext>
            </a:extLst>
          </p:cNvPr>
          <p:cNvSpPr/>
          <p:nvPr/>
        </p:nvSpPr>
        <p:spPr>
          <a:xfrm>
            <a:off x="1179742" y="3506560"/>
            <a:ext cx="63467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Годы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E4C25C0-75E5-42F2-9A61-EC056C4889DE}"/>
              </a:ext>
            </a:extLst>
          </p:cNvPr>
          <p:cNvSpPr/>
          <p:nvPr/>
        </p:nvSpPr>
        <p:spPr>
          <a:xfrm>
            <a:off x="245479" y="3700732"/>
            <a:ext cx="77593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Подходы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4D3043B-C656-4969-8FEE-5246337CB5EA}"/>
              </a:ext>
            </a:extLst>
          </p:cNvPr>
          <p:cNvSpPr/>
          <p:nvPr/>
        </p:nvSpPr>
        <p:spPr>
          <a:xfrm>
            <a:off x="9068128" y="1516903"/>
            <a:ext cx="1892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Расходы ГБ за 18 лет –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anose="020B0606020202030204" pitchFamily="34" charset="0"/>
              </a:rPr>
              <a:t>28,5 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anose="020B0606020202030204" pitchFamily="34" charset="0"/>
              </a:rPr>
              <a:t>трлн.тенге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45FED22-16BF-4DAF-BB4D-A3BD880032F0}"/>
              </a:ext>
            </a:extLst>
          </p:cNvPr>
          <p:cNvSpPr/>
          <p:nvPr/>
        </p:nvSpPr>
        <p:spPr>
          <a:xfrm>
            <a:off x="9816454" y="2484879"/>
            <a:ext cx="1905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Расходы ГБ за 18 лет –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anose="020B0606020202030204" pitchFamily="34" charset="0"/>
              </a:rPr>
              <a:t>13,5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anose="020B0606020202030204" pitchFamily="34" charset="0"/>
              </a:rPr>
              <a:t>трлн.тенге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2C2AE289-A130-41D6-A7EB-974D64FB4901}"/>
              </a:ext>
            </a:extLst>
          </p:cNvPr>
          <p:cNvCxnSpPr/>
          <p:nvPr/>
        </p:nvCxnSpPr>
        <p:spPr>
          <a:xfrm flipH="1">
            <a:off x="8730784" y="1699309"/>
            <a:ext cx="473037" cy="8521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7ED72CCE-7C8B-48C6-A6CD-6AD4D5E37E6F}"/>
              </a:ext>
            </a:extLst>
          </p:cNvPr>
          <p:cNvCxnSpPr/>
          <p:nvPr/>
        </p:nvCxnSpPr>
        <p:spPr>
          <a:xfrm flipH="1">
            <a:off x="8730784" y="2662014"/>
            <a:ext cx="1196848" cy="11402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7B4782E-095D-4063-A0AA-6FA64693BFC9}"/>
              </a:ext>
            </a:extLst>
          </p:cNvPr>
          <p:cNvSpPr/>
          <p:nvPr/>
        </p:nvSpPr>
        <p:spPr>
          <a:xfrm rot="19752386">
            <a:off x="10725209" y="1655797"/>
            <a:ext cx="1271857" cy="415498"/>
          </a:xfrm>
          <a:prstGeom prst="rect">
            <a:avLst/>
          </a:prstGeom>
          <a:ln w="63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ЭКОНОМИЯ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 15 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трлн.тенге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16A0186-9A25-4980-ABB9-A583493B6579}"/>
              </a:ext>
            </a:extLst>
          </p:cNvPr>
          <p:cNvSpPr/>
          <p:nvPr/>
        </p:nvSpPr>
        <p:spPr>
          <a:xfrm>
            <a:off x="1321886" y="5298052"/>
            <a:ext cx="36310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</a:rPr>
              <a:t>ПРИ ДЕЙСТВУЮЩЕМ МЕХАНИЗМЕ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>
                <a:tab pos="271463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Нагрузка на госбюджет –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3,3 трлн.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тенге</a:t>
            </a:r>
          </a:p>
          <a:p>
            <a:pPr marL="0" marR="0" lvl="0" indent="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>
                <a:tab pos="271463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Охват госзаказом не выше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70%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абитуриентов</a:t>
            </a:r>
          </a:p>
          <a:p>
            <a:pPr marL="0" marR="0" lvl="0" indent="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>
                <a:tab pos="271463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Неудовлетворенный процент граждан (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30%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D2D383B-92CB-420F-9650-AECA6482029B}"/>
              </a:ext>
            </a:extLst>
          </p:cNvPr>
          <p:cNvSpPr/>
          <p:nvPr/>
        </p:nvSpPr>
        <p:spPr>
          <a:xfrm>
            <a:off x="5965487" y="5242335"/>
            <a:ext cx="557060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</a:rPr>
              <a:t>ПРИ ПРЕДЛАГАЕМОМ МЕХАНИЗМЕ</a:t>
            </a:r>
          </a:p>
          <a:p>
            <a:pPr marL="0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>
                <a:tab pos="271463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Системность подхода (принцип ГЧП)</a:t>
            </a:r>
          </a:p>
          <a:p>
            <a:pPr marL="0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>
                <a:tab pos="271463" algn="l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100%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охват образованием</a:t>
            </a:r>
          </a:p>
          <a:p>
            <a:pPr marL="0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>
                <a:tab pos="271463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Оптимизация расходов госбюджета</a:t>
            </a:r>
          </a:p>
          <a:p>
            <a:pPr marL="0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>
                <a:tab pos="271463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Эффективное планирование и расходование родителем/студентом</a:t>
            </a:r>
          </a:p>
          <a:p>
            <a:pPr marL="0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>
                <a:tab pos="271463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Возможность накопления на жилье </a:t>
            </a:r>
          </a:p>
        </p:txBody>
      </p:sp>
      <p:sp>
        <p:nvSpPr>
          <p:cNvPr id="28" name="Стрелка вправо 54">
            <a:extLst>
              <a:ext uri="{FF2B5EF4-FFF2-40B4-BE49-F238E27FC236}">
                <a16:creationId xmlns:a16="http://schemas.microsoft.com/office/drawing/2014/main" id="{72E9B8F1-FF4A-4A10-B598-72E3AD871F31}"/>
              </a:ext>
            </a:extLst>
          </p:cNvPr>
          <p:cNvSpPr/>
          <p:nvPr/>
        </p:nvSpPr>
        <p:spPr>
          <a:xfrm>
            <a:off x="4952946" y="5847837"/>
            <a:ext cx="390311" cy="39025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1695610" y="6488668"/>
            <a:ext cx="3374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DACDA31-CB9E-47FC-8912-3BCF97D86045}" type="slidenum">
              <a:rPr lang="ru-RU" sz="1400" smtClean="0">
                <a:latin typeface="Arial Narrow" panose="020B0606020202030204" pitchFamily="34" charset="0"/>
                <a:cs typeface="Arial" panose="020B0604020202020204" pitchFamily="34" charset="0"/>
              </a:rPr>
              <a:t>12</a:t>
            </a:fld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74803" y="298413"/>
            <a:ext cx="108479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ДОСТУПНОСТЬ 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ВЫСШЕГО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640944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8A38D62-D20F-485A-8996-0921E6697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053B9D4-1EDA-4717-9C90-0F7229A2A498}"/>
              </a:ext>
            </a:extLst>
          </p:cNvPr>
          <p:cNvSpPr/>
          <p:nvPr/>
        </p:nvSpPr>
        <p:spPr>
          <a:xfrm>
            <a:off x="227348" y="93999"/>
            <a:ext cx="75662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СИСТЕМА ОПЕРЕЖАЮЩЕГО </a:t>
            </a:r>
            <a:r>
              <a:rPr lang="ru-RU" sz="2000" b="1" dirty="0">
                <a:solidFill>
                  <a:srgbClr val="F2F2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КАДРОВОГО ОБЕСПЕЧЕНИЯ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EBA6180-F411-4D96-A424-C9D298C42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D9C94A3-3155-4E32-A90F-2A1D920AC0F0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A9D5629-9427-4DD1-90B4-27F94E6D8A4E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AABCF86-0A64-4A43-92EC-086E6F74ADDA}"/>
              </a:ext>
            </a:extLst>
          </p:cNvPr>
          <p:cNvSpPr/>
          <p:nvPr/>
        </p:nvSpPr>
        <p:spPr>
          <a:xfrm>
            <a:off x="6330118" y="6103077"/>
            <a:ext cx="2425155" cy="446711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 Narrow" panose="020B0606020202030204" pitchFamily="34" charset="0"/>
              </a:rPr>
              <a:t>ПЛАНИРУЕТСЯ ДО 2025 г.</a:t>
            </a:r>
          </a:p>
        </p:txBody>
      </p:sp>
      <p:sp>
        <p:nvSpPr>
          <p:cNvPr id="12" name="Равнобедренный треугольник 11">
            <a:extLst>
              <a:ext uri="{FF2B5EF4-FFF2-40B4-BE49-F238E27FC236}">
                <a16:creationId xmlns:a16="http://schemas.microsoft.com/office/drawing/2014/main" id="{91A99CCF-75E3-41D2-8F5E-D4FD58158F50}"/>
              </a:ext>
            </a:extLst>
          </p:cNvPr>
          <p:cNvSpPr/>
          <p:nvPr/>
        </p:nvSpPr>
        <p:spPr>
          <a:xfrm rot="5400000">
            <a:off x="8835327" y="6150866"/>
            <a:ext cx="420129" cy="35113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CB64F8-E1CF-4356-8F3F-29FD69C2FA15}"/>
              </a:ext>
            </a:extLst>
          </p:cNvPr>
          <p:cNvSpPr/>
          <p:nvPr/>
        </p:nvSpPr>
        <p:spPr>
          <a:xfrm>
            <a:off x="9276536" y="6125935"/>
            <a:ext cx="2602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20 вузов-участников</a:t>
            </a:r>
            <a:endParaRPr lang="ru-RU" sz="2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615867C-FE42-425C-841D-EBBEAA4C4420}"/>
              </a:ext>
            </a:extLst>
          </p:cNvPr>
          <p:cNvSpPr/>
          <p:nvPr/>
        </p:nvSpPr>
        <p:spPr>
          <a:xfrm>
            <a:off x="562130" y="2975388"/>
            <a:ext cx="5324434" cy="128246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7095FB71-50AD-457F-9810-392A3E73B07E}"/>
              </a:ext>
            </a:extLst>
          </p:cNvPr>
          <p:cNvSpPr txBox="1">
            <a:spLocks/>
          </p:cNvSpPr>
          <p:nvPr/>
        </p:nvSpPr>
        <p:spPr>
          <a:xfrm>
            <a:off x="2376713" y="2815828"/>
            <a:ext cx="2462290" cy="29696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20728">
              <a:lnSpc>
                <a:spcPct val="100000"/>
              </a:lnSpc>
              <a:defRPr/>
            </a:pPr>
            <a:r>
              <a:rPr lang="ru-RU" sz="16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Павлодарская область</a:t>
            </a:r>
            <a:endParaRPr lang="ru-RU" sz="1600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F14F387-1DAB-4F83-AE44-6FA30CC8015E}"/>
              </a:ext>
            </a:extLst>
          </p:cNvPr>
          <p:cNvSpPr/>
          <p:nvPr/>
        </p:nvSpPr>
        <p:spPr>
          <a:xfrm>
            <a:off x="734938" y="3196023"/>
            <a:ext cx="51516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определено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перспективных профессий</a:t>
            </a:r>
            <a:endParaRPr lang="en-US" sz="1400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разработаны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новые ОП в области энергетики и инженерии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базе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Торайгыров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университета открыт </a:t>
            </a:r>
            <a:r>
              <a:rPr lang="ru-RU" sz="14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Extention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-центр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проведена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профдиагностика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более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тыс.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учащихся 7-11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школ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C89477-9B4A-499F-8266-48C5649640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7996" t="64518" r="14413" b="27160"/>
          <a:stretch/>
        </p:blipFill>
        <p:spPr>
          <a:xfrm>
            <a:off x="2047236" y="2733651"/>
            <a:ext cx="510746" cy="46131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E6A50DD-A158-4EB6-AAF5-C2C0FFA76379}"/>
              </a:ext>
            </a:extLst>
          </p:cNvPr>
          <p:cNvSpPr/>
          <p:nvPr/>
        </p:nvSpPr>
        <p:spPr>
          <a:xfrm>
            <a:off x="6330118" y="2981792"/>
            <a:ext cx="5365492" cy="127606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96E919A7-A93C-4C92-BD63-19EF97E1F41D}"/>
              </a:ext>
            </a:extLst>
          </p:cNvPr>
          <p:cNvSpPr txBox="1">
            <a:spLocks/>
          </p:cNvSpPr>
          <p:nvPr/>
        </p:nvSpPr>
        <p:spPr>
          <a:xfrm>
            <a:off x="7374311" y="2812572"/>
            <a:ext cx="2462290" cy="29696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20728">
              <a:lnSpc>
                <a:spcPct val="100000"/>
              </a:lnSpc>
              <a:defRPr/>
            </a:pPr>
            <a:r>
              <a:rPr lang="ru-RU" sz="1600" b="1" cap="small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Мангистауская</a:t>
            </a:r>
            <a:r>
              <a:rPr lang="ru-RU" sz="16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область</a:t>
            </a:r>
            <a:endParaRPr lang="ru-RU" sz="1600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2F9CC0D-5B13-458C-BF8B-A333B37244F0}"/>
              </a:ext>
            </a:extLst>
          </p:cNvPr>
          <p:cNvSpPr/>
          <p:nvPr/>
        </p:nvSpPr>
        <p:spPr>
          <a:xfrm>
            <a:off x="6411384" y="3228548"/>
            <a:ext cx="51201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проведены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форсайт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-сессии по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отраслям: туризм, образование, нефтегазохимическая промышленность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привлечены более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отраслевых экспертов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проведена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профдиагностика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более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13,5 тыс.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учащихся 8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школ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DAD64A9-7596-4389-BEC3-47235F9194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004" t="64518" r="58391" b="27309"/>
          <a:stretch/>
        </p:blipFill>
        <p:spPr>
          <a:xfrm>
            <a:off x="7032441" y="2730395"/>
            <a:ext cx="453081" cy="453081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9E2B998-6F7E-45D6-8BE7-0B864F13F666}"/>
              </a:ext>
            </a:extLst>
          </p:cNvPr>
          <p:cNvSpPr/>
          <p:nvPr/>
        </p:nvSpPr>
        <p:spPr>
          <a:xfrm>
            <a:off x="480865" y="4752253"/>
            <a:ext cx="2999836" cy="1154697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6C75C944-A89F-4515-B314-636B14E575F3}"/>
              </a:ext>
            </a:extLst>
          </p:cNvPr>
          <p:cNvSpPr txBox="1">
            <a:spLocks/>
          </p:cNvSpPr>
          <p:nvPr/>
        </p:nvSpPr>
        <p:spPr>
          <a:xfrm>
            <a:off x="1067838" y="4594462"/>
            <a:ext cx="2171777" cy="29696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20728">
              <a:lnSpc>
                <a:spcPct val="100000"/>
              </a:lnSpc>
              <a:defRPr/>
            </a:pPr>
            <a:r>
              <a:rPr lang="ru-RU" sz="1600" b="1" cap="small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Атырауская</a:t>
            </a:r>
            <a:r>
              <a:rPr lang="ru-RU" sz="16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область</a:t>
            </a:r>
            <a:endParaRPr lang="ru-RU" sz="1600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96E8EF0-3861-4AA1-9D4B-E60AB2A8C6F0}"/>
              </a:ext>
            </a:extLst>
          </p:cNvPr>
          <p:cNvSpPr/>
          <p:nvPr/>
        </p:nvSpPr>
        <p:spPr>
          <a:xfrm>
            <a:off x="562130" y="4999009"/>
            <a:ext cx="29185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проведено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методологии технологического </a:t>
            </a:r>
            <a:r>
              <a:rPr lang="ru-RU" sz="12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форсайта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компетенций</a:t>
            </a:r>
            <a:r>
              <a:rPr lang="ru-RU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базе АУНГ им. </a:t>
            </a:r>
            <a:r>
              <a:rPr lang="ru-RU" sz="12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С.Утебаева</a:t>
            </a:r>
            <a:endParaRPr lang="ru-RU" sz="1200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49E5819-0B90-4589-AC79-2014FDF7E1A6}"/>
              </a:ext>
            </a:extLst>
          </p:cNvPr>
          <p:cNvSpPr/>
          <p:nvPr/>
        </p:nvSpPr>
        <p:spPr>
          <a:xfrm>
            <a:off x="3880970" y="4748282"/>
            <a:ext cx="4307919" cy="1158668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CF1CF5C4-4D23-47E6-9152-538D650FFF90}"/>
              </a:ext>
            </a:extLst>
          </p:cNvPr>
          <p:cNvSpPr txBox="1">
            <a:spLocks/>
          </p:cNvSpPr>
          <p:nvPr/>
        </p:nvSpPr>
        <p:spPr>
          <a:xfrm>
            <a:off x="4815633" y="4574693"/>
            <a:ext cx="2462290" cy="29696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20728">
              <a:lnSpc>
                <a:spcPct val="100000"/>
              </a:lnSpc>
              <a:defRPr/>
            </a:pPr>
            <a:r>
              <a:rPr lang="ru-RU" sz="16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Актюбинская область</a:t>
            </a:r>
            <a:endParaRPr lang="ru-RU" sz="1600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7F2D826-B4ED-4683-8B39-1B73AB9C3B9C}"/>
              </a:ext>
            </a:extLst>
          </p:cNvPr>
          <p:cNvSpPr/>
          <p:nvPr/>
        </p:nvSpPr>
        <p:spPr>
          <a:xfrm>
            <a:off x="3880970" y="4999009"/>
            <a:ext cx="422554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проведено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методологии технологического </a:t>
            </a:r>
            <a:r>
              <a:rPr lang="ru-RU" sz="12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форсайта</a:t>
            </a:r>
            <a:r>
              <a:rPr lang="ru-RU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компетенций на базе АРУ им. </a:t>
            </a:r>
            <a:r>
              <a:rPr lang="ru-RU" sz="12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Жубанова</a:t>
            </a:r>
            <a:endParaRPr lang="ru-RU" sz="1200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прорабатывается проведение </a:t>
            </a:r>
            <a:r>
              <a:rPr lang="ru-RU" sz="12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преданалитической</a:t>
            </a:r>
            <a:r>
              <a:rPr lang="ru-RU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работы для формирования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карты региональной потребности</a:t>
            </a:r>
            <a:r>
              <a:rPr lang="ru-RU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2023 г.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FC65478-986C-48F1-B933-29CE7CBEB4FF}"/>
              </a:ext>
            </a:extLst>
          </p:cNvPr>
          <p:cNvSpPr/>
          <p:nvPr/>
        </p:nvSpPr>
        <p:spPr>
          <a:xfrm>
            <a:off x="8589159" y="4730293"/>
            <a:ext cx="2942421" cy="1176657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BC52BCE8-9C7B-4966-A070-B884D8AF6865}"/>
              </a:ext>
            </a:extLst>
          </p:cNvPr>
          <p:cNvSpPr txBox="1">
            <a:spLocks/>
          </p:cNvSpPr>
          <p:nvPr/>
        </p:nvSpPr>
        <p:spPr>
          <a:xfrm>
            <a:off x="9373473" y="4534166"/>
            <a:ext cx="1617323" cy="29696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20728">
              <a:lnSpc>
                <a:spcPct val="100000"/>
              </a:lnSpc>
              <a:defRPr/>
            </a:pPr>
            <a:r>
              <a:rPr lang="ru-RU" sz="16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г. Астана</a:t>
            </a:r>
            <a:endParaRPr lang="ru-RU" sz="1600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2549450-8CF0-4792-BDCE-9A6BE23053B0}"/>
              </a:ext>
            </a:extLst>
          </p:cNvPr>
          <p:cNvSpPr/>
          <p:nvPr/>
        </p:nvSpPr>
        <p:spPr>
          <a:xfrm>
            <a:off x="8670426" y="4977049"/>
            <a:ext cx="27375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ведется </a:t>
            </a:r>
            <a:r>
              <a:rPr lang="ru-RU" sz="12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преданалитическая</a:t>
            </a:r>
            <a:r>
              <a:rPr lang="ru-RU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работа для формирования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карты региональной потребности </a:t>
            </a:r>
            <a:r>
              <a:rPr lang="ru-RU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кадрах в 2023 г.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29F3C81-1E70-4DCA-950E-0FA7D2F2CA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9698" t="53224" r="14980" b="38454"/>
          <a:stretch/>
        </p:blipFill>
        <p:spPr>
          <a:xfrm>
            <a:off x="796607" y="4512591"/>
            <a:ext cx="444844" cy="46131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729CB63-17B8-4C02-9CCF-5EF82439DE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7567" t="53373" r="36544" b="38602"/>
          <a:stretch/>
        </p:blipFill>
        <p:spPr>
          <a:xfrm>
            <a:off x="4521438" y="4506320"/>
            <a:ext cx="461319" cy="44484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7C45816-34DD-456A-9E35-C39DB5F26D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004" t="53076" r="58391" b="38751"/>
          <a:stretch/>
        </p:blipFill>
        <p:spPr>
          <a:xfrm>
            <a:off x="9146933" y="4451467"/>
            <a:ext cx="453081" cy="453081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7E8FE234-FCEC-48C9-9B98-E3EE178E2A8B}"/>
              </a:ext>
            </a:extLst>
          </p:cNvPr>
          <p:cNvSpPr/>
          <p:nvPr/>
        </p:nvSpPr>
        <p:spPr>
          <a:xfrm>
            <a:off x="3239615" y="6121581"/>
            <a:ext cx="1499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в 5 регионах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655E2BA2-CF1B-477D-98E0-6EE2C5FD6852}"/>
              </a:ext>
            </a:extLst>
          </p:cNvPr>
          <p:cNvSpPr/>
          <p:nvPr/>
        </p:nvSpPr>
        <p:spPr>
          <a:xfrm>
            <a:off x="480865" y="6116936"/>
            <a:ext cx="2188347" cy="446711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 Narrow" panose="020B0606020202030204" pitchFamily="34" charset="0"/>
              </a:rPr>
              <a:t>РЕАЛИЗАЦИЯ В 2022 г.</a:t>
            </a:r>
          </a:p>
        </p:txBody>
      </p:sp>
      <p:sp>
        <p:nvSpPr>
          <p:cNvPr id="42" name="Равнобедренный треугольник 41">
            <a:extLst>
              <a:ext uri="{FF2B5EF4-FFF2-40B4-BE49-F238E27FC236}">
                <a16:creationId xmlns:a16="http://schemas.microsoft.com/office/drawing/2014/main" id="{BFA67EA3-DD6B-40E0-B12B-D5D60405DC03}"/>
              </a:ext>
            </a:extLst>
          </p:cNvPr>
          <p:cNvSpPr/>
          <p:nvPr/>
        </p:nvSpPr>
        <p:spPr>
          <a:xfrm rot="5400000">
            <a:off x="2784298" y="6158338"/>
            <a:ext cx="420129" cy="35113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11695610" y="6488668"/>
            <a:ext cx="348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8D0E08A-8DF4-478A-8ED9-D091AAF8636F}" type="slidenum">
              <a:rPr lang="ru-RU" sz="1400" smtClean="0">
                <a:latin typeface="Arial Narrow" panose="020B0606020202030204" pitchFamily="34" charset="0"/>
                <a:cs typeface="Arial" panose="020B0604020202020204" pitchFamily="34" charset="0"/>
              </a:rPr>
              <a:t>13</a:t>
            </a:fld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2F05C21-3461-44E4-A2F6-EEC36CA9C2B9}"/>
              </a:ext>
            </a:extLst>
          </p:cNvPr>
          <p:cNvSpPr/>
          <p:nvPr/>
        </p:nvSpPr>
        <p:spPr>
          <a:xfrm>
            <a:off x="480865" y="1083847"/>
            <a:ext cx="11298196" cy="1032792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35591C92-2951-4A0C-BEB8-F635CC3365C2}"/>
              </a:ext>
            </a:extLst>
          </p:cNvPr>
          <p:cNvSpPr/>
          <p:nvPr/>
        </p:nvSpPr>
        <p:spPr>
          <a:xfrm>
            <a:off x="4955366" y="1086508"/>
            <a:ext cx="142022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623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профессиональных стандарта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F93236A8-EC39-462C-B39C-876CF12608FA}"/>
              </a:ext>
            </a:extLst>
          </p:cNvPr>
          <p:cNvSpPr/>
          <p:nvPr/>
        </p:nvSpPr>
        <p:spPr>
          <a:xfrm>
            <a:off x="3344482" y="1160395"/>
            <a:ext cx="13776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8 512</a:t>
            </a:r>
            <a:endParaRPr lang="ru-RU" sz="28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образовательных программ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BA2308A6-F17E-47BF-BAFC-A11CAD7F1798}"/>
              </a:ext>
            </a:extLst>
          </p:cNvPr>
          <p:cNvSpPr/>
          <p:nvPr/>
        </p:nvSpPr>
        <p:spPr>
          <a:xfrm>
            <a:off x="6631549" y="1109435"/>
            <a:ext cx="119439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266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инновационных программ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639464EF-EB32-41CB-8278-40FD422B37A0}"/>
              </a:ext>
            </a:extLst>
          </p:cNvPr>
          <p:cNvSpPr/>
          <p:nvPr/>
        </p:nvSpPr>
        <p:spPr>
          <a:xfrm>
            <a:off x="8094471" y="1152701"/>
            <a:ext cx="1423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66% 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образовательных программ обновлено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56ACE00-0611-4774-BFB1-0E62F84E8071}"/>
              </a:ext>
            </a:extLst>
          </p:cNvPr>
          <p:cNvSpPr/>
          <p:nvPr/>
        </p:nvSpPr>
        <p:spPr>
          <a:xfrm>
            <a:off x="9777674" y="1200941"/>
            <a:ext cx="19297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57,8% 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аккредитованных образовательных программ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7146C3AB-4AA8-4361-A2B3-54D206CEF32F}"/>
              </a:ext>
            </a:extLst>
          </p:cNvPr>
          <p:cNvSpPr/>
          <p:nvPr/>
        </p:nvSpPr>
        <p:spPr>
          <a:xfrm>
            <a:off x="502590" y="1230522"/>
            <a:ext cx="209755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cap="small" dirty="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Arial" pitchFamily="34" charset="0"/>
              </a:rPr>
              <a:t>РЕЕСТР ОБРАЗОВАТЕЛЬНЫХ ПРОГРАММ</a:t>
            </a: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DF11426F-3A03-4212-B658-A1CD3470D624}"/>
              </a:ext>
            </a:extLst>
          </p:cNvPr>
          <p:cNvSpPr/>
          <p:nvPr/>
        </p:nvSpPr>
        <p:spPr>
          <a:xfrm rot="5400000">
            <a:off x="2773283" y="1429066"/>
            <a:ext cx="424662" cy="3817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33" b="1" dirty="0">
                <a:solidFill>
                  <a:srgbClr val="002060"/>
                </a:solidFill>
                <a:sym typeface="Wingdings 3" panose="05040102010807070707" pitchFamily="18" charset="2"/>
              </a:rPr>
              <a:t></a:t>
            </a:r>
            <a:endParaRPr lang="ru-RU" sz="2667" b="1" dirty="0">
              <a:solidFill>
                <a:srgbClr val="002060"/>
              </a:solidFill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EA321A58-CB26-4A67-964E-FEB34CAC7F91}"/>
              </a:ext>
            </a:extLst>
          </p:cNvPr>
          <p:cNvSpPr/>
          <p:nvPr/>
        </p:nvSpPr>
        <p:spPr>
          <a:xfrm>
            <a:off x="3301675" y="2241797"/>
            <a:ext cx="5371076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cap="small" dirty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Arial" pitchFamily="34" charset="0"/>
              </a:rPr>
              <a:t>ПРОЕКТ «</a:t>
            </a:r>
            <a:r>
              <a:rPr lang="kk-KZ" sz="2000" b="1" cap="small" dirty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Arial" pitchFamily="34" charset="0"/>
              </a:rPr>
              <a:t>МАМАНДЫ</a:t>
            </a:r>
            <a:r>
              <a:rPr lang="kk-KZ" sz="2100" b="1" cap="small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Ғ</a:t>
            </a:r>
            <a:r>
              <a:rPr lang="kk-KZ" sz="2000" b="1" cap="small" dirty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Arial" pitchFamily="34" charset="0"/>
              </a:rPr>
              <a:t>ЫМ – БОЛАША</a:t>
            </a:r>
            <a:r>
              <a:rPr lang="kk-KZ" sz="2100" b="1" cap="sm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</a:t>
            </a:r>
            <a:r>
              <a:rPr lang="kk-KZ" sz="2000" b="1" cap="small" dirty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Arial" pitchFamily="34" charset="0"/>
              </a:rPr>
              <a:t>ЫМ</a:t>
            </a:r>
            <a:r>
              <a:rPr lang="ru-RU" sz="2000" b="1" cap="small" dirty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Arial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64788948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8A38D62-D20F-485A-8996-0921E6697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EBA6180-F411-4D96-A424-C9D298C42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D9C94A3-3155-4E32-A90F-2A1D920AC0F0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A9D5629-9427-4DD1-90B4-27F94E6D8A4E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1695610" y="6488668"/>
            <a:ext cx="348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</a:rPr>
              <a:t>13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2222" t="16050" r="12640" b="8889"/>
          <a:stretch/>
        </p:blipFill>
        <p:spPr>
          <a:xfrm>
            <a:off x="723900" y="825756"/>
            <a:ext cx="10780838" cy="603224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053B9D4-1EDA-4717-9C90-0F7229A2A498}"/>
              </a:ext>
            </a:extLst>
          </p:cNvPr>
          <p:cNvSpPr/>
          <p:nvPr/>
        </p:nvSpPr>
        <p:spPr>
          <a:xfrm>
            <a:off x="227348" y="93999"/>
            <a:ext cx="75662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СИСТЕМА ОПЕРЕЖАЮЩЕГО </a:t>
            </a:r>
            <a:r>
              <a:rPr lang="ru-RU" sz="2000" b="1" dirty="0">
                <a:solidFill>
                  <a:srgbClr val="F2F2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КАДРОВОГО ОБЕСПЕЧЕНИЯ</a:t>
            </a:r>
          </a:p>
        </p:txBody>
      </p:sp>
    </p:spTree>
    <p:extLst>
      <p:ext uri="{BB962C8B-B14F-4D97-AF65-F5344CB8AC3E}">
        <p14:creationId xmlns:p14="http://schemas.microsoft.com/office/powerpoint/2010/main" val="276262048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816C451-C246-4079-928D-CE0DFE2CF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EE8C63B-62B8-42E5-A2AA-B62244E4E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CB63C7C-998E-4A16-8180-820554DA727C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E74BC541-5156-4EF9-8E3C-D9609F19ACD7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DAEC0-DC54-491A-9F19-1CB4D77F8C4D}"/>
              </a:ext>
            </a:extLst>
          </p:cNvPr>
          <p:cNvSpPr txBox="1"/>
          <p:nvPr/>
        </p:nvSpPr>
        <p:spPr>
          <a:xfrm>
            <a:off x="9279866" y="2751710"/>
            <a:ext cx="252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МИО, РАБОТОДАТЕЛИ, НПП, МТСЗН, ОТРАСЛЕВЫЕ ГОСОРГАНЫ, ВУЗЫ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F30E65-7D2B-44E3-BF65-D61D9FA9D38F}"/>
              </a:ext>
            </a:extLst>
          </p:cNvPr>
          <p:cNvSpPr txBox="1"/>
          <p:nvPr/>
        </p:nvSpPr>
        <p:spPr>
          <a:xfrm>
            <a:off x="4720689" y="3502533"/>
            <a:ext cx="2177685" cy="307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ВУЗЫ, РАБОТОДАТЕЛИ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A83C7FF0-3585-4991-BA17-310B2E7777AC}"/>
              </a:ext>
            </a:extLst>
          </p:cNvPr>
          <p:cNvCxnSpPr/>
          <p:nvPr/>
        </p:nvCxnSpPr>
        <p:spPr>
          <a:xfrm flipH="1">
            <a:off x="8680036" y="2332788"/>
            <a:ext cx="520540" cy="1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21641E-020D-4711-BF26-5E2A0F186B2A}"/>
              </a:ext>
            </a:extLst>
          </p:cNvPr>
          <p:cNvSpPr txBox="1"/>
          <p:nvPr/>
        </p:nvSpPr>
        <p:spPr>
          <a:xfrm>
            <a:off x="9279866" y="2047164"/>
            <a:ext cx="2481729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РЕГИОНАЛЬНЫЕ СОВЕТЫ ПО ПРОФЕССИОНАЛЬНЫМ КВАЛИФИКАЦИЯМ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EC3505-2500-49CA-8909-09E949ABD4D5}"/>
              </a:ext>
            </a:extLst>
          </p:cNvPr>
          <p:cNvSpPr txBox="1"/>
          <p:nvPr/>
        </p:nvSpPr>
        <p:spPr>
          <a:xfrm>
            <a:off x="3964759" y="1391332"/>
            <a:ext cx="1581665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ПРОФЕССИОНАЛЬНАЯ ДИАГНОСТИКА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65BEECE3-0895-4728-8480-494475398960}"/>
              </a:ext>
            </a:extLst>
          </p:cNvPr>
          <p:cNvCxnSpPr/>
          <p:nvPr/>
        </p:nvCxnSpPr>
        <p:spPr>
          <a:xfrm>
            <a:off x="2333014" y="2332790"/>
            <a:ext cx="495153" cy="107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5D61E03-947D-4571-9F07-AC52E37E3E01}"/>
              </a:ext>
            </a:extLst>
          </p:cNvPr>
          <p:cNvSpPr txBox="1"/>
          <p:nvPr/>
        </p:nvSpPr>
        <p:spPr>
          <a:xfrm>
            <a:off x="3022750" y="2178901"/>
            <a:ext cx="5577996" cy="492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РЕГИОНАЛЬНАЯ КАРТА ПРОФЕССИЙ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>перечень востребованных </a:t>
            </a:r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для региона новых и трансформирующихся </a:t>
            </a:r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>профессий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64D531-507E-4A6C-8737-DF7919FE33AD}"/>
              </a:ext>
            </a:extLst>
          </p:cNvPr>
          <p:cNvSpPr txBox="1"/>
          <p:nvPr/>
        </p:nvSpPr>
        <p:spPr>
          <a:xfrm>
            <a:off x="864153" y="2047164"/>
            <a:ext cx="146886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ЦЕНТРЫ КОМПЕТЕНЦИЙ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19CA40-3E70-4270-9867-BE20FA6519FE}"/>
              </a:ext>
            </a:extLst>
          </p:cNvPr>
          <p:cNvSpPr txBox="1"/>
          <p:nvPr/>
        </p:nvSpPr>
        <p:spPr>
          <a:xfrm>
            <a:off x="581434" y="2619492"/>
            <a:ext cx="1751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НА БАЗЕ ОРГАНИЗАЦИЙ ОБРАЗОВАНИЯ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82BF5B-2DDB-4C77-80BF-832904BEF35E}"/>
              </a:ext>
            </a:extLst>
          </p:cNvPr>
          <p:cNvSpPr txBox="1"/>
          <p:nvPr/>
        </p:nvSpPr>
        <p:spPr>
          <a:xfrm>
            <a:off x="3028804" y="1391332"/>
            <a:ext cx="834275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ФОРСАЙТ СЕССИИ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6E41D5-C5D0-4CEB-9292-79213285B927}"/>
              </a:ext>
            </a:extLst>
          </p:cNvPr>
          <p:cNvSpPr txBox="1"/>
          <p:nvPr/>
        </p:nvSpPr>
        <p:spPr>
          <a:xfrm>
            <a:off x="5648104" y="1391332"/>
            <a:ext cx="1780085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АНАЛИЗ РЕГИОНАЛЬНОГО РЫНКА ТРУДА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094DD4-8A84-47C8-A4A9-8C8A97E8DEA4}"/>
              </a:ext>
            </a:extLst>
          </p:cNvPr>
          <p:cNvSpPr txBox="1"/>
          <p:nvPr/>
        </p:nvSpPr>
        <p:spPr>
          <a:xfrm>
            <a:off x="7518144" y="1391332"/>
            <a:ext cx="1082602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ПРОГНОЗ ПОТРЕБНОСТИ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5ED7F82A-A8D3-4C3C-8D75-C42D3CE03051}"/>
              </a:ext>
            </a:extLst>
          </p:cNvPr>
          <p:cNvCxnSpPr/>
          <p:nvPr/>
        </p:nvCxnSpPr>
        <p:spPr>
          <a:xfrm>
            <a:off x="3445941" y="1890601"/>
            <a:ext cx="4027" cy="21991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C82A638F-5D5A-46DA-94E2-DCDBDA949E99}"/>
              </a:ext>
            </a:extLst>
          </p:cNvPr>
          <p:cNvCxnSpPr/>
          <p:nvPr/>
        </p:nvCxnSpPr>
        <p:spPr>
          <a:xfrm>
            <a:off x="4755591" y="1890601"/>
            <a:ext cx="4027" cy="21991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46AF514C-902A-4B86-BD1F-43639E8FF144}"/>
              </a:ext>
            </a:extLst>
          </p:cNvPr>
          <p:cNvCxnSpPr/>
          <p:nvPr/>
        </p:nvCxnSpPr>
        <p:spPr>
          <a:xfrm>
            <a:off x="6574661" y="1890601"/>
            <a:ext cx="4027" cy="21991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B9981B1-C69E-41F2-B954-38DC53AFDD10}"/>
              </a:ext>
            </a:extLst>
          </p:cNvPr>
          <p:cNvCxnSpPr/>
          <p:nvPr/>
        </p:nvCxnSpPr>
        <p:spPr>
          <a:xfrm>
            <a:off x="8097703" y="1890601"/>
            <a:ext cx="4027" cy="21991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40969B0-2267-45F9-AF2C-5175861D2F81}"/>
              </a:ext>
            </a:extLst>
          </p:cNvPr>
          <p:cNvSpPr txBox="1"/>
          <p:nvPr/>
        </p:nvSpPr>
        <p:spPr>
          <a:xfrm>
            <a:off x="3024352" y="2917932"/>
            <a:ext cx="5570360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ПРОЕКТИРОВАНИЕ И РАЗРАБОТКА ОБРАЗОВАТЕЛЬНЫХ ПРОГРАММ</a:t>
            </a:r>
          </a:p>
        </p:txBody>
      </p:sp>
      <p:sp>
        <p:nvSpPr>
          <p:cNvPr id="25" name="Стрелка вправо 40">
            <a:extLst>
              <a:ext uri="{FF2B5EF4-FFF2-40B4-BE49-F238E27FC236}">
                <a16:creationId xmlns:a16="http://schemas.microsoft.com/office/drawing/2014/main" id="{C0BC6600-ABBB-4896-81ED-35DCE235734C}"/>
              </a:ext>
            </a:extLst>
          </p:cNvPr>
          <p:cNvSpPr/>
          <p:nvPr/>
        </p:nvSpPr>
        <p:spPr>
          <a:xfrm rot="5400000">
            <a:off x="5725612" y="2343862"/>
            <a:ext cx="149587" cy="93035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F8FC326-374D-421C-8A84-34F403C2229D}"/>
              </a:ext>
            </a:extLst>
          </p:cNvPr>
          <p:cNvCxnSpPr/>
          <p:nvPr/>
        </p:nvCxnSpPr>
        <p:spPr>
          <a:xfrm flipV="1">
            <a:off x="5800405" y="3227114"/>
            <a:ext cx="0" cy="217971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D6172A4-3219-4221-82CF-AC218E1D344D}"/>
              </a:ext>
            </a:extLst>
          </p:cNvPr>
          <p:cNvSpPr txBox="1"/>
          <p:nvPr/>
        </p:nvSpPr>
        <p:spPr>
          <a:xfrm>
            <a:off x="3191630" y="3432852"/>
            <a:ext cx="133083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АТЛАС НОВЫХ ПРОФЕССИЙ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3B2888-22BC-49D0-81F8-5F94DDA764DB}"/>
              </a:ext>
            </a:extLst>
          </p:cNvPr>
          <p:cNvSpPr txBox="1"/>
          <p:nvPr/>
        </p:nvSpPr>
        <p:spPr>
          <a:xfrm>
            <a:off x="6943963" y="3433632"/>
            <a:ext cx="174842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ПРОФЕССИОНАЛЬНЫЕ СТАНДАРТЫ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19E8D63-0153-40A0-A930-987B8BBF4C0E}"/>
              </a:ext>
            </a:extLst>
          </p:cNvPr>
          <p:cNvCxnSpPr/>
          <p:nvPr/>
        </p:nvCxnSpPr>
        <p:spPr>
          <a:xfrm flipV="1">
            <a:off x="7822794" y="3227114"/>
            <a:ext cx="0" cy="217971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D9F136EF-C8F7-4710-8144-3F5FD03E2293}"/>
              </a:ext>
            </a:extLst>
          </p:cNvPr>
          <p:cNvCxnSpPr/>
          <p:nvPr/>
        </p:nvCxnSpPr>
        <p:spPr>
          <a:xfrm flipV="1">
            <a:off x="3863079" y="3227114"/>
            <a:ext cx="0" cy="217971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1F9FDA3-2A27-47BF-8116-546D89A9F8F0}"/>
              </a:ext>
            </a:extLst>
          </p:cNvPr>
          <p:cNvGrpSpPr/>
          <p:nvPr/>
        </p:nvGrpSpPr>
        <p:grpSpPr>
          <a:xfrm>
            <a:off x="4963808" y="4407441"/>
            <a:ext cx="1673194" cy="1235676"/>
            <a:chOff x="0" y="1637"/>
            <a:chExt cx="2139790" cy="1997152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5C4DBD22-37A1-4A87-9553-78C0462BAB4C}"/>
                </a:ext>
              </a:extLst>
            </p:cNvPr>
            <p:cNvSpPr/>
            <p:nvPr/>
          </p:nvSpPr>
          <p:spPr>
            <a:xfrm>
              <a:off x="0" y="1637"/>
              <a:ext cx="2139790" cy="1997152"/>
            </a:xfrm>
            <a:prstGeom prst="ellips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Овал 4">
              <a:extLst>
                <a:ext uri="{FF2B5EF4-FFF2-40B4-BE49-F238E27FC236}">
                  <a16:creationId xmlns:a16="http://schemas.microsoft.com/office/drawing/2014/main" id="{0C041F5D-4824-472B-9182-492D7AE2DFF9}"/>
                </a:ext>
              </a:extLst>
            </p:cNvPr>
            <p:cNvSpPr/>
            <p:nvPr/>
          </p:nvSpPr>
          <p:spPr>
            <a:xfrm>
              <a:off x="313365" y="294113"/>
              <a:ext cx="1513060" cy="141220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>
                  <a:solidFill>
                    <a:srgbClr val="00206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Национальный центр развития высшего образования</a:t>
              </a:r>
              <a:endParaRPr lang="kk-KZ" sz="12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C218C46-C416-4B0B-90A1-88B2A7562A3B}"/>
              </a:ext>
            </a:extLst>
          </p:cNvPr>
          <p:cNvSpPr txBox="1"/>
          <p:nvPr/>
        </p:nvSpPr>
        <p:spPr>
          <a:xfrm>
            <a:off x="5879720" y="3870792"/>
            <a:ext cx="1316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1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Заявление для включение в Реестр</a:t>
            </a:r>
            <a:endParaRPr lang="ru-RU" sz="11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8791DE88-9C05-4DDA-976E-5065360E05A2}"/>
              </a:ext>
            </a:extLst>
          </p:cNvPr>
          <p:cNvCxnSpPr/>
          <p:nvPr/>
        </p:nvCxnSpPr>
        <p:spPr>
          <a:xfrm>
            <a:off x="5800405" y="3870502"/>
            <a:ext cx="0" cy="47891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CDFFC1D-5D3A-48C3-B89C-5A31AEDFC352}"/>
              </a:ext>
            </a:extLst>
          </p:cNvPr>
          <p:cNvSpPr txBox="1"/>
          <p:nvPr/>
        </p:nvSpPr>
        <p:spPr>
          <a:xfrm>
            <a:off x="864153" y="4025322"/>
            <a:ext cx="153841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АКАДЕМИЧЕСКИЙ СОВЕТ</a:t>
            </a:r>
          </a:p>
        </p:txBody>
      </p: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C85EABBD-494E-407E-A83D-C51D5D2791AE}"/>
              </a:ext>
            </a:extLst>
          </p:cNvPr>
          <p:cNvCxnSpPr/>
          <p:nvPr/>
        </p:nvCxnSpPr>
        <p:spPr>
          <a:xfrm flipV="1">
            <a:off x="4995782" y="3916072"/>
            <a:ext cx="12086" cy="340085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411824B9-A387-4863-8592-24992F30BEC6}"/>
              </a:ext>
            </a:extLst>
          </p:cNvPr>
          <p:cNvCxnSpPr/>
          <p:nvPr/>
        </p:nvCxnSpPr>
        <p:spPr>
          <a:xfrm>
            <a:off x="2396473" y="4256155"/>
            <a:ext cx="26113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0753E66-B878-4D18-8255-DB837B5F68A0}"/>
              </a:ext>
            </a:extLst>
          </p:cNvPr>
          <p:cNvSpPr txBox="1"/>
          <p:nvPr/>
        </p:nvSpPr>
        <p:spPr>
          <a:xfrm>
            <a:off x="8150703" y="4687386"/>
            <a:ext cx="2804882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ЭКСПЕРТИЗА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ОБРАЗОВАТЕЛЬНЫХ ПРОГРАММ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(2-3  эксперта)</a:t>
            </a: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9CF6A865-4C3F-4309-B9CD-D56462FEE9B1}"/>
              </a:ext>
            </a:extLst>
          </p:cNvPr>
          <p:cNvCxnSpPr/>
          <p:nvPr/>
        </p:nvCxnSpPr>
        <p:spPr>
          <a:xfrm>
            <a:off x="6722469" y="4947586"/>
            <a:ext cx="1342768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56F4A458-8792-41AA-9B48-D0EC2C5F60C5}"/>
              </a:ext>
            </a:extLst>
          </p:cNvPr>
          <p:cNvCxnSpPr/>
          <p:nvPr/>
        </p:nvCxnSpPr>
        <p:spPr>
          <a:xfrm flipH="1">
            <a:off x="6722471" y="5122867"/>
            <a:ext cx="1342766" cy="289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5D907A7-DC6E-48A2-AFC6-9EB042E0CDD8}"/>
              </a:ext>
            </a:extLst>
          </p:cNvPr>
          <p:cNvSpPr txBox="1"/>
          <p:nvPr/>
        </p:nvSpPr>
        <p:spPr>
          <a:xfrm>
            <a:off x="6823536" y="5122867"/>
            <a:ext cx="1140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Заключение эксперта</a:t>
            </a:r>
            <a:endParaRPr lang="ru-RU" sz="12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7EC3196-FDFE-4709-86BF-7F55D053B6E9}"/>
              </a:ext>
            </a:extLst>
          </p:cNvPr>
          <p:cNvSpPr txBox="1"/>
          <p:nvPr/>
        </p:nvSpPr>
        <p:spPr>
          <a:xfrm>
            <a:off x="581434" y="4717820"/>
            <a:ext cx="2804882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РЕЕСТР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ОБРАЗОВАТЕЛЬНЫХ ПРОГРАММ</a:t>
            </a:r>
          </a:p>
        </p:txBody>
      </p: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08414C6A-7043-4FD8-B900-760ED44F507F}"/>
              </a:ext>
            </a:extLst>
          </p:cNvPr>
          <p:cNvCxnSpPr/>
          <p:nvPr/>
        </p:nvCxnSpPr>
        <p:spPr>
          <a:xfrm flipH="1">
            <a:off x="3463061" y="5015444"/>
            <a:ext cx="1342766" cy="289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B1F5952-1393-4684-8DFC-8EF1D9636546}"/>
              </a:ext>
            </a:extLst>
          </p:cNvPr>
          <p:cNvSpPr txBox="1"/>
          <p:nvPr/>
        </p:nvSpPr>
        <p:spPr>
          <a:xfrm>
            <a:off x="3604745" y="5025278"/>
            <a:ext cx="1140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Включение в Реестр</a:t>
            </a:r>
            <a:endParaRPr lang="ru-RU" sz="12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B6B37E9-5D68-437F-B0F9-C8F4DAB08849}"/>
              </a:ext>
            </a:extLst>
          </p:cNvPr>
          <p:cNvSpPr txBox="1"/>
          <p:nvPr/>
        </p:nvSpPr>
        <p:spPr>
          <a:xfrm>
            <a:off x="4367693" y="6166872"/>
            <a:ext cx="286542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МИНИСТЕРСТВО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НАУКИ И ВЫСШЕГО ОБРАЗОВАНИЯ</a:t>
            </a:r>
          </a:p>
        </p:txBody>
      </p: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FD64BEB4-ACE1-46A1-A325-6D14436F4E3D}"/>
              </a:ext>
            </a:extLst>
          </p:cNvPr>
          <p:cNvCxnSpPr/>
          <p:nvPr/>
        </p:nvCxnSpPr>
        <p:spPr>
          <a:xfrm>
            <a:off x="5800405" y="5757963"/>
            <a:ext cx="0" cy="299661"/>
          </a:xfrm>
          <a:prstGeom prst="straightConnector1">
            <a:avLst/>
          </a:prstGeom>
          <a:ln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B5D2931-A7C0-4FAB-9AFE-DCC3856F295E}"/>
              </a:ext>
            </a:extLst>
          </p:cNvPr>
          <p:cNvSpPr txBox="1"/>
          <p:nvPr/>
        </p:nvSpPr>
        <p:spPr>
          <a:xfrm>
            <a:off x="5879720" y="5718843"/>
            <a:ext cx="13932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z="1100" dirty="0">
                <a:solidFill>
                  <a:srgbClr val="002060"/>
                </a:solidFill>
                <a:latin typeface="Arial Narrow" panose="020B0606020202030204" pitchFamily="34" charset="0"/>
              </a:rPr>
              <a:t>Координация работы Реестра ОП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24CF902-D823-4DED-9F05-F1D55F32E45B}"/>
              </a:ext>
            </a:extLst>
          </p:cNvPr>
          <p:cNvSpPr txBox="1"/>
          <p:nvPr/>
        </p:nvSpPr>
        <p:spPr>
          <a:xfrm>
            <a:off x="2878682" y="888085"/>
            <a:ext cx="586169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АЛГОРИТМ РАЗРАБОТКИ ОБРАЗОВАТЕЛЬНЫХ ПРОГРАММ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11695610" y="6488668"/>
            <a:ext cx="348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1F069F8-F2AF-48D9-8FC3-B519F6178250}" type="slidenum">
              <a:rPr lang="ru-RU" sz="1400" smtClean="0">
                <a:latin typeface="Arial Narrow" panose="020B0606020202030204" pitchFamily="34" charset="0"/>
                <a:cs typeface="Arial" panose="020B0604020202020204" pitchFamily="34" charset="0"/>
              </a:rPr>
              <a:t>15</a:t>
            </a:fld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2053B9D4-1EDA-4717-9C90-0F7229A2A498}"/>
              </a:ext>
            </a:extLst>
          </p:cNvPr>
          <p:cNvSpPr/>
          <p:nvPr/>
        </p:nvSpPr>
        <p:spPr>
          <a:xfrm>
            <a:off x="227348" y="93999"/>
            <a:ext cx="75662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СИСТЕМА ОПЕРЕЖАЮЩЕГО </a:t>
            </a:r>
            <a:r>
              <a:rPr lang="ru-RU" sz="2000" b="1" dirty="0">
                <a:solidFill>
                  <a:srgbClr val="F2F2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КАДРОВОГО ОБЕСПЕЧЕНИЯ</a:t>
            </a:r>
          </a:p>
        </p:txBody>
      </p:sp>
    </p:spTree>
    <p:extLst>
      <p:ext uri="{BB962C8B-B14F-4D97-AF65-F5344CB8AC3E}">
        <p14:creationId xmlns:p14="http://schemas.microsoft.com/office/powerpoint/2010/main" val="8894544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Прямоугольник: скругленные углы 80">
            <a:extLst>
              <a:ext uri="{FF2B5EF4-FFF2-40B4-BE49-F238E27FC236}">
                <a16:creationId xmlns:a16="http://schemas.microsoft.com/office/drawing/2014/main" id="{EF13B522-0205-4FF7-8009-8597E95C3847}"/>
              </a:ext>
            </a:extLst>
          </p:cNvPr>
          <p:cNvSpPr/>
          <p:nvPr/>
        </p:nvSpPr>
        <p:spPr>
          <a:xfrm>
            <a:off x="6359611" y="4393642"/>
            <a:ext cx="5074508" cy="2185216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ru-RU" sz="2000" b="1" kern="0">
              <a:solidFill>
                <a:prstClr val="white"/>
              </a:solidFill>
            </a:endParaRPr>
          </a:p>
        </p:txBody>
      </p:sp>
      <p:sp>
        <p:nvSpPr>
          <p:cNvPr id="39" name="Прямоугольник: скругленные углы 80">
            <a:extLst>
              <a:ext uri="{FF2B5EF4-FFF2-40B4-BE49-F238E27FC236}">
                <a16:creationId xmlns:a16="http://schemas.microsoft.com/office/drawing/2014/main" id="{7E8EA66F-E943-4CB4-ABEE-006D4FA927F6}"/>
              </a:ext>
            </a:extLst>
          </p:cNvPr>
          <p:cNvSpPr/>
          <p:nvPr/>
        </p:nvSpPr>
        <p:spPr>
          <a:xfrm>
            <a:off x="567234" y="4393642"/>
            <a:ext cx="5463918" cy="2185216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ru-RU" sz="2400" b="1" kern="0">
              <a:solidFill>
                <a:prstClr val="white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1ADACD8-B041-4A37-A65C-58CDA32918F4}"/>
              </a:ext>
            </a:extLst>
          </p:cNvPr>
          <p:cNvSpPr/>
          <p:nvPr/>
        </p:nvSpPr>
        <p:spPr>
          <a:xfrm>
            <a:off x="635352" y="4466963"/>
            <a:ext cx="5452409" cy="2049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marR="2858" lvl="0" indent="-133350">
              <a:lnSpc>
                <a:spcPct val="9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"/>
              <a:tabLst>
                <a:tab pos="450215" algn="l"/>
                <a:tab pos="630555" algn="l"/>
              </a:tabLst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Развитие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гибких и адаптивных образовательных платформ</a:t>
            </a:r>
          </a:p>
          <a:p>
            <a:pPr marL="133350" marR="2858" lvl="0" indent="-133350">
              <a:lnSpc>
                <a:spcPct val="9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"/>
              <a:tabLst>
                <a:tab pos="450215" algn="l"/>
                <a:tab pos="630555" algn="l"/>
              </a:tabLst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Расширение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спектра краткосрочных курсов</a:t>
            </a:r>
          </a:p>
          <a:p>
            <a:pPr marL="133350" marR="2858" lvl="0" indent="-133350">
              <a:lnSpc>
                <a:spcPct val="9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"/>
              <a:tabLst>
                <a:tab pos="450215" algn="l"/>
                <a:tab pos="630555" algn="l"/>
              </a:tabLst>
            </a:pP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Определение потребности в навыках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граждан, в том числе взрослого населения</a:t>
            </a:r>
          </a:p>
          <a:p>
            <a:pPr marL="133350" marR="2858" lvl="0" indent="-133350">
              <a:lnSpc>
                <a:spcPct val="9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"/>
              <a:tabLst>
                <a:tab pos="450215" algn="l"/>
                <a:tab pos="630555" algn="l"/>
              </a:tabLst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Развитие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«серебряных университетов»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CBE12C41-10E1-47DF-B11A-57D3097AA05A}"/>
              </a:ext>
            </a:extLst>
          </p:cNvPr>
          <p:cNvSpPr/>
          <p:nvPr/>
        </p:nvSpPr>
        <p:spPr>
          <a:xfrm>
            <a:off x="3773233" y="3851881"/>
            <a:ext cx="51800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k-KZ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КОНЦЕПЦИЯ ОБУЧЕНИЯ В ТЕЧЕНИЕ ВСЕЙ ЖИЗНИ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007B83F-9D16-4AA4-978E-B4B06CEC76C3}"/>
              </a:ext>
            </a:extLst>
          </p:cNvPr>
          <p:cNvSpPr/>
          <p:nvPr/>
        </p:nvSpPr>
        <p:spPr>
          <a:xfrm>
            <a:off x="6416221" y="4466963"/>
            <a:ext cx="4861380" cy="214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marR="2858" indent="-133350">
              <a:lnSpc>
                <a:spcPct val="9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"/>
              <a:tabLst>
                <a:tab pos="450215" algn="l"/>
                <a:tab pos="630555" algn="l"/>
              </a:tabLst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перезачета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кредитов,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полученных через неформальное образование и </a:t>
            </a:r>
            <a:r>
              <a:rPr lang="ru-RU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микроквалификаций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33350" marR="2858" lvl="0" indent="-133350">
              <a:lnSpc>
                <a:spcPct val="9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"/>
              <a:tabLst>
                <a:tab pos="450215" algn="l"/>
                <a:tab pos="630555" algn="l"/>
              </a:tabLst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Формирование полноценной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системы сертификации</a:t>
            </a:r>
          </a:p>
          <a:p>
            <a:pPr marL="133350" marR="2858" indent="-133350">
              <a:lnSpc>
                <a:spcPct val="9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"/>
              <a:tabLst>
                <a:tab pos="450215" algn="l"/>
                <a:tab pos="630555" algn="l"/>
              </a:tabLst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Введение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накопительной системы (банка)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кредитного и </a:t>
            </a:r>
            <a:r>
              <a:rPr lang="ru-RU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некредитного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обучения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C76963-7D62-40A0-B61F-E374D99910AE}"/>
              </a:ext>
            </a:extLst>
          </p:cNvPr>
          <p:cNvSpPr txBox="1"/>
          <p:nvPr/>
        </p:nvSpPr>
        <p:spPr>
          <a:xfrm>
            <a:off x="449189" y="1552739"/>
            <a:ext cx="5233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sz="2800" b="1" dirty="0">
              <a:solidFill>
                <a:srgbClr val="002060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BDA036-3056-439A-8593-4FE9315BB1EC}"/>
              </a:ext>
            </a:extLst>
          </p:cNvPr>
          <p:cNvSpPr txBox="1"/>
          <p:nvPr/>
        </p:nvSpPr>
        <p:spPr>
          <a:xfrm>
            <a:off x="449190" y="1032141"/>
            <a:ext cx="5540191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ТЕКУЩАЯ СИТУАЦИЯ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EBE0A9-BCE1-4323-99BB-F0E6DBA29802}"/>
              </a:ext>
            </a:extLst>
          </p:cNvPr>
          <p:cNvSpPr txBox="1"/>
          <p:nvPr/>
        </p:nvSpPr>
        <p:spPr>
          <a:xfrm>
            <a:off x="1233639" y="1529656"/>
            <a:ext cx="44300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noProof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лобальной рабочей силы нуждаются</a:t>
            </a:r>
            <a:r>
              <a:rPr kumimoji="0" lang="ru-RU" sz="1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в новых навыках для успешного выполнения своей работы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BA98E7F-9F27-4713-8D1C-7ED27129048F}"/>
              </a:ext>
            </a:extLst>
          </p:cNvPr>
          <p:cNvSpPr txBox="1"/>
          <p:nvPr/>
        </p:nvSpPr>
        <p:spPr>
          <a:xfrm>
            <a:off x="1233639" y="2246358"/>
            <a:ext cx="4755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>
                <a:srgbClr val="001F5F"/>
              </a:buClr>
              <a:buFontTx/>
              <a:buNone/>
            </a:pPr>
            <a:r>
              <a:rPr lang="ru-RU" alt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руководителей в мире ощущают на себе </a:t>
            </a:r>
            <a:r>
              <a:rPr lang="ru-RU" altLang="ru-RU" sz="1400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навыковые</a:t>
            </a:r>
            <a:r>
              <a:rPr lang="ru-RU" alt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пробелы, 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1F5F"/>
              </a:buClr>
              <a:buFontTx/>
              <a:buNone/>
            </a:pPr>
            <a:r>
              <a:rPr lang="ru-RU" alt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 22% ожидают этого в течение ближайших двух лет</a:t>
            </a:r>
            <a:endParaRPr lang="ru-RU" altLang="ru-RU" sz="1200" i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205571-8493-43BA-B789-8B8D19D9EA93}"/>
              </a:ext>
            </a:extLst>
          </p:cNvPr>
          <p:cNvSpPr txBox="1"/>
          <p:nvPr/>
        </p:nvSpPr>
        <p:spPr>
          <a:xfrm>
            <a:off x="1233639" y="2957152"/>
            <a:ext cx="46610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>
                <a:srgbClr val="001F5F"/>
              </a:buClr>
              <a:buFontTx/>
              <a:buNone/>
            </a:pPr>
            <a:r>
              <a:rPr lang="ru-RU" alt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уровень участия взрослых в  неформальном образовании в Казахстане </a:t>
            </a:r>
            <a:r>
              <a:rPr lang="ru-RU" altLang="ru-RU" sz="1200" i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(в странах ОЭСР в среднем 47%)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389DDE-EACD-4825-9A79-FDFE9B886548}"/>
              </a:ext>
            </a:extLst>
          </p:cNvPr>
          <p:cNvSpPr txBox="1"/>
          <p:nvPr/>
        </p:nvSpPr>
        <p:spPr>
          <a:xfrm>
            <a:off x="452722" y="2980235"/>
            <a:ext cx="974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B8EDB8-C558-4C0A-8593-D4226D5635FD}"/>
              </a:ext>
            </a:extLst>
          </p:cNvPr>
          <p:cNvSpPr txBox="1"/>
          <p:nvPr/>
        </p:nvSpPr>
        <p:spPr>
          <a:xfrm>
            <a:off x="433548" y="2251997"/>
            <a:ext cx="974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8459D1-C04E-4E94-9BC9-204E8C826112}"/>
              </a:ext>
            </a:extLst>
          </p:cNvPr>
          <p:cNvSpPr txBox="1"/>
          <p:nvPr/>
        </p:nvSpPr>
        <p:spPr>
          <a:xfrm>
            <a:off x="6690480" y="1032141"/>
            <a:ext cx="4743639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ВЫЗОВЫ РЫНКА ТРУДА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334DA5-3BD0-410B-BBEF-6AE62AE5DDBB}"/>
              </a:ext>
            </a:extLst>
          </p:cNvPr>
          <p:cNvSpPr txBox="1"/>
          <p:nvPr/>
        </p:nvSpPr>
        <p:spPr>
          <a:xfrm>
            <a:off x="6690480" y="1635552"/>
            <a:ext cx="4430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noProof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ПЕРЕХОД ОТ «ПРОФЕССИИ» К </a:t>
            </a:r>
            <a:r>
              <a:rPr lang="ru-RU" sz="1400" b="1" noProof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«НАВЫКАМ»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715FCD-D9EF-4EF2-A421-FDD8849DAC52}"/>
              </a:ext>
            </a:extLst>
          </p:cNvPr>
          <p:cNvSpPr txBox="1"/>
          <p:nvPr/>
        </p:nvSpPr>
        <p:spPr>
          <a:xfrm>
            <a:off x="6690480" y="2156451"/>
            <a:ext cx="44300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noProof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НАЛИЧИЕ </a:t>
            </a:r>
            <a:r>
              <a:rPr lang="ru-RU" sz="1400" b="1" noProof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МЕТА-КОМПЕТЕНЦИЙ</a:t>
            </a:r>
            <a:r>
              <a:rPr lang="ru-RU" sz="1400" noProof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И ПОСТОЯННОЕ ОБНОВЛЕНИЕ НАВЫКОВ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B8375FE-6AE2-456D-BCFE-7923A6EE4813}"/>
              </a:ext>
            </a:extLst>
          </p:cNvPr>
          <p:cNvSpPr txBox="1"/>
          <p:nvPr/>
        </p:nvSpPr>
        <p:spPr>
          <a:xfrm>
            <a:off x="6690480" y="2954203"/>
            <a:ext cx="44300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noProof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«МИКРОКВАЛИФИКАЦИИ»</a:t>
            </a:r>
            <a:r>
              <a:rPr lang="ru-RU" sz="1400" noProof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- ОТВЕТ НА ПРЕОБРАЗОВАНИЯ НА РЫНКЕ ТРУДА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695610" y="6488668"/>
            <a:ext cx="348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9D8C58B-3496-4081-B6D4-7289431615C5}" type="slidenum">
              <a:rPr lang="ru-RU" sz="1400" smtClean="0">
                <a:latin typeface="Arial Narrow" panose="020B0606020202030204" pitchFamily="34" charset="0"/>
                <a:cs typeface="Arial" panose="020B0604020202020204" pitchFamily="34" charset="0"/>
              </a:rPr>
              <a:t>16</a:t>
            </a:fld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053B9D4-1EDA-4717-9C90-0F7229A2A498}"/>
              </a:ext>
            </a:extLst>
          </p:cNvPr>
          <p:cNvSpPr/>
          <p:nvPr/>
        </p:nvSpPr>
        <p:spPr>
          <a:xfrm>
            <a:off x="227348" y="93999"/>
            <a:ext cx="75662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СИСТЕМА ОПЕРЕЖАЮЩЕГО </a:t>
            </a:r>
            <a:r>
              <a:rPr lang="ru-RU" sz="2000" b="1" dirty="0">
                <a:solidFill>
                  <a:srgbClr val="F2F2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КАДРОВОГО ОБЕСПЕЧЕНИЯ</a:t>
            </a:r>
          </a:p>
        </p:txBody>
      </p:sp>
    </p:spTree>
    <p:extLst>
      <p:ext uri="{BB962C8B-B14F-4D97-AF65-F5344CB8AC3E}">
        <p14:creationId xmlns:p14="http://schemas.microsoft.com/office/powerpoint/2010/main" val="393104177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129D45-6642-4900-B9BD-F58A80B2E1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77DA18-B93D-4329-B6C1-C4AE23685D28}"/>
              </a:ext>
            </a:extLst>
          </p:cNvPr>
          <p:cNvSpPr/>
          <p:nvPr/>
        </p:nvSpPr>
        <p:spPr>
          <a:xfrm>
            <a:off x="575788" y="253946"/>
            <a:ext cx="94412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7938"/>
            <a:r>
              <a:rPr lang="ru-RU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РАЗВИТИЕ </a:t>
            </a:r>
            <a:r>
              <a:rPr lang="ru-RU" sz="2000" b="1" dirty="0">
                <a:solidFill>
                  <a:srgbClr val="F2F2F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АРХИТЕКТУРЫ ВУЗОВ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43148E-E6BE-4D94-A8F7-C10587F0E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B133F89-0952-4AB4-A00B-9365CF475DE8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9E63BA-E699-4858-96C9-CC82DA63FC07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2CFFC5D3-B2C3-44C6-9450-0B00381AD423}"/>
              </a:ext>
            </a:extLst>
          </p:cNvPr>
          <p:cNvSpPr/>
          <p:nvPr/>
        </p:nvSpPr>
        <p:spPr>
          <a:xfrm>
            <a:off x="575788" y="1298036"/>
            <a:ext cx="10878820" cy="3593465"/>
          </a:xfrm>
          <a:custGeom>
            <a:avLst/>
            <a:gdLst/>
            <a:ahLst/>
            <a:cxnLst/>
            <a:rect l="l" t="t" r="r" b="b"/>
            <a:pathLst>
              <a:path w="10878820" h="3593465">
                <a:moveTo>
                  <a:pt x="89916" y="266700"/>
                </a:moveTo>
                <a:lnTo>
                  <a:pt x="3790315" y="266700"/>
                </a:lnTo>
                <a:lnTo>
                  <a:pt x="3790315" y="425196"/>
                </a:lnTo>
                <a:lnTo>
                  <a:pt x="4719447" y="425196"/>
                </a:lnTo>
              </a:path>
              <a:path w="10878820" h="3593465">
                <a:moveTo>
                  <a:pt x="10878312" y="0"/>
                </a:moveTo>
                <a:lnTo>
                  <a:pt x="7151116" y="0"/>
                </a:lnTo>
                <a:lnTo>
                  <a:pt x="7151116" y="486029"/>
                </a:lnTo>
                <a:lnTo>
                  <a:pt x="6215253" y="486029"/>
                </a:lnTo>
              </a:path>
              <a:path w="10878820" h="3593465">
                <a:moveTo>
                  <a:pt x="10878312" y="3552190"/>
                </a:moveTo>
                <a:lnTo>
                  <a:pt x="7182612" y="3552190"/>
                </a:lnTo>
                <a:lnTo>
                  <a:pt x="7182612" y="3081528"/>
                </a:lnTo>
                <a:lnTo>
                  <a:pt x="6326505" y="3081528"/>
                </a:lnTo>
              </a:path>
              <a:path w="10878820" h="3593465">
                <a:moveTo>
                  <a:pt x="0" y="3593338"/>
                </a:moveTo>
                <a:lnTo>
                  <a:pt x="3831717" y="3593338"/>
                </a:lnTo>
                <a:lnTo>
                  <a:pt x="3831717" y="3048000"/>
                </a:lnTo>
                <a:lnTo>
                  <a:pt x="4719447" y="3048000"/>
                </a:lnTo>
              </a:path>
            </a:pathLst>
          </a:custGeom>
          <a:ln w="19812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1400">
              <a:latin typeface="Arial Narrow" panose="020B0606020202030204" pitchFamily="34" charset="0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994774-0B2E-4346-9330-FEED26A93E7F}"/>
              </a:ext>
            </a:extLst>
          </p:cNvPr>
          <p:cNvSpPr/>
          <p:nvPr/>
        </p:nvSpPr>
        <p:spPr>
          <a:xfrm>
            <a:off x="575788" y="2806797"/>
            <a:ext cx="10878820" cy="330835"/>
          </a:xfrm>
          <a:custGeom>
            <a:avLst/>
            <a:gdLst/>
            <a:ahLst/>
            <a:cxnLst/>
            <a:rect l="l" t="t" r="r" b="b"/>
            <a:pathLst>
              <a:path w="10878820" h="330835">
                <a:moveTo>
                  <a:pt x="10878312" y="0"/>
                </a:moveTo>
                <a:lnTo>
                  <a:pt x="7634732" y="0"/>
                </a:lnTo>
                <a:lnTo>
                  <a:pt x="7634732" y="236093"/>
                </a:lnTo>
                <a:lnTo>
                  <a:pt x="6820281" y="236093"/>
                </a:lnTo>
              </a:path>
              <a:path w="10878820" h="330835">
                <a:moveTo>
                  <a:pt x="0" y="330708"/>
                </a:moveTo>
                <a:lnTo>
                  <a:pt x="3091307" y="330708"/>
                </a:lnTo>
                <a:lnTo>
                  <a:pt x="3091307" y="284988"/>
                </a:lnTo>
                <a:lnTo>
                  <a:pt x="3867531" y="284988"/>
                </a:lnTo>
              </a:path>
            </a:pathLst>
          </a:custGeom>
          <a:ln w="19812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1400">
              <a:latin typeface="Arial Narrow" panose="020B0606020202030204" pitchFamily="34" charset="0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0D35E7BE-2956-4780-B1AC-E344C85E410C}"/>
              </a:ext>
            </a:extLst>
          </p:cNvPr>
          <p:cNvSpPr txBox="1"/>
          <p:nvPr/>
        </p:nvSpPr>
        <p:spPr>
          <a:xfrm>
            <a:off x="8279228" y="2520539"/>
            <a:ext cx="104394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5.</a:t>
            </a:r>
            <a:r>
              <a:rPr lang="ru-RU" sz="1600" b="1" spc="-8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lang="ru-RU" sz="1600" b="1" spc="-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ДАННЫЕ</a:t>
            </a:r>
            <a:endParaRPr lang="ru-RU" sz="1600" dirty="0">
              <a:solidFill>
                <a:srgbClr val="002060"/>
              </a:solidFill>
              <a:latin typeface="Arial Narrow" panose="020B0606020202030204" pitchFamily="34" charset="0"/>
              <a:cs typeface="Tahoma"/>
            </a:endParaRP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56B61816-E582-4CDF-A9B7-3753BDD1FB93}"/>
              </a:ext>
            </a:extLst>
          </p:cNvPr>
          <p:cNvSpPr txBox="1"/>
          <p:nvPr/>
        </p:nvSpPr>
        <p:spPr>
          <a:xfrm>
            <a:off x="8215600" y="4537426"/>
            <a:ext cx="2349247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6.</a:t>
            </a:r>
            <a:r>
              <a:rPr lang="ru-RU" sz="1600" b="1" spc="-8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lang="ru-RU" sz="1600" b="1" spc="-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СЕРВИСЫ ДЛЯ </a:t>
            </a:r>
            <a:r>
              <a:rPr lang="en-US" sz="1600" b="1" spc="-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EDTECH </a:t>
            </a:r>
            <a:endParaRPr lang="en-US" sz="1600" dirty="0">
              <a:solidFill>
                <a:srgbClr val="002060"/>
              </a:solidFill>
              <a:latin typeface="Arial Narrow" panose="020B0606020202030204" pitchFamily="34" charset="0"/>
              <a:cs typeface="Tahoma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85CA7142-A938-4660-BA98-D356F077C9CA}"/>
              </a:ext>
            </a:extLst>
          </p:cNvPr>
          <p:cNvSpPr txBox="1"/>
          <p:nvPr/>
        </p:nvSpPr>
        <p:spPr>
          <a:xfrm>
            <a:off x="8215601" y="921862"/>
            <a:ext cx="268986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4.</a:t>
            </a:r>
            <a:r>
              <a:rPr lang="ru-RU" sz="1600" b="1" spc="-4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lang="ru-RU" sz="1600" b="1" spc="-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МОНИТОРИНГ</a:t>
            </a:r>
            <a:endParaRPr lang="ru-RU" sz="1600" dirty="0">
              <a:solidFill>
                <a:srgbClr val="002060"/>
              </a:solidFill>
              <a:latin typeface="Arial Narrow" panose="020B0606020202030204" pitchFamily="34" charset="0"/>
              <a:cs typeface="Tahoma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08A47DE9-2FE0-4A56-9274-3CD279877F38}"/>
              </a:ext>
            </a:extLst>
          </p:cNvPr>
          <p:cNvSpPr txBox="1"/>
          <p:nvPr/>
        </p:nvSpPr>
        <p:spPr>
          <a:xfrm>
            <a:off x="661081" y="1005683"/>
            <a:ext cx="2166620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ru-RU" b="1" spc="-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1.</a:t>
            </a:r>
            <a:r>
              <a:rPr lang="ru-RU" b="1" spc="-1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lang="ru-RU" b="1" spc="-11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ВЗАИМОДЕЙСТВИЕ 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  <a:cs typeface="Tahoma"/>
            </a:endParaRPr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2EE3CBBC-1F15-452A-A955-33CE214E84A1}"/>
              </a:ext>
            </a:extLst>
          </p:cNvPr>
          <p:cNvSpPr txBox="1"/>
          <p:nvPr/>
        </p:nvSpPr>
        <p:spPr>
          <a:xfrm>
            <a:off x="659863" y="2829911"/>
            <a:ext cx="238887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2.</a:t>
            </a:r>
            <a:r>
              <a:rPr lang="ru-RU" sz="1600" b="1" spc="-31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lang="ru-RU" sz="1600" b="1" spc="-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ЦИФРОВОЙ ПРОФИЛЬ</a:t>
            </a:r>
            <a:endParaRPr lang="ru-RU" sz="1600" dirty="0">
              <a:solidFill>
                <a:srgbClr val="002060"/>
              </a:solidFill>
              <a:latin typeface="Arial Narrow" panose="020B0606020202030204" pitchFamily="34" charset="0"/>
              <a:cs typeface="Tahoma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079D3A0E-03B4-4712-8AF4-0FD8BE1BA639}"/>
              </a:ext>
            </a:extLst>
          </p:cNvPr>
          <p:cNvSpPr txBox="1"/>
          <p:nvPr/>
        </p:nvSpPr>
        <p:spPr>
          <a:xfrm>
            <a:off x="668701" y="4352640"/>
            <a:ext cx="268381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3.</a:t>
            </a:r>
            <a:r>
              <a:rPr lang="ru-RU" sz="1600" b="1" spc="-31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lang="ru-RU" sz="1600" b="1" spc="-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ЦИФРОВЫЕ ИНСТРУМЕНТЫ МНВО</a:t>
            </a:r>
            <a:endParaRPr lang="ru-RU" sz="1600" dirty="0">
              <a:solidFill>
                <a:srgbClr val="002060"/>
              </a:solidFill>
              <a:latin typeface="Arial Narrow" panose="020B0606020202030204" pitchFamily="34" charset="0"/>
              <a:cs typeface="Tahoma"/>
            </a:endParaRP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48892F49-E201-4D61-9D78-84D45F3E19FD}"/>
              </a:ext>
            </a:extLst>
          </p:cNvPr>
          <p:cNvSpPr txBox="1"/>
          <p:nvPr/>
        </p:nvSpPr>
        <p:spPr>
          <a:xfrm>
            <a:off x="662605" y="1603091"/>
            <a:ext cx="291673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sz="1500" spc="-4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Обмен данными за счет интеграции платформы со всеми </a:t>
            </a:r>
            <a:r>
              <a:rPr lang="en-GB" sz="1500" spc="-4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LMS</a:t>
            </a:r>
            <a:r>
              <a:rPr lang="ru-RU" sz="1500" spc="-4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ВУЗов, в том числе через </a:t>
            </a:r>
            <a:r>
              <a:rPr lang="en-GB" sz="1500" spc="-4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API</a:t>
            </a:r>
            <a:r>
              <a:rPr lang="ru-RU" sz="1500" spc="-4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и государственными ИС и БД</a:t>
            </a:r>
            <a:endParaRPr sz="1500" dirty="0">
              <a:solidFill>
                <a:srgbClr val="002060"/>
              </a:solidFill>
              <a:latin typeface="Arial Narrow" panose="020B0606020202030204" pitchFamily="34" charset="0"/>
              <a:cs typeface="Tahoma"/>
            </a:endParaRPr>
          </a:p>
        </p:txBody>
      </p:sp>
      <p:sp>
        <p:nvSpPr>
          <p:cNvPr id="25" name="object 15">
            <a:extLst>
              <a:ext uri="{FF2B5EF4-FFF2-40B4-BE49-F238E27FC236}">
                <a16:creationId xmlns:a16="http://schemas.microsoft.com/office/drawing/2014/main" id="{9C405CA0-D92B-4BDB-803F-19A1E887A3B7}"/>
              </a:ext>
            </a:extLst>
          </p:cNvPr>
          <p:cNvSpPr txBox="1"/>
          <p:nvPr/>
        </p:nvSpPr>
        <p:spPr>
          <a:xfrm>
            <a:off x="653880" y="3233316"/>
            <a:ext cx="279908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sz="1500" spc="-3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Формирование цифрового профиля студента, </a:t>
            </a:r>
            <a:r>
              <a:rPr lang="en-US" sz="1500" spc="-3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student life track </a:t>
            </a:r>
            <a:r>
              <a:rPr lang="en-GB" sz="1500" spc="-3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(</a:t>
            </a:r>
            <a:r>
              <a:rPr lang="ru-RU" sz="1500" spc="-3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личные данные студента, успеваемость и др.)</a:t>
            </a:r>
            <a:endParaRPr sz="1500" dirty="0">
              <a:solidFill>
                <a:srgbClr val="002060"/>
              </a:solidFill>
              <a:latin typeface="Arial Narrow" panose="020B0606020202030204" pitchFamily="34" charset="0"/>
              <a:cs typeface="Tahoma"/>
            </a:endParaRPr>
          </a:p>
        </p:txBody>
      </p:sp>
      <p:sp>
        <p:nvSpPr>
          <p:cNvPr id="26" name="object 16">
            <a:extLst>
              <a:ext uri="{FF2B5EF4-FFF2-40B4-BE49-F238E27FC236}">
                <a16:creationId xmlns:a16="http://schemas.microsoft.com/office/drawing/2014/main" id="{9AB573F0-AF6E-4DCA-A272-1698E25A6C40}"/>
              </a:ext>
            </a:extLst>
          </p:cNvPr>
          <p:cNvSpPr txBox="1"/>
          <p:nvPr/>
        </p:nvSpPr>
        <p:spPr>
          <a:xfrm>
            <a:off x="668701" y="4968294"/>
            <a:ext cx="4392295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sz="1500" spc="-5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Цифровые документы, цифровые формы строгой отчетности, статистические данные, сервисы для оказания государственных услуг</a:t>
            </a:r>
            <a:endParaRPr sz="1500" dirty="0">
              <a:solidFill>
                <a:srgbClr val="002060"/>
              </a:solidFill>
              <a:latin typeface="Arial Narrow" panose="020B0606020202030204" pitchFamily="34" charset="0"/>
              <a:cs typeface="Tahoma"/>
            </a:endParaRPr>
          </a:p>
        </p:txBody>
      </p:sp>
      <p:sp>
        <p:nvSpPr>
          <p:cNvPr id="27" name="object 17">
            <a:extLst>
              <a:ext uri="{FF2B5EF4-FFF2-40B4-BE49-F238E27FC236}">
                <a16:creationId xmlns:a16="http://schemas.microsoft.com/office/drawing/2014/main" id="{8CA297C6-3800-4B85-AD93-3B2E45628F1A}"/>
              </a:ext>
            </a:extLst>
          </p:cNvPr>
          <p:cNvSpPr txBox="1"/>
          <p:nvPr/>
        </p:nvSpPr>
        <p:spPr>
          <a:xfrm>
            <a:off x="8215600" y="4893406"/>
            <a:ext cx="3105151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sz="1500" spc="-4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Предоставление цифровых сервисов </a:t>
            </a:r>
            <a:r>
              <a:rPr lang="en-GB" sz="1500" spc="-4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EdTech, </a:t>
            </a:r>
            <a:r>
              <a:rPr lang="ru-RU" sz="1500" spc="-4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безопасное подключение цифровых решений частного сектора</a:t>
            </a:r>
            <a:endParaRPr sz="1500" dirty="0">
              <a:solidFill>
                <a:srgbClr val="002060"/>
              </a:solidFill>
              <a:latin typeface="Arial Narrow" panose="020B0606020202030204" pitchFamily="34" charset="0"/>
              <a:cs typeface="Tahoma"/>
            </a:endParaRPr>
          </a:p>
        </p:txBody>
      </p:sp>
      <p:sp>
        <p:nvSpPr>
          <p:cNvPr id="28" name="object 18">
            <a:extLst>
              <a:ext uri="{FF2B5EF4-FFF2-40B4-BE49-F238E27FC236}">
                <a16:creationId xmlns:a16="http://schemas.microsoft.com/office/drawing/2014/main" id="{9E23EE45-0F76-4254-AAA8-475EFA4EBBEC}"/>
              </a:ext>
            </a:extLst>
          </p:cNvPr>
          <p:cNvSpPr txBox="1"/>
          <p:nvPr/>
        </p:nvSpPr>
        <p:spPr>
          <a:xfrm>
            <a:off x="8295739" y="2876901"/>
            <a:ext cx="3249295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sz="1500" spc="-4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У</a:t>
            </a:r>
            <a:r>
              <a:rPr sz="1500" spc="-4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п</a:t>
            </a:r>
            <a:r>
              <a:rPr sz="1500" spc="-40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р</a:t>
            </a:r>
            <a:r>
              <a:rPr sz="1500" spc="-3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ав</a:t>
            </a:r>
            <a:r>
              <a:rPr sz="1500" spc="-4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л</a:t>
            </a:r>
            <a:r>
              <a:rPr sz="1500" spc="-3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е</a:t>
            </a:r>
            <a:r>
              <a:rPr sz="1500" spc="-4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ни</a:t>
            </a:r>
            <a:r>
              <a:rPr lang="ru-RU" sz="1500" spc="-4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е</a:t>
            </a:r>
            <a:r>
              <a:rPr sz="150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 </a:t>
            </a:r>
            <a:r>
              <a:rPr sz="1500" spc="-3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данными </a:t>
            </a:r>
            <a:r>
              <a:rPr sz="150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с </a:t>
            </a:r>
            <a:r>
              <a:rPr sz="1500" spc="-3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обеспечением </a:t>
            </a:r>
            <a:r>
              <a:rPr sz="1500" spc="-31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sz="1500" spc="-3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всес</a:t>
            </a:r>
            <a:r>
              <a:rPr sz="1500" spc="-4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т</a:t>
            </a:r>
            <a:r>
              <a:rPr sz="1500" spc="-3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о</a:t>
            </a:r>
            <a:r>
              <a:rPr sz="1500" spc="-4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р</a:t>
            </a:r>
            <a:r>
              <a:rPr sz="1500" spc="-3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о</a:t>
            </a:r>
            <a:r>
              <a:rPr sz="1500" spc="-4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нн</a:t>
            </a:r>
            <a:r>
              <a:rPr sz="1500" spc="-3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ег</a:t>
            </a:r>
            <a:r>
              <a:rPr sz="150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о </a:t>
            </a:r>
            <a:r>
              <a:rPr sz="1500" spc="-3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дос</a:t>
            </a:r>
            <a:r>
              <a:rPr sz="1500" spc="-4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т</a:t>
            </a:r>
            <a:r>
              <a:rPr sz="1500" spc="-4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у</a:t>
            </a:r>
            <a:r>
              <a:rPr sz="1500" spc="-4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п</a:t>
            </a:r>
            <a:r>
              <a:rPr sz="150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а</a:t>
            </a:r>
            <a:r>
              <a:rPr sz="1500" spc="-10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sz="150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в</a:t>
            </a:r>
            <a:r>
              <a:rPr sz="1500" spc="-4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sz="1500" spc="-4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р</a:t>
            </a:r>
            <a:r>
              <a:rPr sz="1500" spc="-3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е</a:t>
            </a:r>
            <a:r>
              <a:rPr sz="1500" spc="-4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ж</a:t>
            </a:r>
            <a:r>
              <a:rPr sz="1500" spc="-4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и</a:t>
            </a:r>
            <a:r>
              <a:rPr sz="1500" spc="-3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м</a:t>
            </a:r>
            <a:r>
              <a:rPr sz="150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е  </a:t>
            </a:r>
            <a:r>
              <a:rPr sz="1500" spc="-40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ре</a:t>
            </a:r>
            <a:r>
              <a:rPr sz="1500" spc="-3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а</a:t>
            </a:r>
            <a:r>
              <a:rPr sz="1500" spc="-4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л</a:t>
            </a:r>
            <a:r>
              <a:rPr sz="1500" spc="-3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ь</a:t>
            </a:r>
            <a:r>
              <a:rPr sz="1500" spc="-4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н</a:t>
            </a:r>
            <a:r>
              <a:rPr sz="1500" spc="-40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ог</a:t>
            </a:r>
            <a:r>
              <a:rPr sz="1500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о</a:t>
            </a:r>
            <a:r>
              <a:rPr sz="1500" spc="-4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sz="1500" spc="-3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в</a:t>
            </a:r>
            <a:r>
              <a:rPr sz="1500" spc="-40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реме</a:t>
            </a:r>
            <a:r>
              <a:rPr sz="1500" spc="-4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ни</a:t>
            </a:r>
            <a:r>
              <a:rPr lang="ru-RU" sz="1500" spc="-4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для </a:t>
            </a:r>
            <a:r>
              <a:rPr lang="en-GB" sz="1500" spc="-4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Data driven </a:t>
            </a:r>
            <a:r>
              <a:rPr lang="ru-RU" sz="1500" spc="-4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решений</a:t>
            </a:r>
            <a:r>
              <a:rPr sz="150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,</a:t>
            </a:r>
            <a:r>
              <a:rPr sz="1500" spc="-8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lang="ru-RU" sz="1500" spc="-2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предиктивная аналитика, визуализация через </a:t>
            </a:r>
            <a:r>
              <a:rPr lang="ru-RU" sz="1500" spc="-2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дашборды</a:t>
            </a:r>
            <a:endParaRPr sz="1500" dirty="0">
              <a:solidFill>
                <a:srgbClr val="002060"/>
              </a:solidFill>
              <a:latin typeface="Arial Narrow" panose="020B0606020202030204" pitchFamily="34" charset="0"/>
              <a:cs typeface="Tahoma"/>
            </a:endParaRPr>
          </a:p>
        </p:txBody>
      </p:sp>
      <p:sp>
        <p:nvSpPr>
          <p:cNvPr id="29" name="object 19">
            <a:extLst>
              <a:ext uri="{FF2B5EF4-FFF2-40B4-BE49-F238E27FC236}">
                <a16:creationId xmlns:a16="http://schemas.microsoft.com/office/drawing/2014/main" id="{874C2E2E-0DBA-4260-B20A-BE1E5798A427}"/>
              </a:ext>
            </a:extLst>
          </p:cNvPr>
          <p:cNvSpPr txBox="1"/>
          <p:nvPr/>
        </p:nvSpPr>
        <p:spPr>
          <a:xfrm>
            <a:off x="8215601" y="1312641"/>
            <a:ext cx="34417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sz="1500" spc="-31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Мониторинг текущего состояния</a:t>
            </a:r>
            <a:r>
              <a:rPr sz="1500" spc="-31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sz="1500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и</a:t>
            </a:r>
            <a:r>
              <a:rPr sz="150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sz="1500" spc="-40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оптимизация</a:t>
            </a:r>
            <a:r>
              <a:rPr sz="1500" spc="-4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sz="1500" spc="-4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п</a:t>
            </a:r>
            <a:r>
              <a:rPr sz="1500" spc="-40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ро</a:t>
            </a:r>
            <a:r>
              <a:rPr sz="1500" spc="-4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ц</a:t>
            </a:r>
            <a:r>
              <a:rPr sz="1500" spc="-40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е</a:t>
            </a:r>
            <a:r>
              <a:rPr sz="1500" spc="-3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сс</a:t>
            </a:r>
            <a:r>
              <a:rPr sz="1500" spc="-40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о</a:t>
            </a:r>
            <a:r>
              <a:rPr sz="1500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в</a:t>
            </a:r>
            <a:r>
              <a:rPr sz="1500" spc="-2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sz="150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в</a:t>
            </a:r>
            <a:r>
              <a:rPr sz="1500" spc="-51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sz="1500" spc="-3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с</a:t>
            </a:r>
            <a:r>
              <a:rPr sz="1500" spc="-4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оо</a:t>
            </a:r>
            <a:r>
              <a:rPr sz="1500" spc="-4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т</a:t>
            </a:r>
            <a:r>
              <a:rPr sz="1500" spc="-3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в</a:t>
            </a:r>
            <a:r>
              <a:rPr sz="1500" spc="-51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е</a:t>
            </a:r>
            <a:r>
              <a:rPr sz="1500" spc="-4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т</a:t>
            </a:r>
            <a:r>
              <a:rPr sz="1500" spc="-51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с</a:t>
            </a:r>
            <a:r>
              <a:rPr sz="1500" spc="-4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тви</a:t>
            </a:r>
            <a:r>
              <a:rPr sz="150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и</a:t>
            </a:r>
            <a:r>
              <a:rPr sz="1500" spc="-10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sz="1500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с</a:t>
            </a:r>
            <a:r>
              <a:rPr sz="1500" spc="-8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sz="1500" spc="-4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п</a:t>
            </a:r>
            <a:r>
              <a:rPr sz="1500" spc="-40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ере</a:t>
            </a:r>
            <a:r>
              <a:rPr sz="1500" spc="-3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д</a:t>
            </a:r>
            <a:r>
              <a:rPr sz="1500" spc="-40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о</a:t>
            </a:r>
            <a:r>
              <a:rPr sz="1500" spc="-3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вы</a:t>
            </a:r>
            <a:r>
              <a:rPr sz="1500" spc="-40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м</a:t>
            </a:r>
            <a:r>
              <a:rPr sz="1500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и</a:t>
            </a:r>
            <a:r>
              <a:rPr lang="ru-RU" sz="150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sz="1500" spc="-35" dirty="0" err="1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трендами</a:t>
            </a:r>
            <a:r>
              <a:rPr sz="1500" spc="-2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 </a:t>
            </a:r>
            <a:r>
              <a:rPr lang="ru-RU" sz="1500" spc="-4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цифровизации</a:t>
            </a:r>
            <a:endParaRPr sz="1500" dirty="0">
              <a:solidFill>
                <a:srgbClr val="002060"/>
              </a:solidFill>
              <a:latin typeface="Arial Narrow" panose="020B0606020202030204" pitchFamily="34" charset="0"/>
              <a:cs typeface="Tahoma"/>
            </a:endParaRPr>
          </a:p>
        </p:txBody>
      </p:sp>
      <p:grpSp>
        <p:nvGrpSpPr>
          <p:cNvPr id="30" name="object 21">
            <a:extLst>
              <a:ext uri="{FF2B5EF4-FFF2-40B4-BE49-F238E27FC236}">
                <a16:creationId xmlns:a16="http://schemas.microsoft.com/office/drawing/2014/main" id="{66102430-A11E-4652-8B3A-9A76E0F03103}"/>
              </a:ext>
            </a:extLst>
          </p:cNvPr>
          <p:cNvGrpSpPr/>
          <p:nvPr/>
        </p:nvGrpSpPr>
        <p:grpSpPr>
          <a:xfrm>
            <a:off x="4258533" y="1349091"/>
            <a:ext cx="3475991" cy="3409315"/>
            <a:chOff x="4346447" y="1947672"/>
            <a:chExt cx="3475990" cy="3409315"/>
          </a:xfrm>
        </p:grpSpPr>
        <p:sp>
          <p:nvSpPr>
            <p:cNvPr id="31" name="object 22">
              <a:extLst>
                <a:ext uri="{FF2B5EF4-FFF2-40B4-BE49-F238E27FC236}">
                  <a16:creationId xmlns:a16="http://schemas.microsoft.com/office/drawing/2014/main" id="{7FE1DF46-2176-45C6-BEB4-93213D726F5E}"/>
                </a:ext>
              </a:extLst>
            </p:cNvPr>
            <p:cNvSpPr/>
            <p:nvPr/>
          </p:nvSpPr>
          <p:spPr>
            <a:xfrm>
              <a:off x="4596384" y="1947671"/>
              <a:ext cx="3225800" cy="3409315"/>
            </a:xfrm>
            <a:custGeom>
              <a:avLst/>
              <a:gdLst/>
              <a:ahLst/>
              <a:cxnLst/>
              <a:rect l="l" t="t" r="r" b="b"/>
              <a:pathLst>
                <a:path w="3225800" h="3409315">
                  <a:moveTo>
                    <a:pt x="1453515" y="0"/>
                  </a:moveTo>
                  <a:lnTo>
                    <a:pt x="1414653" y="508"/>
                  </a:lnTo>
                  <a:lnTo>
                    <a:pt x="1376045" y="1778"/>
                  </a:lnTo>
                  <a:lnTo>
                    <a:pt x="1337564" y="3937"/>
                  </a:lnTo>
                  <a:lnTo>
                    <a:pt x="1299210" y="7112"/>
                  </a:lnTo>
                  <a:lnTo>
                    <a:pt x="1260983" y="11049"/>
                  </a:lnTo>
                  <a:lnTo>
                    <a:pt x="1223010" y="15875"/>
                  </a:lnTo>
                  <a:lnTo>
                    <a:pt x="1185291" y="21463"/>
                  </a:lnTo>
                  <a:lnTo>
                    <a:pt x="1147699" y="27940"/>
                  </a:lnTo>
                  <a:lnTo>
                    <a:pt x="1073277" y="43434"/>
                  </a:lnTo>
                  <a:lnTo>
                    <a:pt x="999744" y="62230"/>
                  </a:lnTo>
                  <a:lnTo>
                    <a:pt x="927481" y="84328"/>
                  </a:lnTo>
                  <a:lnTo>
                    <a:pt x="856361" y="109474"/>
                  </a:lnTo>
                  <a:lnTo>
                    <a:pt x="786511" y="137795"/>
                  </a:lnTo>
                  <a:lnTo>
                    <a:pt x="718185" y="169164"/>
                  </a:lnTo>
                  <a:lnTo>
                    <a:pt x="651256" y="203581"/>
                  </a:lnTo>
                  <a:lnTo>
                    <a:pt x="585978" y="240919"/>
                  </a:lnTo>
                  <a:lnTo>
                    <a:pt x="522478" y="281178"/>
                  </a:lnTo>
                  <a:lnTo>
                    <a:pt x="460756" y="324231"/>
                  </a:lnTo>
                  <a:lnTo>
                    <a:pt x="400939" y="370078"/>
                  </a:lnTo>
                  <a:lnTo>
                    <a:pt x="343281" y="418592"/>
                  </a:lnTo>
                  <a:lnTo>
                    <a:pt x="287655" y="469773"/>
                  </a:lnTo>
                  <a:lnTo>
                    <a:pt x="234188" y="523621"/>
                  </a:lnTo>
                  <a:lnTo>
                    <a:pt x="183134" y="580009"/>
                  </a:lnTo>
                  <a:lnTo>
                    <a:pt x="134620" y="638937"/>
                  </a:lnTo>
                  <a:lnTo>
                    <a:pt x="111252" y="669290"/>
                  </a:lnTo>
                  <a:lnTo>
                    <a:pt x="88519" y="700151"/>
                  </a:lnTo>
                  <a:lnTo>
                    <a:pt x="66421" y="731774"/>
                  </a:lnTo>
                  <a:lnTo>
                    <a:pt x="45085" y="763905"/>
                  </a:lnTo>
                  <a:lnTo>
                    <a:pt x="24384" y="796544"/>
                  </a:lnTo>
                  <a:lnTo>
                    <a:pt x="1453515" y="1671701"/>
                  </a:lnTo>
                  <a:lnTo>
                    <a:pt x="1453515" y="0"/>
                  </a:lnTo>
                  <a:close/>
                </a:path>
                <a:path w="3225800" h="3409315">
                  <a:moveTo>
                    <a:pt x="1529842" y="3408680"/>
                  </a:moveTo>
                  <a:lnTo>
                    <a:pt x="1502283" y="1717548"/>
                  </a:lnTo>
                  <a:lnTo>
                    <a:pt x="0" y="2561463"/>
                  </a:lnTo>
                  <a:lnTo>
                    <a:pt x="19939" y="2594483"/>
                  </a:lnTo>
                  <a:lnTo>
                    <a:pt x="40640" y="2626995"/>
                  </a:lnTo>
                  <a:lnTo>
                    <a:pt x="62103" y="2658872"/>
                  </a:lnTo>
                  <a:lnTo>
                    <a:pt x="84074" y="2690241"/>
                  </a:lnTo>
                  <a:lnTo>
                    <a:pt x="106807" y="2720975"/>
                  </a:lnTo>
                  <a:lnTo>
                    <a:pt x="130175" y="2751201"/>
                  </a:lnTo>
                  <a:lnTo>
                    <a:pt x="154178" y="2780792"/>
                  </a:lnTo>
                  <a:lnTo>
                    <a:pt x="203962" y="2838323"/>
                  </a:lnTo>
                  <a:lnTo>
                    <a:pt x="256159" y="2893314"/>
                  </a:lnTo>
                  <a:lnTo>
                    <a:pt x="310515" y="2945892"/>
                  </a:lnTo>
                  <a:lnTo>
                    <a:pt x="367284" y="2995930"/>
                  </a:lnTo>
                  <a:lnTo>
                    <a:pt x="425958" y="3043428"/>
                  </a:lnTo>
                  <a:lnTo>
                    <a:pt x="486664" y="3088259"/>
                  </a:lnTo>
                  <a:lnTo>
                    <a:pt x="549275" y="3130423"/>
                  </a:lnTo>
                  <a:lnTo>
                    <a:pt x="613791" y="3169793"/>
                  </a:lnTo>
                  <a:lnTo>
                    <a:pt x="679831" y="3206369"/>
                  </a:lnTo>
                  <a:lnTo>
                    <a:pt x="747522" y="3240151"/>
                  </a:lnTo>
                  <a:lnTo>
                    <a:pt x="816737" y="3271012"/>
                  </a:lnTo>
                  <a:lnTo>
                    <a:pt x="887349" y="3298952"/>
                  </a:lnTo>
                  <a:lnTo>
                    <a:pt x="959231" y="3323844"/>
                  </a:lnTo>
                  <a:lnTo>
                    <a:pt x="1032256" y="3345561"/>
                  </a:lnTo>
                  <a:lnTo>
                    <a:pt x="1069213" y="3355340"/>
                  </a:lnTo>
                  <a:lnTo>
                    <a:pt x="1106424" y="3364230"/>
                  </a:lnTo>
                  <a:lnTo>
                    <a:pt x="1144016" y="3372358"/>
                  </a:lnTo>
                  <a:lnTo>
                    <a:pt x="1181608" y="3379724"/>
                  </a:lnTo>
                  <a:lnTo>
                    <a:pt x="1219581" y="3386328"/>
                  </a:lnTo>
                  <a:lnTo>
                    <a:pt x="1257808" y="3392043"/>
                  </a:lnTo>
                  <a:lnTo>
                    <a:pt x="1296162" y="3396869"/>
                  </a:lnTo>
                  <a:lnTo>
                    <a:pt x="1334643" y="3401060"/>
                  </a:lnTo>
                  <a:lnTo>
                    <a:pt x="1373378" y="3404235"/>
                  </a:lnTo>
                  <a:lnTo>
                    <a:pt x="1412240" y="3406648"/>
                  </a:lnTo>
                  <a:lnTo>
                    <a:pt x="1451356" y="3408172"/>
                  </a:lnTo>
                  <a:lnTo>
                    <a:pt x="1490472" y="3408807"/>
                  </a:lnTo>
                  <a:lnTo>
                    <a:pt x="1529842" y="3408680"/>
                  </a:lnTo>
                  <a:close/>
                </a:path>
                <a:path w="3225800" h="3409315">
                  <a:moveTo>
                    <a:pt x="2971546" y="813054"/>
                  </a:moveTo>
                  <a:lnTo>
                    <a:pt x="2950972" y="780923"/>
                  </a:lnTo>
                  <a:lnTo>
                    <a:pt x="2929636" y="749300"/>
                  </a:lnTo>
                  <a:lnTo>
                    <a:pt x="2885059" y="687705"/>
                  </a:lnTo>
                  <a:lnTo>
                    <a:pt x="2837688" y="628396"/>
                  </a:lnTo>
                  <a:lnTo>
                    <a:pt x="2787904" y="571373"/>
                  </a:lnTo>
                  <a:lnTo>
                    <a:pt x="2735580" y="516636"/>
                  </a:lnTo>
                  <a:lnTo>
                    <a:pt x="2680843" y="464439"/>
                  </a:lnTo>
                  <a:lnTo>
                    <a:pt x="2623947" y="414655"/>
                  </a:lnTo>
                  <a:lnTo>
                    <a:pt x="2564892" y="367284"/>
                  </a:lnTo>
                  <a:lnTo>
                    <a:pt x="2503678" y="322580"/>
                  </a:lnTo>
                  <a:lnTo>
                    <a:pt x="2440686" y="280543"/>
                  </a:lnTo>
                  <a:lnTo>
                    <a:pt x="2375662" y="241173"/>
                  </a:lnTo>
                  <a:lnTo>
                    <a:pt x="2308987" y="204470"/>
                  </a:lnTo>
                  <a:lnTo>
                    <a:pt x="2240661" y="170688"/>
                  </a:lnTo>
                  <a:lnTo>
                    <a:pt x="2205863" y="154813"/>
                  </a:lnTo>
                  <a:lnTo>
                    <a:pt x="2170811" y="139700"/>
                  </a:lnTo>
                  <a:lnTo>
                    <a:pt x="2135251" y="125349"/>
                  </a:lnTo>
                  <a:lnTo>
                    <a:pt x="2099437" y="111633"/>
                  </a:lnTo>
                  <a:lnTo>
                    <a:pt x="2063242" y="98679"/>
                  </a:lnTo>
                  <a:lnTo>
                    <a:pt x="2026793" y="86614"/>
                  </a:lnTo>
                  <a:lnTo>
                    <a:pt x="1989963" y="75184"/>
                  </a:lnTo>
                  <a:lnTo>
                    <a:pt x="1952739" y="64516"/>
                  </a:lnTo>
                  <a:lnTo>
                    <a:pt x="1915414" y="54610"/>
                  </a:lnTo>
                  <a:lnTo>
                    <a:pt x="1877695" y="45593"/>
                  </a:lnTo>
                  <a:lnTo>
                    <a:pt x="1839722" y="37211"/>
                  </a:lnTo>
                  <a:lnTo>
                    <a:pt x="1801622" y="29718"/>
                  </a:lnTo>
                  <a:lnTo>
                    <a:pt x="1763141" y="22987"/>
                  </a:lnTo>
                  <a:lnTo>
                    <a:pt x="1724533" y="17145"/>
                  </a:lnTo>
                  <a:lnTo>
                    <a:pt x="1685671" y="12065"/>
                  </a:lnTo>
                  <a:lnTo>
                    <a:pt x="1646555" y="7747"/>
                  </a:lnTo>
                  <a:lnTo>
                    <a:pt x="1607312" y="4318"/>
                  </a:lnTo>
                  <a:lnTo>
                    <a:pt x="1567942" y="1778"/>
                  </a:lnTo>
                  <a:lnTo>
                    <a:pt x="1528318" y="0"/>
                  </a:lnTo>
                  <a:lnTo>
                    <a:pt x="1478280" y="1641221"/>
                  </a:lnTo>
                  <a:lnTo>
                    <a:pt x="2971546" y="813054"/>
                  </a:lnTo>
                  <a:close/>
                </a:path>
                <a:path w="3225800" h="3409315">
                  <a:moveTo>
                    <a:pt x="3225800" y="1670939"/>
                  </a:moveTo>
                  <a:lnTo>
                    <a:pt x="3224022" y="1597914"/>
                  </a:lnTo>
                  <a:lnTo>
                    <a:pt x="3218688" y="1524889"/>
                  </a:lnTo>
                  <a:lnTo>
                    <a:pt x="3209925" y="1452245"/>
                  </a:lnTo>
                  <a:lnTo>
                    <a:pt x="3197733" y="1379855"/>
                  </a:lnTo>
                  <a:lnTo>
                    <a:pt x="3182112" y="1308100"/>
                  </a:lnTo>
                  <a:lnTo>
                    <a:pt x="3163062" y="1236853"/>
                  </a:lnTo>
                  <a:lnTo>
                    <a:pt x="3140456" y="1166368"/>
                  </a:lnTo>
                  <a:lnTo>
                    <a:pt x="3114548" y="1096772"/>
                  </a:lnTo>
                  <a:lnTo>
                    <a:pt x="3085211" y="1028065"/>
                  </a:lnTo>
                  <a:lnTo>
                    <a:pt x="3052572" y="960374"/>
                  </a:lnTo>
                  <a:lnTo>
                    <a:pt x="3016377" y="893826"/>
                  </a:lnTo>
                  <a:lnTo>
                    <a:pt x="2996946" y="861060"/>
                  </a:lnTo>
                  <a:lnTo>
                    <a:pt x="1488948" y="1684909"/>
                  </a:lnTo>
                  <a:lnTo>
                    <a:pt x="1540852" y="1709559"/>
                  </a:lnTo>
                  <a:lnTo>
                    <a:pt x="1602740" y="3395218"/>
                  </a:lnTo>
                  <a:lnTo>
                    <a:pt x="1641221" y="3393821"/>
                  </a:lnTo>
                  <a:lnTo>
                    <a:pt x="1679575" y="3391535"/>
                  </a:lnTo>
                  <a:lnTo>
                    <a:pt x="1717675" y="3388487"/>
                  </a:lnTo>
                  <a:lnTo>
                    <a:pt x="1755648" y="3384423"/>
                  </a:lnTo>
                  <a:lnTo>
                    <a:pt x="1793494" y="3379724"/>
                  </a:lnTo>
                  <a:lnTo>
                    <a:pt x="1868297" y="3367532"/>
                  </a:lnTo>
                  <a:lnTo>
                    <a:pt x="1942211" y="3352165"/>
                  </a:lnTo>
                  <a:lnTo>
                    <a:pt x="2014982" y="3333496"/>
                  </a:lnTo>
                  <a:lnTo>
                    <a:pt x="2086737" y="3311652"/>
                  </a:lnTo>
                  <a:lnTo>
                    <a:pt x="2157095" y="3286633"/>
                  </a:lnTo>
                  <a:lnTo>
                    <a:pt x="2226183" y="3258693"/>
                  </a:lnTo>
                  <a:lnTo>
                    <a:pt x="2293747" y="3227705"/>
                  </a:lnTo>
                  <a:lnTo>
                    <a:pt x="2359914" y="3193669"/>
                  </a:lnTo>
                  <a:lnTo>
                    <a:pt x="2424303" y="3156839"/>
                  </a:lnTo>
                  <a:lnTo>
                    <a:pt x="2487041" y="3117215"/>
                  </a:lnTo>
                  <a:lnTo>
                    <a:pt x="2548001" y="3074797"/>
                  </a:lnTo>
                  <a:lnTo>
                    <a:pt x="2606929" y="3029585"/>
                  </a:lnTo>
                  <a:lnTo>
                    <a:pt x="2663952" y="2981833"/>
                  </a:lnTo>
                  <a:lnTo>
                    <a:pt x="2718689" y="2931414"/>
                  </a:lnTo>
                  <a:lnTo>
                    <a:pt x="2771394" y="2878582"/>
                  </a:lnTo>
                  <a:lnTo>
                    <a:pt x="2821686" y="2823210"/>
                  </a:lnTo>
                  <a:lnTo>
                    <a:pt x="2869692" y="2765425"/>
                  </a:lnTo>
                  <a:lnTo>
                    <a:pt x="2915031" y="2705227"/>
                  </a:lnTo>
                  <a:lnTo>
                    <a:pt x="2957957" y="2642870"/>
                  </a:lnTo>
                  <a:lnTo>
                    <a:pt x="2998089" y="2578227"/>
                  </a:lnTo>
                  <a:lnTo>
                    <a:pt x="3017139" y="2545080"/>
                  </a:lnTo>
                  <a:lnTo>
                    <a:pt x="3035427" y="2511298"/>
                  </a:lnTo>
                  <a:lnTo>
                    <a:pt x="1582166" y="1729168"/>
                  </a:lnTo>
                  <a:lnTo>
                    <a:pt x="3037078" y="2419858"/>
                  </a:lnTo>
                  <a:lnTo>
                    <a:pt x="3054731" y="2385949"/>
                  </a:lnTo>
                  <a:lnTo>
                    <a:pt x="3087370" y="2317496"/>
                  </a:lnTo>
                  <a:lnTo>
                    <a:pt x="3116580" y="2248027"/>
                  </a:lnTo>
                  <a:lnTo>
                    <a:pt x="3142361" y="2177669"/>
                  </a:lnTo>
                  <a:lnTo>
                    <a:pt x="3164713" y="2106549"/>
                  </a:lnTo>
                  <a:lnTo>
                    <a:pt x="3183509" y="2034921"/>
                  </a:lnTo>
                  <a:lnTo>
                    <a:pt x="3198876" y="1962658"/>
                  </a:lnTo>
                  <a:lnTo>
                    <a:pt x="3210814" y="1890141"/>
                  </a:lnTo>
                  <a:lnTo>
                    <a:pt x="3219323" y="1817243"/>
                  </a:lnTo>
                  <a:lnTo>
                    <a:pt x="3224276" y="1744091"/>
                  </a:lnTo>
                  <a:lnTo>
                    <a:pt x="3225546" y="1707515"/>
                  </a:lnTo>
                  <a:lnTo>
                    <a:pt x="3225800" y="1670939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pic>
          <p:nvPicPr>
            <p:cNvPr id="32" name="object 23">
              <a:extLst>
                <a:ext uri="{FF2B5EF4-FFF2-40B4-BE49-F238E27FC236}">
                  <a16:creationId xmlns:a16="http://schemas.microsoft.com/office/drawing/2014/main" id="{0352A412-7416-42CD-9BAE-271BA61BD35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5887" y="3781044"/>
              <a:ext cx="68579" cy="102107"/>
            </a:xfrm>
            <a:prstGeom prst="rect">
              <a:avLst/>
            </a:prstGeom>
          </p:spPr>
        </p:pic>
        <p:sp>
          <p:nvSpPr>
            <p:cNvPr id="33" name="object 24">
              <a:extLst>
                <a:ext uri="{FF2B5EF4-FFF2-40B4-BE49-F238E27FC236}">
                  <a16:creationId xmlns:a16="http://schemas.microsoft.com/office/drawing/2014/main" id="{9955BE4E-9AB5-44CA-9735-91074F7F0D0F}"/>
                </a:ext>
              </a:extLst>
            </p:cNvPr>
            <p:cNvSpPr/>
            <p:nvPr/>
          </p:nvSpPr>
          <p:spPr>
            <a:xfrm>
              <a:off x="7342631" y="3418332"/>
              <a:ext cx="294005" cy="117475"/>
            </a:xfrm>
            <a:custGeom>
              <a:avLst/>
              <a:gdLst/>
              <a:ahLst/>
              <a:cxnLst/>
              <a:rect l="l" t="t" r="r" b="b"/>
              <a:pathLst>
                <a:path w="294004" h="117475">
                  <a:moveTo>
                    <a:pt x="177419" y="0"/>
                  </a:moveTo>
                  <a:lnTo>
                    <a:pt x="125602" y="2539"/>
                  </a:lnTo>
                  <a:lnTo>
                    <a:pt x="77470" y="10032"/>
                  </a:lnTo>
                  <a:lnTo>
                    <a:pt x="37465" y="22225"/>
                  </a:lnTo>
                  <a:lnTo>
                    <a:pt x="0" y="58673"/>
                  </a:lnTo>
                  <a:lnTo>
                    <a:pt x="10160" y="79501"/>
                  </a:lnTo>
                  <a:lnTo>
                    <a:pt x="37465" y="95884"/>
                  </a:lnTo>
                  <a:lnTo>
                    <a:pt x="77470" y="107695"/>
                  </a:lnTo>
                  <a:lnTo>
                    <a:pt x="125602" y="114934"/>
                  </a:lnTo>
                  <a:lnTo>
                    <a:pt x="177419" y="117220"/>
                  </a:lnTo>
                  <a:lnTo>
                    <a:pt x="228473" y="114934"/>
                  </a:lnTo>
                  <a:lnTo>
                    <a:pt x="276606" y="107695"/>
                  </a:lnTo>
                  <a:lnTo>
                    <a:pt x="293877" y="102615"/>
                  </a:lnTo>
                  <a:lnTo>
                    <a:pt x="177419" y="102615"/>
                  </a:lnTo>
                  <a:lnTo>
                    <a:pt x="121412" y="99821"/>
                  </a:lnTo>
                  <a:lnTo>
                    <a:pt x="76200" y="92455"/>
                  </a:lnTo>
                  <a:lnTo>
                    <a:pt x="42799" y="82041"/>
                  </a:lnTo>
                  <a:lnTo>
                    <a:pt x="21971" y="70230"/>
                  </a:lnTo>
                  <a:lnTo>
                    <a:pt x="14732" y="58673"/>
                  </a:lnTo>
                  <a:lnTo>
                    <a:pt x="21971" y="46989"/>
                  </a:lnTo>
                  <a:lnTo>
                    <a:pt x="42799" y="35178"/>
                  </a:lnTo>
                  <a:lnTo>
                    <a:pt x="76200" y="24891"/>
                  </a:lnTo>
                  <a:lnTo>
                    <a:pt x="121412" y="17525"/>
                  </a:lnTo>
                  <a:lnTo>
                    <a:pt x="177419" y="14604"/>
                  </a:lnTo>
                  <a:lnTo>
                    <a:pt x="291846" y="14604"/>
                  </a:lnTo>
                  <a:lnTo>
                    <a:pt x="276606" y="10032"/>
                  </a:lnTo>
                  <a:lnTo>
                    <a:pt x="228473" y="2539"/>
                  </a:lnTo>
                  <a:lnTo>
                    <a:pt x="1774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pic>
          <p:nvPicPr>
            <p:cNvPr id="34" name="object 25">
              <a:extLst>
                <a:ext uri="{FF2B5EF4-FFF2-40B4-BE49-F238E27FC236}">
                  <a16:creationId xmlns:a16="http://schemas.microsoft.com/office/drawing/2014/main" id="{1FF00838-7614-44AF-85B7-18F1781FDF6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20050" y="3432936"/>
              <a:ext cx="177419" cy="88011"/>
            </a:xfrm>
            <a:prstGeom prst="rect">
              <a:avLst/>
            </a:prstGeom>
          </p:spPr>
        </p:pic>
        <p:sp>
          <p:nvSpPr>
            <p:cNvPr id="35" name="object 26">
              <a:extLst>
                <a:ext uri="{FF2B5EF4-FFF2-40B4-BE49-F238E27FC236}">
                  <a16:creationId xmlns:a16="http://schemas.microsoft.com/office/drawing/2014/main" id="{CAD96CCE-B1A5-42CF-ADB2-202B56A614C4}"/>
                </a:ext>
              </a:extLst>
            </p:cNvPr>
            <p:cNvSpPr/>
            <p:nvPr/>
          </p:nvSpPr>
          <p:spPr>
            <a:xfrm>
              <a:off x="7342631" y="3418332"/>
              <a:ext cx="354965" cy="117475"/>
            </a:xfrm>
            <a:custGeom>
              <a:avLst/>
              <a:gdLst/>
              <a:ahLst/>
              <a:cxnLst/>
              <a:rect l="l" t="t" r="r" b="b"/>
              <a:pathLst>
                <a:path w="354965" h="117475">
                  <a:moveTo>
                    <a:pt x="177419" y="117220"/>
                  </a:moveTo>
                  <a:lnTo>
                    <a:pt x="125602" y="114934"/>
                  </a:lnTo>
                  <a:lnTo>
                    <a:pt x="77470" y="107695"/>
                  </a:lnTo>
                  <a:lnTo>
                    <a:pt x="37465" y="95884"/>
                  </a:lnTo>
                  <a:lnTo>
                    <a:pt x="0" y="58673"/>
                  </a:lnTo>
                  <a:lnTo>
                    <a:pt x="10160" y="38480"/>
                  </a:lnTo>
                  <a:lnTo>
                    <a:pt x="37465" y="22225"/>
                  </a:lnTo>
                  <a:lnTo>
                    <a:pt x="77470" y="10032"/>
                  </a:lnTo>
                  <a:lnTo>
                    <a:pt x="125602" y="2539"/>
                  </a:lnTo>
                  <a:lnTo>
                    <a:pt x="177419" y="0"/>
                  </a:lnTo>
                  <a:lnTo>
                    <a:pt x="228473" y="2539"/>
                  </a:lnTo>
                  <a:lnTo>
                    <a:pt x="276606" y="10032"/>
                  </a:lnTo>
                  <a:lnTo>
                    <a:pt x="316865" y="22225"/>
                  </a:lnTo>
                  <a:lnTo>
                    <a:pt x="344550" y="38480"/>
                  </a:lnTo>
                  <a:lnTo>
                    <a:pt x="354838" y="58673"/>
                  </a:lnTo>
                  <a:lnTo>
                    <a:pt x="344550" y="79501"/>
                  </a:lnTo>
                  <a:lnTo>
                    <a:pt x="316865" y="95884"/>
                  </a:lnTo>
                  <a:lnTo>
                    <a:pt x="276606" y="107695"/>
                  </a:lnTo>
                  <a:lnTo>
                    <a:pt x="228473" y="114934"/>
                  </a:lnTo>
                  <a:lnTo>
                    <a:pt x="177419" y="117220"/>
                  </a:lnTo>
                  <a:close/>
                </a:path>
                <a:path w="354965" h="117475">
                  <a:moveTo>
                    <a:pt x="177419" y="14604"/>
                  </a:moveTo>
                  <a:lnTo>
                    <a:pt x="121412" y="17525"/>
                  </a:lnTo>
                  <a:lnTo>
                    <a:pt x="76200" y="24891"/>
                  </a:lnTo>
                  <a:lnTo>
                    <a:pt x="42799" y="35178"/>
                  </a:lnTo>
                  <a:lnTo>
                    <a:pt x="14732" y="58673"/>
                  </a:lnTo>
                  <a:lnTo>
                    <a:pt x="21971" y="70230"/>
                  </a:lnTo>
                  <a:lnTo>
                    <a:pt x="42799" y="82041"/>
                  </a:lnTo>
                  <a:lnTo>
                    <a:pt x="76200" y="92455"/>
                  </a:lnTo>
                  <a:lnTo>
                    <a:pt x="121412" y="99821"/>
                  </a:lnTo>
                  <a:lnTo>
                    <a:pt x="177419" y="102615"/>
                  </a:lnTo>
                  <a:lnTo>
                    <a:pt x="232664" y="99821"/>
                  </a:lnTo>
                  <a:lnTo>
                    <a:pt x="277749" y="92455"/>
                  </a:lnTo>
                  <a:lnTo>
                    <a:pt x="311531" y="82041"/>
                  </a:lnTo>
                  <a:lnTo>
                    <a:pt x="332613" y="70230"/>
                  </a:lnTo>
                  <a:lnTo>
                    <a:pt x="339978" y="58673"/>
                  </a:lnTo>
                  <a:lnTo>
                    <a:pt x="332613" y="46989"/>
                  </a:lnTo>
                  <a:lnTo>
                    <a:pt x="311531" y="35178"/>
                  </a:lnTo>
                  <a:lnTo>
                    <a:pt x="277749" y="24891"/>
                  </a:lnTo>
                  <a:lnTo>
                    <a:pt x="232664" y="17525"/>
                  </a:lnTo>
                  <a:lnTo>
                    <a:pt x="177419" y="14604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36" name="object 27">
              <a:extLst>
                <a:ext uri="{FF2B5EF4-FFF2-40B4-BE49-F238E27FC236}">
                  <a16:creationId xmlns:a16="http://schemas.microsoft.com/office/drawing/2014/main" id="{EB5F5DF9-A80C-40EE-BA2C-BEF7A0309ED6}"/>
                </a:ext>
              </a:extLst>
            </p:cNvPr>
            <p:cNvSpPr/>
            <p:nvPr/>
          </p:nvSpPr>
          <p:spPr>
            <a:xfrm>
              <a:off x="7342631" y="3512819"/>
              <a:ext cx="294005" cy="107950"/>
            </a:xfrm>
            <a:custGeom>
              <a:avLst/>
              <a:gdLst/>
              <a:ahLst/>
              <a:cxnLst/>
              <a:rect l="l" t="t" r="r" b="b"/>
              <a:pathLst>
                <a:path w="294004" h="107950">
                  <a:moveTo>
                    <a:pt x="14732" y="0"/>
                  </a:moveTo>
                  <a:lnTo>
                    <a:pt x="0" y="0"/>
                  </a:lnTo>
                  <a:lnTo>
                    <a:pt x="0" y="50291"/>
                  </a:lnTo>
                  <a:lnTo>
                    <a:pt x="37465" y="86867"/>
                  </a:lnTo>
                  <a:lnTo>
                    <a:pt x="77470" y="98551"/>
                  </a:lnTo>
                  <a:lnTo>
                    <a:pt x="125602" y="105536"/>
                  </a:lnTo>
                  <a:lnTo>
                    <a:pt x="177419" y="107949"/>
                  </a:lnTo>
                  <a:lnTo>
                    <a:pt x="228473" y="105536"/>
                  </a:lnTo>
                  <a:lnTo>
                    <a:pt x="276606" y="98551"/>
                  </a:lnTo>
                  <a:lnTo>
                    <a:pt x="293877" y="93471"/>
                  </a:lnTo>
                  <a:lnTo>
                    <a:pt x="177419" y="93471"/>
                  </a:lnTo>
                  <a:lnTo>
                    <a:pt x="121412" y="90804"/>
                  </a:lnTo>
                  <a:lnTo>
                    <a:pt x="76200" y="83438"/>
                  </a:lnTo>
                  <a:lnTo>
                    <a:pt x="42799" y="73278"/>
                  </a:lnTo>
                  <a:lnTo>
                    <a:pt x="21971" y="61721"/>
                  </a:lnTo>
                  <a:lnTo>
                    <a:pt x="14732" y="50291"/>
                  </a:lnTo>
                  <a:lnTo>
                    <a:pt x="147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pic>
          <p:nvPicPr>
            <p:cNvPr id="37" name="object 28">
              <a:extLst>
                <a:ext uri="{FF2B5EF4-FFF2-40B4-BE49-F238E27FC236}">
                  <a16:creationId xmlns:a16="http://schemas.microsoft.com/office/drawing/2014/main" id="{928321D1-EEFF-458D-94F7-719B7316092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20050" y="3512819"/>
              <a:ext cx="177419" cy="93471"/>
            </a:xfrm>
            <a:prstGeom prst="rect">
              <a:avLst/>
            </a:prstGeom>
          </p:spPr>
        </p:pic>
        <p:sp>
          <p:nvSpPr>
            <p:cNvPr id="38" name="object 29">
              <a:extLst>
                <a:ext uri="{FF2B5EF4-FFF2-40B4-BE49-F238E27FC236}">
                  <a16:creationId xmlns:a16="http://schemas.microsoft.com/office/drawing/2014/main" id="{BFCE6413-EB7B-4486-BF6B-6DD6457D7759}"/>
                </a:ext>
              </a:extLst>
            </p:cNvPr>
            <p:cNvSpPr/>
            <p:nvPr/>
          </p:nvSpPr>
          <p:spPr>
            <a:xfrm>
              <a:off x="7342631" y="3512819"/>
              <a:ext cx="354965" cy="107950"/>
            </a:xfrm>
            <a:custGeom>
              <a:avLst/>
              <a:gdLst/>
              <a:ahLst/>
              <a:cxnLst/>
              <a:rect l="l" t="t" r="r" b="b"/>
              <a:pathLst>
                <a:path w="354965" h="107950">
                  <a:moveTo>
                    <a:pt x="177419" y="107949"/>
                  </a:moveTo>
                  <a:lnTo>
                    <a:pt x="125602" y="105536"/>
                  </a:lnTo>
                  <a:lnTo>
                    <a:pt x="77470" y="98551"/>
                  </a:lnTo>
                  <a:lnTo>
                    <a:pt x="37465" y="86867"/>
                  </a:lnTo>
                  <a:lnTo>
                    <a:pt x="0" y="50291"/>
                  </a:lnTo>
                  <a:lnTo>
                    <a:pt x="0" y="21208"/>
                  </a:lnTo>
                  <a:lnTo>
                    <a:pt x="0" y="6350"/>
                  </a:lnTo>
                  <a:lnTo>
                    <a:pt x="0" y="762"/>
                  </a:lnTo>
                  <a:lnTo>
                    <a:pt x="0" y="0"/>
                  </a:lnTo>
                  <a:lnTo>
                    <a:pt x="14732" y="0"/>
                  </a:lnTo>
                  <a:lnTo>
                    <a:pt x="14732" y="29082"/>
                  </a:lnTo>
                  <a:lnTo>
                    <a:pt x="14732" y="44068"/>
                  </a:lnTo>
                  <a:lnTo>
                    <a:pt x="14732" y="49529"/>
                  </a:lnTo>
                  <a:lnTo>
                    <a:pt x="14732" y="50291"/>
                  </a:lnTo>
                  <a:lnTo>
                    <a:pt x="21971" y="61721"/>
                  </a:lnTo>
                  <a:lnTo>
                    <a:pt x="42799" y="73278"/>
                  </a:lnTo>
                  <a:lnTo>
                    <a:pt x="76200" y="83438"/>
                  </a:lnTo>
                  <a:lnTo>
                    <a:pt x="121412" y="90677"/>
                  </a:lnTo>
                  <a:lnTo>
                    <a:pt x="177419" y="93471"/>
                  </a:lnTo>
                  <a:lnTo>
                    <a:pt x="232664" y="90677"/>
                  </a:lnTo>
                  <a:lnTo>
                    <a:pt x="277749" y="83438"/>
                  </a:lnTo>
                  <a:lnTo>
                    <a:pt x="311531" y="73278"/>
                  </a:lnTo>
                  <a:lnTo>
                    <a:pt x="332613" y="61721"/>
                  </a:lnTo>
                  <a:lnTo>
                    <a:pt x="339978" y="50291"/>
                  </a:lnTo>
                  <a:lnTo>
                    <a:pt x="339978" y="21208"/>
                  </a:lnTo>
                  <a:lnTo>
                    <a:pt x="339978" y="6350"/>
                  </a:lnTo>
                  <a:lnTo>
                    <a:pt x="339978" y="762"/>
                  </a:lnTo>
                  <a:lnTo>
                    <a:pt x="339978" y="0"/>
                  </a:lnTo>
                  <a:lnTo>
                    <a:pt x="354838" y="0"/>
                  </a:lnTo>
                  <a:lnTo>
                    <a:pt x="354838" y="29082"/>
                  </a:lnTo>
                  <a:lnTo>
                    <a:pt x="354838" y="44068"/>
                  </a:lnTo>
                  <a:lnTo>
                    <a:pt x="354838" y="49529"/>
                  </a:lnTo>
                  <a:lnTo>
                    <a:pt x="354838" y="50291"/>
                  </a:lnTo>
                  <a:lnTo>
                    <a:pt x="344550" y="70865"/>
                  </a:lnTo>
                  <a:lnTo>
                    <a:pt x="316865" y="86867"/>
                  </a:lnTo>
                  <a:lnTo>
                    <a:pt x="276606" y="98551"/>
                  </a:lnTo>
                  <a:lnTo>
                    <a:pt x="228473" y="105536"/>
                  </a:lnTo>
                  <a:lnTo>
                    <a:pt x="177419" y="10794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39" name="object 30">
              <a:extLst>
                <a:ext uri="{FF2B5EF4-FFF2-40B4-BE49-F238E27FC236}">
                  <a16:creationId xmlns:a16="http://schemas.microsoft.com/office/drawing/2014/main" id="{80AC7372-CE22-4B86-BC0F-BFA69CE1C41B}"/>
                </a:ext>
              </a:extLst>
            </p:cNvPr>
            <p:cNvSpPr/>
            <p:nvPr/>
          </p:nvSpPr>
          <p:spPr>
            <a:xfrm>
              <a:off x="7342631" y="3599688"/>
              <a:ext cx="294005" cy="107950"/>
            </a:xfrm>
            <a:custGeom>
              <a:avLst/>
              <a:gdLst/>
              <a:ahLst/>
              <a:cxnLst/>
              <a:rect l="l" t="t" r="r" b="b"/>
              <a:pathLst>
                <a:path w="294004" h="107950">
                  <a:moveTo>
                    <a:pt x="14732" y="0"/>
                  </a:moveTo>
                  <a:lnTo>
                    <a:pt x="0" y="0"/>
                  </a:lnTo>
                  <a:lnTo>
                    <a:pt x="0" y="50292"/>
                  </a:lnTo>
                  <a:lnTo>
                    <a:pt x="37465" y="86868"/>
                  </a:lnTo>
                  <a:lnTo>
                    <a:pt x="77470" y="98551"/>
                  </a:lnTo>
                  <a:lnTo>
                    <a:pt x="125602" y="105537"/>
                  </a:lnTo>
                  <a:lnTo>
                    <a:pt x="177419" y="107950"/>
                  </a:lnTo>
                  <a:lnTo>
                    <a:pt x="228473" y="105537"/>
                  </a:lnTo>
                  <a:lnTo>
                    <a:pt x="276606" y="98551"/>
                  </a:lnTo>
                  <a:lnTo>
                    <a:pt x="293877" y="93472"/>
                  </a:lnTo>
                  <a:lnTo>
                    <a:pt x="177419" y="93472"/>
                  </a:lnTo>
                  <a:lnTo>
                    <a:pt x="121412" y="90805"/>
                  </a:lnTo>
                  <a:lnTo>
                    <a:pt x="76200" y="83438"/>
                  </a:lnTo>
                  <a:lnTo>
                    <a:pt x="42799" y="73279"/>
                  </a:lnTo>
                  <a:lnTo>
                    <a:pt x="21971" y="61722"/>
                  </a:lnTo>
                  <a:lnTo>
                    <a:pt x="14732" y="50292"/>
                  </a:lnTo>
                  <a:lnTo>
                    <a:pt x="147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pic>
          <p:nvPicPr>
            <p:cNvPr id="40" name="object 31">
              <a:extLst>
                <a:ext uri="{FF2B5EF4-FFF2-40B4-BE49-F238E27FC236}">
                  <a16:creationId xmlns:a16="http://schemas.microsoft.com/office/drawing/2014/main" id="{D9E5E819-28FB-4E8A-AA17-675C38B5DEC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20050" y="3599688"/>
              <a:ext cx="177419" cy="93472"/>
            </a:xfrm>
            <a:prstGeom prst="rect">
              <a:avLst/>
            </a:prstGeom>
          </p:spPr>
        </p:pic>
        <p:sp>
          <p:nvSpPr>
            <p:cNvPr id="41" name="object 32">
              <a:extLst>
                <a:ext uri="{FF2B5EF4-FFF2-40B4-BE49-F238E27FC236}">
                  <a16:creationId xmlns:a16="http://schemas.microsoft.com/office/drawing/2014/main" id="{CD03286A-10E2-4DA1-8B6C-FD1BACC865CA}"/>
                </a:ext>
              </a:extLst>
            </p:cNvPr>
            <p:cNvSpPr/>
            <p:nvPr/>
          </p:nvSpPr>
          <p:spPr>
            <a:xfrm>
              <a:off x="7342631" y="3599688"/>
              <a:ext cx="354965" cy="107950"/>
            </a:xfrm>
            <a:custGeom>
              <a:avLst/>
              <a:gdLst/>
              <a:ahLst/>
              <a:cxnLst/>
              <a:rect l="l" t="t" r="r" b="b"/>
              <a:pathLst>
                <a:path w="354965" h="107950">
                  <a:moveTo>
                    <a:pt x="177419" y="107950"/>
                  </a:moveTo>
                  <a:lnTo>
                    <a:pt x="125602" y="105537"/>
                  </a:lnTo>
                  <a:lnTo>
                    <a:pt x="77470" y="98551"/>
                  </a:lnTo>
                  <a:lnTo>
                    <a:pt x="37465" y="86868"/>
                  </a:lnTo>
                  <a:lnTo>
                    <a:pt x="0" y="50292"/>
                  </a:lnTo>
                  <a:lnTo>
                    <a:pt x="0" y="21209"/>
                  </a:lnTo>
                  <a:lnTo>
                    <a:pt x="0" y="6350"/>
                  </a:lnTo>
                  <a:lnTo>
                    <a:pt x="0" y="762"/>
                  </a:lnTo>
                  <a:lnTo>
                    <a:pt x="0" y="0"/>
                  </a:lnTo>
                  <a:lnTo>
                    <a:pt x="14732" y="0"/>
                  </a:lnTo>
                  <a:lnTo>
                    <a:pt x="14732" y="29082"/>
                  </a:lnTo>
                  <a:lnTo>
                    <a:pt x="14732" y="44068"/>
                  </a:lnTo>
                  <a:lnTo>
                    <a:pt x="14732" y="49530"/>
                  </a:lnTo>
                  <a:lnTo>
                    <a:pt x="14732" y="50292"/>
                  </a:lnTo>
                  <a:lnTo>
                    <a:pt x="21971" y="61722"/>
                  </a:lnTo>
                  <a:lnTo>
                    <a:pt x="42799" y="73279"/>
                  </a:lnTo>
                  <a:lnTo>
                    <a:pt x="76200" y="83438"/>
                  </a:lnTo>
                  <a:lnTo>
                    <a:pt x="121412" y="90678"/>
                  </a:lnTo>
                  <a:lnTo>
                    <a:pt x="177419" y="93472"/>
                  </a:lnTo>
                  <a:lnTo>
                    <a:pt x="232664" y="90678"/>
                  </a:lnTo>
                  <a:lnTo>
                    <a:pt x="277749" y="83438"/>
                  </a:lnTo>
                  <a:lnTo>
                    <a:pt x="311531" y="73279"/>
                  </a:lnTo>
                  <a:lnTo>
                    <a:pt x="332613" y="61722"/>
                  </a:lnTo>
                  <a:lnTo>
                    <a:pt x="339978" y="50292"/>
                  </a:lnTo>
                  <a:lnTo>
                    <a:pt x="339978" y="21209"/>
                  </a:lnTo>
                  <a:lnTo>
                    <a:pt x="339978" y="6350"/>
                  </a:lnTo>
                  <a:lnTo>
                    <a:pt x="339978" y="762"/>
                  </a:lnTo>
                  <a:lnTo>
                    <a:pt x="339978" y="0"/>
                  </a:lnTo>
                  <a:lnTo>
                    <a:pt x="354838" y="0"/>
                  </a:lnTo>
                  <a:lnTo>
                    <a:pt x="354838" y="29082"/>
                  </a:lnTo>
                  <a:lnTo>
                    <a:pt x="354838" y="44068"/>
                  </a:lnTo>
                  <a:lnTo>
                    <a:pt x="354838" y="49530"/>
                  </a:lnTo>
                  <a:lnTo>
                    <a:pt x="354838" y="50292"/>
                  </a:lnTo>
                  <a:lnTo>
                    <a:pt x="344550" y="70866"/>
                  </a:lnTo>
                  <a:lnTo>
                    <a:pt x="316865" y="86868"/>
                  </a:lnTo>
                  <a:lnTo>
                    <a:pt x="276606" y="98551"/>
                  </a:lnTo>
                  <a:lnTo>
                    <a:pt x="228473" y="105537"/>
                  </a:lnTo>
                  <a:lnTo>
                    <a:pt x="177419" y="10795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42" name="object 33">
              <a:extLst>
                <a:ext uri="{FF2B5EF4-FFF2-40B4-BE49-F238E27FC236}">
                  <a16:creationId xmlns:a16="http://schemas.microsoft.com/office/drawing/2014/main" id="{D65BF64E-38CF-4AC8-ADB3-6E32832D7EBA}"/>
                </a:ext>
              </a:extLst>
            </p:cNvPr>
            <p:cNvSpPr/>
            <p:nvPr/>
          </p:nvSpPr>
          <p:spPr>
            <a:xfrm>
              <a:off x="7342631" y="3685032"/>
              <a:ext cx="294005" cy="107950"/>
            </a:xfrm>
            <a:custGeom>
              <a:avLst/>
              <a:gdLst/>
              <a:ahLst/>
              <a:cxnLst/>
              <a:rect l="l" t="t" r="r" b="b"/>
              <a:pathLst>
                <a:path w="294004" h="107950">
                  <a:moveTo>
                    <a:pt x="14732" y="0"/>
                  </a:moveTo>
                  <a:lnTo>
                    <a:pt x="0" y="0"/>
                  </a:lnTo>
                  <a:lnTo>
                    <a:pt x="0" y="50419"/>
                  </a:lnTo>
                  <a:lnTo>
                    <a:pt x="37465" y="86995"/>
                  </a:lnTo>
                  <a:lnTo>
                    <a:pt x="77470" y="98552"/>
                  </a:lnTo>
                  <a:lnTo>
                    <a:pt x="125602" y="105537"/>
                  </a:lnTo>
                  <a:lnTo>
                    <a:pt x="177419" y="107950"/>
                  </a:lnTo>
                  <a:lnTo>
                    <a:pt x="228473" y="105537"/>
                  </a:lnTo>
                  <a:lnTo>
                    <a:pt x="276606" y="98552"/>
                  </a:lnTo>
                  <a:lnTo>
                    <a:pt x="293877" y="93599"/>
                  </a:lnTo>
                  <a:lnTo>
                    <a:pt x="177419" y="93599"/>
                  </a:lnTo>
                  <a:lnTo>
                    <a:pt x="121412" y="90805"/>
                  </a:lnTo>
                  <a:lnTo>
                    <a:pt x="76200" y="83566"/>
                  </a:lnTo>
                  <a:lnTo>
                    <a:pt x="42799" y="73279"/>
                  </a:lnTo>
                  <a:lnTo>
                    <a:pt x="21971" y="61722"/>
                  </a:lnTo>
                  <a:lnTo>
                    <a:pt x="14732" y="50419"/>
                  </a:lnTo>
                  <a:lnTo>
                    <a:pt x="147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pic>
          <p:nvPicPr>
            <p:cNvPr id="43" name="object 34">
              <a:extLst>
                <a:ext uri="{FF2B5EF4-FFF2-40B4-BE49-F238E27FC236}">
                  <a16:creationId xmlns:a16="http://schemas.microsoft.com/office/drawing/2014/main" id="{74668DF2-AF57-4791-9A21-3F8ECF93783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20050" y="3685032"/>
              <a:ext cx="177419" cy="93599"/>
            </a:xfrm>
            <a:prstGeom prst="rect">
              <a:avLst/>
            </a:prstGeom>
          </p:spPr>
        </p:pic>
        <p:sp>
          <p:nvSpPr>
            <p:cNvPr id="44" name="object 35">
              <a:extLst>
                <a:ext uri="{FF2B5EF4-FFF2-40B4-BE49-F238E27FC236}">
                  <a16:creationId xmlns:a16="http://schemas.microsoft.com/office/drawing/2014/main" id="{3DE0CCBA-6BE0-425C-926A-4C8773A59249}"/>
                </a:ext>
              </a:extLst>
            </p:cNvPr>
            <p:cNvSpPr/>
            <p:nvPr/>
          </p:nvSpPr>
          <p:spPr>
            <a:xfrm>
              <a:off x="7342631" y="3685032"/>
              <a:ext cx="354965" cy="107950"/>
            </a:xfrm>
            <a:custGeom>
              <a:avLst/>
              <a:gdLst/>
              <a:ahLst/>
              <a:cxnLst/>
              <a:rect l="l" t="t" r="r" b="b"/>
              <a:pathLst>
                <a:path w="354965" h="107950">
                  <a:moveTo>
                    <a:pt x="177419" y="107950"/>
                  </a:moveTo>
                  <a:lnTo>
                    <a:pt x="125602" y="105537"/>
                  </a:lnTo>
                  <a:lnTo>
                    <a:pt x="77470" y="98552"/>
                  </a:lnTo>
                  <a:lnTo>
                    <a:pt x="37465" y="86995"/>
                  </a:lnTo>
                  <a:lnTo>
                    <a:pt x="0" y="50419"/>
                  </a:lnTo>
                  <a:lnTo>
                    <a:pt x="0" y="21209"/>
                  </a:lnTo>
                  <a:lnTo>
                    <a:pt x="0" y="6350"/>
                  </a:lnTo>
                  <a:lnTo>
                    <a:pt x="0" y="762"/>
                  </a:lnTo>
                  <a:lnTo>
                    <a:pt x="0" y="0"/>
                  </a:lnTo>
                  <a:lnTo>
                    <a:pt x="14732" y="0"/>
                  </a:lnTo>
                  <a:lnTo>
                    <a:pt x="14732" y="29083"/>
                  </a:lnTo>
                  <a:lnTo>
                    <a:pt x="14732" y="44069"/>
                  </a:lnTo>
                  <a:lnTo>
                    <a:pt x="14732" y="49530"/>
                  </a:lnTo>
                  <a:lnTo>
                    <a:pt x="14732" y="50419"/>
                  </a:lnTo>
                  <a:lnTo>
                    <a:pt x="21971" y="61722"/>
                  </a:lnTo>
                  <a:lnTo>
                    <a:pt x="42799" y="73279"/>
                  </a:lnTo>
                  <a:lnTo>
                    <a:pt x="76200" y="83566"/>
                  </a:lnTo>
                  <a:lnTo>
                    <a:pt x="121412" y="90805"/>
                  </a:lnTo>
                  <a:lnTo>
                    <a:pt x="177419" y="93599"/>
                  </a:lnTo>
                  <a:lnTo>
                    <a:pt x="232664" y="90805"/>
                  </a:lnTo>
                  <a:lnTo>
                    <a:pt x="277749" y="83566"/>
                  </a:lnTo>
                  <a:lnTo>
                    <a:pt x="311531" y="73279"/>
                  </a:lnTo>
                  <a:lnTo>
                    <a:pt x="332613" y="61722"/>
                  </a:lnTo>
                  <a:lnTo>
                    <a:pt x="339978" y="50419"/>
                  </a:lnTo>
                  <a:lnTo>
                    <a:pt x="339978" y="21209"/>
                  </a:lnTo>
                  <a:lnTo>
                    <a:pt x="339978" y="6350"/>
                  </a:lnTo>
                  <a:lnTo>
                    <a:pt x="339978" y="762"/>
                  </a:lnTo>
                  <a:lnTo>
                    <a:pt x="339978" y="0"/>
                  </a:lnTo>
                  <a:lnTo>
                    <a:pt x="354838" y="0"/>
                  </a:lnTo>
                  <a:lnTo>
                    <a:pt x="354838" y="29083"/>
                  </a:lnTo>
                  <a:lnTo>
                    <a:pt x="354838" y="44069"/>
                  </a:lnTo>
                  <a:lnTo>
                    <a:pt x="354838" y="49530"/>
                  </a:lnTo>
                  <a:lnTo>
                    <a:pt x="354838" y="50419"/>
                  </a:lnTo>
                  <a:lnTo>
                    <a:pt x="344550" y="70866"/>
                  </a:lnTo>
                  <a:lnTo>
                    <a:pt x="316865" y="86995"/>
                  </a:lnTo>
                  <a:lnTo>
                    <a:pt x="276606" y="98552"/>
                  </a:lnTo>
                  <a:lnTo>
                    <a:pt x="228473" y="105537"/>
                  </a:lnTo>
                  <a:lnTo>
                    <a:pt x="177419" y="10795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45" name="object 36">
              <a:extLst>
                <a:ext uri="{FF2B5EF4-FFF2-40B4-BE49-F238E27FC236}">
                  <a16:creationId xmlns:a16="http://schemas.microsoft.com/office/drawing/2014/main" id="{718F854E-B919-4E40-9EFD-4B4AF4CF2C4A}"/>
                </a:ext>
              </a:extLst>
            </p:cNvPr>
            <p:cNvSpPr/>
            <p:nvPr/>
          </p:nvSpPr>
          <p:spPr>
            <a:xfrm>
              <a:off x="7513319" y="3735382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625" y="0"/>
                  </a:moveTo>
                  <a:lnTo>
                    <a:pt x="0" y="0"/>
                  </a:lnTo>
                  <a:lnTo>
                    <a:pt x="0" y="13657"/>
                  </a:lnTo>
                  <a:lnTo>
                    <a:pt x="13625" y="13657"/>
                  </a:lnTo>
                  <a:lnTo>
                    <a:pt x="136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pic>
          <p:nvPicPr>
            <p:cNvPr id="46" name="object 37">
              <a:extLst>
                <a:ext uri="{FF2B5EF4-FFF2-40B4-BE49-F238E27FC236}">
                  <a16:creationId xmlns:a16="http://schemas.microsoft.com/office/drawing/2014/main" id="{E065F8BA-F74E-4819-8DA3-3592CC2F6EC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54067" y="2218944"/>
              <a:ext cx="2788919" cy="2843783"/>
            </a:xfrm>
            <a:prstGeom prst="rect">
              <a:avLst/>
            </a:prstGeom>
          </p:spPr>
        </p:pic>
        <p:sp>
          <p:nvSpPr>
            <p:cNvPr id="47" name="object 38">
              <a:extLst>
                <a:ext uri="{FF2B5EF4-FFF2-40B4-BE49-F238E27FC236}">
                  <a16:creationId xmlns:a16="http://schemas.microsoft.com/office/drawing/2014/main" id="{2ED46750-F433-4C17-A95D-0EF9E4178A1E}"/>
                </a:ext>
              </a:extLst>
            </p:cNvPr>
            <p:cNvSpPr/>
            <p:nvPr/>
          </p:nvSpPr>
          <p:spPr>
            <a:xfrm>
              <a:off x="7513319" y="3735382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13657"/>
                  </a:moveTo>
                  <a:lnTo>
                    <a:pt x="13625" y="13657"/>
                  </a:lnTo>
                  <a:lnTo>
                    <a:pt x="13625" y="0"/>
                  </a:lnTo>
                  <a:lnTo>
                    <a:pt x="0" y="0"/>
                  </a:lnTo>
                  <a:lnTo>
                    <a:pt x="0" y="1365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48" name="object 39">
              <a:extLst>
                <a:ext uri="{FF2B5EF4-FFF2-40B4-BE49-F238E27FC236}">
                  <a16:creationId xmlns:a16="http://schemas.microsoft.com/office/drawing/2014/main" id="{FA66BE0F-E623-42B4-8A6D-77BCFECC4D12}"/>
                </a:ext>
              </a:extLst>
            </p:cNvPr>
            <p:cNvSpPr/>
            <p:nvPr/>
          </p:nvSpPr>
          <p:spPr>
            <a:xfrm>
              <a:off x="7482839" y="3735382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139" y="0"/>
                  </a:moveTo>
                  <a:lnTo>
                    <a:pt x="0" y="0"/>
                  </a:lnTo>
                  <a:lnTo>
                    <a:pt x="0" y="13657"/>
                  </a:lnTo>
                  <a:lnTo>
                    <a:pt x="15139" y="13657"/>
                  </a:lnTo>
                  <a:lnTo>
                    <a:pt x="15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49" name="object 40">
              <a:extLst>
                <a:ext uri="{FF2B5EF4-FFF2-40B4-BE49-F238E27FC236}">
                  <a16:creationId xmlns:a16="http://schemas.microsoft.com/office/drawing/2014/main" id="{2760B447-BE89-4A51-A970-1A02D0E353EB}"/>
                </a:ext>
              </a:extLst>
            </p:cNvPr>
            <p:cNvSpPr/>
            <p:nvPr/>
          </p:nvSpPr>
          <p:spPr>
            <a:xfrm>
              <a:off x="7482839" y="3735382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0" y="13657"/>
                  </a:moveTo>
                  <a:lnTo>
                    <a:pt x="15139" y="13657"/>
                  </a:lnTo>
                  <a:lnTo>
                    <a:pt x="15139" y="0"/>
                  </a:lnTo>
                  <a:lnTo>
                    <a:pt x="0" y="0"/>
                  </a:lnTo>
                  <a:lnTo>
                    <a:pt x="0" y="1365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50" name="object 41">
              <a:extLst>
                <a:ext uri="{FF2B5EF4-FFF2-40B4-BE49-F238E27FC236}">
                  <a16:creationId xmlns:a16="http://schemas.microsoft.com/office/drawing/2014/main" id="{D4D556D3-452A-4D22-BD9B-3065B8442CE6}"/>
                </a:ext>
              </a:extLst>
            </p:cNvPr>
            <p:cNvSpPr/>
            <p:nvPr/>
          </p:nvSpPr>
          <p:spPr>
            <a:xfrm>
              <a:off x="7542275" y="3735382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139" y="0"/>
                  </a:moveTo>
                  <a:lnTo>
                    <a:pt x="0" y="0"/>
                  </a:lnTo>
                  <a:lnTo>
                    <a:pt x="0" y="13657"/>
                  </a:lnTo>
                  <a:lnTo>
                    <a:pt x="15139" y="13657"/>
                  </a:lnTo>
                  <a:lnTo>
                    <a:pt x="15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51" name="object 42">
              <a:extLst>
                <a:ext uri="{FF2B5EF4-FFF2-40B4-BE49-F238E27FC236}">
                  <a16:creationId xmlns:a16="http://schemas.microsoft.com/office/drawing/2014/main" id="{FBBAB670-96CB-4B66-9C8B-0D91A8178EC5}"/>
                </a:ext>
              </a:extLst>
            </p:cNvPr>
            <p:cNvSpPr/>
            <p:nvPr/>
          </p:nvSpPr>
          <p:spPr>
            <a:xfrm>
              <a:off x="7542275" y="3735382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0" y="13657"/>
                  </a:moveTo>
                  <a:lnTo>
                    <a:pt x="15139" y="13657"/>
                  </a:lnTo>
                  <a:lnTo>
                    <a:pt x="15139" y="0"/>
                  </a:lnTo>
                  <a:lnTo>
                    <a:pt x="0" y="0"/>
                  </a:lnTo>
                  <a:lnTo>
                    <a:pt x="0" y="1365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52" name="object 43">
              <a:extLst>
                <a:ext uri="{FF2B5EF4-FFF2-40B4-BE49-F238E27FC236}">
                  <a16:creationId xmlns:a16="http://schemas.microsoft.com/office/drawing/2014/main" id="{31C60286-E11F-406B-9F10-6B5E2BC2A694}"/>
                </a:ext>
              </a:extLst>
            </p:cNvPr>
            <p:cNvSpPr/>
            <p:nvPr/>
          </p:nvSpPr>
          <p:spPr>
            <a:xfrm>
              <a:off x="7513319" y="3650038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625" y="0"/>
                  </a:moveTo>
                  <a:lnTo>
                    <a:pt x="0" y="0"/>
                  </a:lnTo>
                  <a:lnTo>
                    <a:pt x="0" y="13657"/>
                  </a:lnTo>
                  <a:lnTo>
                    <a:pt x="13625" y="13657"/>
                  </a:lnTo>
                  <a:lnTo>
                    <a:pt x="136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53" name="object 44">
              <a:extLst>
                <a:ext uri="{FF2B5EF4-FFF2-40B4-BE49-F238E27FC236}">
                  <a16:creationId xmlns:a16="http://schemas.microsoft.com/office/drawing/2014/main" id="{F9E11608-52C9-445A-8794-1C411F7D6F31}"/>
                </a:ext>
              </a:extLst>
            </p:cNvPr>
            <p:cNvSpPr/>
            <p:nvPr/>
          </p:nvSpPr>
          <p:spPr>
            <a:xfrm>
              <a:off x="7513319" y="3650038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13657"/>
                  </a:moveTo>
                  <a:lnTo>
                    <a:pt x="13625" y="13657"/>
                  </a:lnTo>
                  <a:lnTo>
                    <a:pt x="13625" y="0"/>
                  </a:lnTo>
                  <a:lnTo>
                    <a:pt x="0" y="0"/>
                  </a:lnTo>
                  <a:lnTo>
                    <a:pt x="0" y="1365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54" name="object 45">
              <a:extLst>
                <a:ext uri="{FF2B5EF4-FFF2-40B4-BE49-F238E27FC236}">
                  <a16:creationId xmlns:a16="http://schemas.microsoft.com/office/drawing/2014/main" id="{A9732D1A-952D-4A1F-AA6F-DF8EAAF42A41}"/>
                </a:ext>
              </a:extLst>
            </p:cNvPr>
            <p:cNvSpPr/>
            <p:nvPr/>
          </p:nvSpPr>
          <p:spPr>
            <a:xfrm>
              <a:off x="7482839" y="3650038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139" y="0"/>
                  </a:moveTo>
                  <a:lnTo>
                    <a:pt x="0" y="0"/>
                  </a:lnTo>
                  <a:lnTo>
                    <a:pt x="0" y="13657"/>
                  </a:lnTo>
                  <a:lnTo>
                    <a:pt x="15139" y="13657"/>
                  </a:lnTo>
                  <a:lnTo>
                    <a:pt x="15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55" name="object 46">
              <a:extLst>
                <a:ext uri="{FF2B5EF4-FFF2-40B4-BE49-F238E27FC236}">
                  <a16:creationId xmlns:a16="http://schemas.microsoft.com/office/drawing/2014/main" id="{72540B3E-E4ED-427B-8748-FC84B36AF129}"/>
                </a:ext>
              </a:extLst>
            </p:cNvPr>
            <p:cNvSpPr/>
            <p:nvPr/>
          </p:nvSpPr>
          <p:spPr>
            <a:xfrm>
              <a:off x="7482839" y="3650038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0" y="13657"/>
                  </a:moveTo>
                  <a:lnTo>
                    <a:pt x="15139" y="13657"/>
                  </a:lnTo>
                  <a:lnTo>
                    <a:pt x="15139" y="0"/>
                  </a:lnTo>
                  <a:lnTo>
                    <a:pt x="0" y="0"/>
                  </a:lnTo>
                  <a:lnTo>
                    <a:pt x="0" y="1365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56" name="object 47">
              <a:extLst>
                <a:ext uri="{FF2B5EF4-FFF2-40B4-BE49-F238E27FC236}">
                  <a16:creationId xmlns:a16="http://schemas.microsoft.com/office/drawing/2014/main" id="{1538C8D2-49E6-4756-ABFE-E0D61734B0CA}"/>
                </a:ext>
              </a:extLst>
            </p:cNvPr>
            <p:cNvSpPr/>
            <p:nvPr/>
          </p:nvSpPr>
          <p:spPr>
            <a:xfrm>
              <a:off x="7542275" y="3650038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139" y="0"/>
                  </a:moveTo>
                  <a:lnTo>
                    <a:pt x="0" y="0"/>
                  </a:lnTo>
                  <a:lnTo>
                    <a:pt x="0" y="13657"/>
                  </a:lnTo>
                  <a:lnTo>
                    <a:pt x="15139" y="13657"/>
                  </a:lnTo>
                  <a:lnTo>
                    <a:pt x="15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57" name="object 48">
              <a:extLst>
                <a:ext uri="{FF2B5EF4-FFF2-40B4-BE49-F238E27FC236}">
                  <a16:creationId xmlns:a16="http://schemas.microsoft.com/office/drawing/2014/main" id="{6020D483-E069-4B7D-BD88-02931AC2FA0A}"/>
                </a:ext>
              </a:extLst>
            </p:cNvPr>
            <p:cNvSpPr/>
            <p:nvPr/>
          </p:nvSpPr>
          <p:spPr>
            <a:xfrm>
              <a:off x="7542275" y="3650038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0" y="13657"/>
                  </a:moveTo>
                  <a:lnTo>
                    <a:pt x="15139" y="13657"/>
                  </a:lnTo>
                  <a:lnTo>
                    <a:pt x="15139" y="0"/>
                  </a:lnTo>
                  <a:lnTo>
                    <a:pt x="0" y="0"/>
                  </a:lnTo>
                  <a:lnTo>
                    <a:pt x="0" y="1365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58" name="object 49">
              <a:extLst>
                <a:ext uri="{FF2B5EF4-FFF2-40B4-BE49-F238E27FC236}">
                  <a16:creationId xmlns:a16="http://schemas.microsoft.com/office/drawing/2014/main" id="{309F9656-7FDB-4ADC-95F3-702DC9389BB4}"/>
                </a:ext>
              </a:extLst>
            </p:cNvPr>
            <p:cNvSpPr/>
            <p:nvPr/>
          </p:nvSpPr>
          <p:spPr>
            <a:xfrm>
              <a:off x="7513319" y="356304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39">
                  <a:moveTo>
                    <a:pt x="13625" y="0"/>
                  </a:moveTo>
                  <a:lnTo>
                    <a:pt x="0" y="0"/>
                  </a:lnTo>
                  <a:lnTo>
                    <a:pt x="0" y="15175"/>
                  </a:lnTo>
                  <a:lnTo>
                    <a:pt x="13625" y="15175"/>
                  </a:lnTo>
                  <a:lnTo>
                    <a:pt x="136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59" name="object 50">
              <a:extLst>
                <a:ext uri="{FF2B5EF4-FFF2-40B4-BE49-F238E27FC236}">
                  <a16:creationId xmlns:a16="http://schemas.microsoft.com/office/drawing/2014/main" id="{1D1DE8F3-D081-4E23-BA56-72B4D5C8DA84}"/>
                </a:ext>
              </a:extLst>
            </p:cNvPr>
            <p:cNvSpPr/>
            <p:nvPr/>
          </p:nvSpPr>
          <p:spPr>
            <a:xfrm>
              <a:off x="7513319" y="356304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39">
                  <a:moveTo>
                    <a:pt x="0" y="15175"/>
                  </a:moveTo>
                  <a:lnTo>
                    <a:pt x="13625" y="15175"/>
                  </a:lnTo>
                  <a:lnTo>
                    <a:pt x="13625" y="0"/>
                  </a:lnTo>
                  <a:lnTo>
                    <a:pt x="0" y="0"/>
                  </a:lnTo>
                  <a:lnTo>
                    <a:pt x="0" y="1517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60" name="object 51">
              <a:extLst>
                <a:ext uri="{FF2B5EF4-FFF2-40B4-BE49-F238E27FC236}">
                  <a16:creationId xmlns:a16="http://schemas.microsoft.com/office/drawing/2014/main" id="{F18EABB8-A174-4972-BAD2-84C6A028AC61}"/>
                </a:ext>
              </a:extLst>
            </p:cNvPr>
            <p:cNvSpPr/>
            <p:nvPr/>
          </p:nvSpPr>
          <p:spPr>
            <a:xfrm>
              <a:off x="7482839" y="3563049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39">
                  <a:moveTo>
                    <a:pt x="15139" y="0"/>
                  </a:moveTo>
                  <a:lnTo>
                    <a:pt x="0" y="0"/>
                  </a:lnTo>
                  <a:lnTo>
                    <a:pt x="0" y="15175"/>
                  </a:lnTo>
                  <a:lnTo>
                    <a:pt x="15139" y="15175"/>
                  </a:lnTo>
                  <a:lnTo>
                    <a:pt x="15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61" name="object 52">
              <a:extLst>
                <a:ext uri="{FF2B5EF4-FFF2-40B4-BE49-F238E27FC236}">
                  <a16:creationId xmlns:a16="http://schemas.microsoft.com/office/drawing/2014/main" id="{68A0C756-EE64-4CCD-A1D1-77B75D54FC66}"/>
                </a:ext>
              </a:extLst>
            </p:cNvPr>
            <p:cNvSpPr/>
            <p:nvPr/>
          </p:nvSpPr>
          <p:spPr>
            <a:xfrm>
              <a:off x="7482839" y="3563049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39">
                  <a:moveTo>
                    <a:pt x="0" y="15175"/>
                  </a:moveTo>
                  <a:lnTo>
                    <a:pt x="15139" y="15175"/>
                  </a:lnTo>
                  <a:lnTo>
                    <a:pt x="15139" y="0"/>
                  </a:lnTo>
                  <a:lnTo>
                    <a:pt x="0" y="0"/>
                  </a:lnTo>
                  <a:lnTo>
                    <a:pt x="0" y="1517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62" name="object 53">
              <a:extLst>
                <a:ext uri="{FF2B5EF4-FFF2-40B4-BE49-F238E27FC236}">
                  <a16:creationId xmlns:a16="http://schemas.microsoft.com/office/drawing/2014/main" id="{A0A1A97E-19A5-42A5-B092-49CF801D19AF}"/>
                </a:ext>
              </a:extLst>
            </p:cNvPr>
            <p:cNvSpPr/>
            <p:nvPr/>
          </p:nvSpPr>
          <p:spPr>
            <a:xfrm>
              <a:off x="7542275" y="3563049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39">
                  <a:moveTo>
                    <a:pt x="15139" y="0"/>
                  </a:moveTo>
                  <a:lnTo>
                    <a:pt x="0" y="0"/>
                  </a:lnTo>
                  <a:lnTo>
                    <a:pt x="0" y="15175"/>
                  </a:lnTo>
                  <a:lnTo>
                    <a:pt x="15139" y="15175"/>
                  </a:lnTo>
                  <a:lnTo>
                    <a:pt x="15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sp>
          <p:nvSpPr>
            <p:cNvPr id="63" name="object 54">
              <a:extLst>
                <a:ext uri="{FF2B5EF4-FFF2-40B4-BE49-F238E27FC236}">
                  <a16:creationId xmlns:a16="http://schemas.microsoft.com/office/drawing/2014/main" id="{328D7512-984B-439E-B15C-43EEFAC67A5C}"/>
                </a:ext>
              </a:extLst>
            </p:cNvPr>
            <p:cNvSpPr/>
            <p:nvPr/>
          </p:nvSpPr>
          <p:spPr>
            <a:xfrm>
              <a:off x="7542275" y="3563049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39">
                  <a:moveTo>
                    <a:pt x="0" y="15175"/>
                  </a:moveTo>
                  <a:lnTo>
                    <a:pt x="15139" y="15175"/>
                  </a:lnTo>
                  <a:lnTo>
                    <a:pt x="15139" y="0"/>
                  </a:lnTo>
                  <a:lnTo>
                    <a:pt x="0" y="0"/>
                  </a:lnTo>
                  <a:lnTo>
                    <a:pt x="0" y="1517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Arial Narrow" panose="020B0606020202030204" pitchFamily="34" charset="0"/>
              </a:endParaRPr>
            </a:p>
          </p:txBody>
        </p:sp>
        <p:pic>
          <p:nvPicPr>
            <p:cNvPr id="64" name="object 55">
              <a:extLst>
                <a:ext uri="{FF2B5EF4-FFF2-40B4-BE49-F238E27FC236}">
                  <a16:creationId xmlns:a16="http://schemas.microsoft.com/office/drawing/2014/main" id="{5AE3D56E-4AE5-41E1-BBB7-D2983055EC59}"/>
                </a:ext>
              </a:extLst>
            </p:cNvPr>
            <p:cNvPicPr/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346447" y="2816352"/>
              <a:ext cx="853439" cy="1658112"/>
            </a:xfrm>
            <a:prstGeom prst="rect">
              <a:avLst/>
            </a:prstGeom>
          </p:spPr>
        </p:pic>
      </p:grpSp>
      <p:sp>
        <p:nvSpPr>
          <p:cNvPr id="65" name="object 56">
            <a:extLst>
              <a:ext uri="{FF2B5EF4-FFF2-40B4-BE49-F238E27FC236}">
                <a16:creationId xmlns:a16="http://schemas.microsoft.com/office/drawing/2014/main" id="{5ABD209F-CE40-4846-BF62-374AE09C6653}"/>
              </a:ext>
            </a:extLst>
          </p:cNvPr>
          <p:cNvSpPr txBox="1"/>
          <p:nvPr/>
        </p:nvSpPr>
        <p:spPr>
          <a:xfrm>
            <a:off x="4882859" y="2688763"/>
            <a:ext cx="2026546" cy="6668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3998" algn="ctr">
              <a:lnSpc>
                <a:spcPts val="1700"/>
              </a:lnSpc>
              <a:spcBef>
                <a:spcPts val="100"/>
              </a:spcBef>
            </a:pPr>
            <a:r>
              <a:rPr lang="ru-RU" b="1" spc="-5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ЦИФРОВАЯ АРХИТЕКТУРА УНИВЕРСИТЕТОВ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  <a:cs typeface="Times New Roman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A424F468-D1BA-4DDC-AE61-7E71A9CB2C23}"/>
              </a:ext>
            </a:extLst>
          </p:cNvPr>
          <p:cNvSpPr/>
          <p:nvPr/>
        </p:nvSpPr>
        <p:spPr>
          <a:xfrm>
            <a:off x="608947" y="5791586"/>
            <a:ext cx="10866885" cy="90785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10F75679-9F8F-469B-9197-E57B584A4437}"/>
              </a:ext>
            </a:extLst>
          </p:cNvPr>
          <p:cNvSpPr/>
          <p:nvPr/>
        </p:nvSpPr>
        <p:spPr>
          <a:xfrm>
            <a:off x="826569" y="5891578"/>
            <a:ext cx="4750447" cy="8156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Разработка модели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цифрового университета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Прорабатывается привлечение </a:t>
            </a:r>
            <a:r>
              <a:rPr lang="ru-RU" sz="140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Coursera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for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campus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Казахстан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0DC15234-1044-4F8F-B66F-D53E26F98CAE}"/>
              </a:ext>
            </a:extLst>
          </p:cNvPr>
          <p:cNvSpPr/>
          <p:nvPr/>
        </p:nvSpPr>
        <p:spPr>
          <a:xfrm>
            <a:off x="6344430" y="5860818"/>
            <a:ext cx="506549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Обеспечение доступа к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мировым цифровым библиотекам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Стимулирование отечественных вузов размещать собственные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курсы на платформе </a:t>
            </a:r>
            <a:r>
              <a:rPr lang="ru-RU" sz="140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Coursera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1695610" y="6488668"/>
            <a:ext cx="348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5F0415A-CACA-44D1-B1D8-78BC189CE627}" type="slidenum">
              <a:rPr lang="ru-RU" sz="1400" smtClean="0">
                <a:latin typeface="Arial Narrow" panose="020B0606020202030204" pitchFamily="34" charset="0"/>
                <a:cs typeface="Arial" panose="020B0604020202020204" pitchFamily="34" charset="0"/>
              </a:rPr>
              <a:t>17</a:t>
            </a:fld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791953-7FDA-4503-86A9-9881B4705665}"/>
              </a:ext>
            </a:extLst>
          </p:cNvPr>
          <p:cNvSpPr txBox="1"/>
          <p:nvPr/>
        </p:nvSpPr>
        <p:spPr>
          <a:xfrm>
            <a:off x="5310898" y="4942100"/>
            <a:ext cx="20670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500" b="1" spc="-40" dirty="0">
                <a:solidFill>
                  <a:srgbClr val="002060"/>
                </a:solidFill>
                <a:latin typeface="Arial Narrow" panose="020B0606020202030204" pitchFamily="34" charset="0"/>
                <a:cs typeface="Tahoma"/>
              </a:rPr>
              <a:t>2 ПИЛОТНЫХ ВУЗА: КАЗНИТУ И ВКТУ</a:t>
            </a:r>
            <a:endParaRPr lang="en-US" sz="1500" b="1" spc="-40" dirty="0">
              <a:solidFill>
                <a:srgbClr val="002060"/>
              </a:solidFill>
              <a:latin typeface="Arial Narrow" panose="020B0606020202030204" pitchFamily="34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6880242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B67264D-61AA-41B3-8FDD-C7FE977FABEB}"/>
              </a:ext>
            </a:extLst>
          </p:cNvPr>
          <p:cNvSpPr/>
          <p:nvPr/>
        </p:nvSpPr>
        <p:spPr>
          <a:xfrm>
            <a:off x="211734" y="212050"/>
            <a:ext cx="94412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ИНТЕРНАЦИОНАЛИЗАЦИЯ 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ВЫСШЕГО ОБРАЗОВАНИЯ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38B377B-82F7-4F2B-B528-49A31006ECA5}"/>
              </a:ext>
            </a:extLst>
          </p:cNvPr>
          <p:cNvSpPr/>
          <p:nvPr/>
        </p:nvSpPr>
        <p:spPr>
          <a:xfrm>
            <a:off x="-35512" y="3912045"/>
            <a:ext cx="1270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Создано в 2022 г.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0A61220-340F-42FD-9C96-9676AEF4FDE4}"/>
              </a:ext>
            </a:extLst>
          </p:cNvPr>
          <p:cNvSpPr/>
          <p:nvPr/>
        </p:nvSpPr>
        <p:spPr>
          <a:xfrm>
            <a:off x="-83757" y="5686075"/>
            <a:ext cx="1507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Планируется до 2025 г.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47CD45F-A7EF-4A20-9AF9-89B9896127E7}"/>
              </a:ext>
            </a:extLst>
          </p:cNvPr>
          <p:cNvSpPr/>
          <p:nvPr/>
        </p:nvSpPr>
        <p:spPr>
          <a:xfrm>
            <a:off x="591628" y="2844523"/>
            <a:ext cx="11103982" cy="358416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 Narrow" panose="020B0606020202030204" pitchFamily="34" charset="0"/>
              </a:rPr>
              <a:t>ФИЛИАЛЫ ЗАРУБЕЖНЫХ ВУЗОВ В КАЗАХСТАНЕ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BA0C279-1B39-4632-A8A6-4D5871A4B275}"/>
              </a:ext>
            </a:extLst>
          </p:cNvPr>
          <p:cNvSpPr/>
          <p:nvPr/>
        </p:nvSpPr>
        <p:spPr>
          <a:xfrm>
            <a:off x="1268347" y="3572720"/>
            <a:ext cx="3520190" cy="171566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7E1DC4E3-C714-4974-B809-91B072193F91}"/>
              </a:ext>
            </a:extLst>
          </p:cNvPr>
          <p:cNvSpPr txBox="1">
            <a:spLocks/>
          </p:cNvSpPr>
          <p:nvPr/>
        </p:nvSpPr>
        <p:spPr>
          <a:xfrm>
            <a:off x="2235057" y="3266594"/>
            <a:ext cx="1706105" cy="39743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20728">
              <a:lnSpc>
                <a:spcPct val="100000"/>
              </a:lnSpc>
              <a:defRPr/>
            </a:pPr>
            <a:r>
              <a:rPr lang="ru-RU" sz="1600" b="1" cap="small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ФИЛИАЛ </a:t>
            </a:r>
          </a:p>
          <a:p>
            <a:pPr algn="ctr" defTabSz="920728">
              <a:lnSpc>
                <a:spcPct val="100000"/>
              </a:lnSpc>
              <a:defRPr/>
            </a:pPr>
            <a:r>
              <a:rPr lang="ru-RU" sz="1600" b="1" cap="small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НИЯУ МИФИ </a:t>
            </a:r>
            <a:endParaRPr lang="ru-RU" sz="1600" cap="small" dirty="0">
              <a:solidFill>
                <a:srgbClr val="00206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812DA66-514D-4FD3-9A14-08F4039658DA}"/>
              </a:ext>
            </a:extLst>
          </p:cNvPr>
          <p:cNvSpPr/>
          <p:nvPr/>
        </p:nvSpPr>
        <p:spPr>
          <a:xfrm>
            <a:off x="1310786" y="4113872"/>
            <a:ext cx="3450285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Защищенные высокопроизводительные вычислительные системы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Физика элементарных частиц и космофизика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3C95B81-6F58-49BA-8391-DF96AD68ED2C}"/>
              </a:ext>
            </a:extLst>
          </p:cNvPr>
          <p:cNvSpPr/>
          <p:nvPr/>
        </p:nvSpPr>
        <p:spPr>
          <a:xfrm>
            <a:off x="4953914" y="3570013"/>
            <a:ext cx="3580189" cy="171566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F4C2813A-3A0C-4559-9522-3CA74E8DE8E0}"/>
              </a:ext>
            </a:extLst>
          </p:cNvPr>
          <p:cNvSpPr txBox="1">
            <a:spLocks/>
          </p:cNvSpPr>
          <p:nvPr/>
        </p:nvSpPr>
        <p:spPr>
          <a:xfrm>
            <a:off x="5595820" y="3289027"/>
            <a:ext cx="2296376" cy="36405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20728">
              <a:lnSpc>
                <a:spcPct val="100000"/>
              </a:lnSpc>
              <a:defRPr/>
            </a:pPr>
            <a:r>
              <a:rPr lang="ru-RU" sz="16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ФИЛИАЛ </a:t>
            </a:r>
          </a:p>
          <a:p>
            <a:pPr algn="ctr" defTabSz="920728">
              <a:lnSpc>
                <a:spcPct val="100000"/>
              </a:lnSpc>
              <a:defRPr/>
            </a:pPr>
            <a:r>
              <a:rPr lang="ru-RU" sz="16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РГУНГ ИМ. И.М. ГУБКИНА</a:t>
            </a:r>
            <a:endParaRPr lang="ru-RU" sz="1600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A5E801A-76A0-4B70-A0FF-EB658D84D890}"/>
              </a:ext>
            </a:extLst>
          </p:cNvPr>
          <p:cNvSpPr/>
          <p:nvPr/>
        </p:nvSpPr>
        <p:spPr>
          <a:xfrm>
            <a:off x="5010417" y="4183949"/>
            <a:ext cx="3473097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и разведка, транспорт нефти и газа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Разработка, эксплуатация и комплексная механизация и автоматизация нефтяных и газовых месторождений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E8AB145-0673-4306-A57B-1E92CA73427E}"/>
              </a:ext>
            </a:extLst>
          </p:cNvPr>
          <p:cNvSpPr/>
          <p:nvPr/>
        </p:nvSpPr>
        <p:spPr>
          <a:xfrm>
            <a:off x="8705406" y="3570013"/>
            <a:ext cx="3339759" cy="171566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7F8A447F-188F-4CCB-AEBF-61F20ACBE084}"/>
              </a:ext>
            </a:extLst>
          </p:cNvPr>
          <p:cNvSpPr txBox="1">
            <a:spLocks/>
          </p:cNvSpPr>
          <p:nvPr/>
        </p:nvSpPr>
        <p:spPr>
          <a:xfrm>
            <a:off x="8989908" y="3209469"/>
            <a:ext cx="2770754" cy="51168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20728">
              <a:lnSpc>
                <a:spcPct val="100000"/>
              </a:lnSpc>
              <a:defRPr/>
            </a:pPr>
            <a:r>
              <a:rPr lang="ru-RU" sz="1600" b="1" cap="small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ПАРТНЕРСТВО </a:t>
            </a:r>
          </a:p>
          <a:p>
            <a:pPr algn="ctr" defTabSz="920728">
              <a:lnSpc>
                <a:spcPct val="100000"/>
              </a:lnSpc>
              <a:defRPr/>
            </a:pPr>
            <a:r>
              <a:rPr lang="ru-RU" sz="1600" b="1" cap="small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С УНИВЕРСИТЕТОМ АРИЗОНЫ</a:t>
            </a:r>
            <a:endParaRPr lang="ru-RU" sz="1600" cap="small" dirty="0">
              <a:solidFill>
                <a:srgbClr val="00206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60FC5C71-D186-404A-835D-FBFE9D16F1CF}"/>
              </a:ext>
            </a:extLst>
          </p:cNvPr>
          <p:cNvSpPr/>
          <p:nvPr/>
        </p:nvSpPr>
        <p:spPr>
          <a:xfrm>
            <a:off x="8791013" y="4183949"/>
            <a:ext cx="32541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Педагогика и ИКТ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Биологические, физические и химические науки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Производственные отрасли и агрономия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6B07787-486B-429A-8943-F2C136F097C0}"/>
              </a:ext>
            </a:extLst>
          </p:cNvPr>
          <p:cNvSpPr/>
          <p:nvPr/>
        </p:nvSpPr>
        <p:spPr>
          <a:xfrm>
            <a:off x="1423471" y="5549386"/>
            <a:ext cx="4672378" cy="1141972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A005ACDD-F26C-4DEA-B715-FEF29A66D2E4}"/>
              </a:ext>
            </a:extLst>
          </p:cNvPr>
          <p:cNvSpPr txBox="1">
            <a:spLocks/>
          </p:cNvSpPr>
          <p:nvPr/>
        </p:nvSpPr>
        <p:spPr>
          <a:xfrm>
            <a:off x="1841773" y="5352806"/>
            <a:ext cx="3835774" cy="37451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20728">
              <a:lnSpc>
                <a:spcPct val="100000"/>
              </a:lnSpc>
              <a:defRPr/>
            </a:pPr>
            <a:r>
              <a:rPr lang="ru-RU" sz="1600" b="1" cap="small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ФИЛИАЛ УНИВЕРСИТЕТА ХЕРИОТ ВАТТ (</a:t>
            </a:r>
            <a:r>
              <a:rPr lang="en-US" sz="1600" b="1" cap="small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UK)</a:t>
            </a:r>
            <a:r>
              <a:rPr lang="ru-RU" sz="1600" b="1" cap="small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endParaRPr lang="ru-RU" sz="1600" cap="small" dirty="0">
              <a:solidFill>
                <a:srgbClr val="00206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36AFBF4B-4A7A-4138-A026-528D52938A2A}"/>
              </a:ext>
            </a:extLst>
          </p:cNvPr>
          <p:cNvSpPr/>
          <p:nvPr/>
        </p:nvSpPr>
        <p:spPr>
          <a:xfrm>
            <a:off x="1676262" y="5804121"/>
            <a:ext cx="43037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Прорабатывается создание филиала на базе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Актюбинского регионального университета имени </a:t>
            </a:r>
            <a:r>
              <a:rPr lang="ru-RU" sz="14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К.Жубанова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инженерным и техническим направлениям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9CD137C-F5B5-4E6D-A18E-D5898A48D301}"/>
              </a:ext>
            </a:extLst>
          </p:cNvPr>
          <p:cNvSpPr/>
          <p:nvPr/>
        </p:nvSpPr>
        <p:spPr>
          <a:xfrm>
            <a:off x="6232817" y="5549387"/>
            <a:ext cx="5210002" cy="1141971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B45E734E-B03A-40B8-BE9E-CDA8436311A6}"/>
              </a:ext>
            </a:extLst>
          </p:cNvPr>
          <p:cNvSpPr/>
          <p:nvPr/>
        </p:nvSpPr>
        <p:spPr>
          <a:xfrm>
            <a:off x="6398327" y="5722290"/>
            <a:ext cx="49784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Вагенингенский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университет – на базе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КазНАИУ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Консорциум немецких технических университетов – на базе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ВКТУ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им. Д. 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Серикбаева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Сеульский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НУНТ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– на базе КУ им.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Коркыт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Ата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Университет Гази – на базе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ЮКПУ</a:t>
            </a:r>
            <a:endParaRPr lang="ru-RU" sz="1400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A3E85312-0C26-4BED-B549-19CB88A6037C}"/>
              </a:ext>
            </a:extLst>
          </p:cNvPr>
          <p:cNvSpPr txBox="1">
            <a:spLocks/>
          </p:cNvSpPr>
          <p:nvPr/>
        </p:nvSpPr>
        <p:spPr>
          <a:xfrm>
            <a:off x="6683567" y="5326992"/>
            <a:ext cx="4214891" cy="3803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20728">
              <a:lnSpc>
                <a:spcPct val="100000"/>
              </a:lnSpc>
              <a:defRPr/>
            </a:pPr>
            <a:r>
              <a:rPr lang="ru-RU" sz="1600" b="1" cap="small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ПЛАНИРУЕМЫЕ ПАРТНЕРСТВА в 2023 </a:t>
            </a:r>
            <a:endParaRPr lang="ru-RU" sz="1600" b="1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1581CD7E-681A-4FDD-92AF-D1F5FE8EF44C}"/>
              </a:ext>
            </a:extLst>
          </p:cNvPr>
          <p:cNvSpPr/>
          <p:nvPr/>
        </p:nvSpPr>
        <p:spPr>
          <a:xfrm>
            <a:off x="1857562" y="3827108"/>
            <a:ext cx="24064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kern="50" dirty="0">
                <a:solidFill>
                  <a:srgbClr val="002060"/>
                </a:solidFill>
                <a:latin typeface="Arial Narrow" panose="020B060602020203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на базе </a:t>
            </a:r>
            <a:r>
              <a:rPr lang="ru-RU" sz="1400" b="1" kern="50" dirty="0" err="1">
                <a:solidFill>
                  <a:srgbClr val="002060"/>
                </a:solidFill>
                <a:latin typeface="Arial Narrow" panose="020B060602020203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КазНУ</a:t>
            </a:r>
            <a:r>
              <a:rPr lang="ru-RU" sz="1400" b="1" kern="50" dirty="0">
                <a:solidFill>
                  <a:srgbClr val="002060"/>
                </a:solidFill>
                <a:latin typeface="Arial Narrow" panose="020B060602020203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 им. аль-</a:t>
            </a:r>
            <a:r>
              <a:rPr lang="ru-RU" sz="1400" b="1" kern="50" dirty="0" err="1">
                <a:solidFill>
                  <a:srgbClr val="002060"/>
                </a:solidFill>
                <a:latin typeface="Arial Narrow" panose="020B060602020203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Фараби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AB52ABBA-20B7-424F-812A-3E90000E7A31}"/>
              </a:ext>
            </a:extLst>
          </p:cNvPr>
          <p:cNvSpPr/>
          <p:nvPr/>
        </p:nvSpPr>
        <p:spPr>
          <a:xfrm>
            <a:off x="5576485" y="3842085"/>
            <a:ext cx="2153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kern="50" dirty="0">
                <a:solidFill>
                  <a:srgbClr val="002060"/>
                </a:solidFill>
                <a:latin typeface="Arial Narrow" panose="020B060602020203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на базе АУНГ им. </a:t>
            </a:r>
            <a:r>
              <a:rPr lang="ru-RU" sz="1400" b="1" kern="50" dirty="0" err="1">
                <a:solidFill>
                  <a:srgbClr val="002060"/>
                </a:solidFill>
                <a:latin typeface="Arial Narrow" panose="020B060602020203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Утебаева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FB3BC4A-2A8E-421C-AFF2-5AC1800C2259}"/>
              </a:ext>
            </a:extLst>
          </p:cNvPr>
          <p:cNvSpPr/>
          <p:nvPr/>
        </p:nvSpPr>
        <p:spPr>
          <a:xfrm>
            <a:off x="9355192" y="3846176"/>
            <a:ext cx="2188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kern="50" dirty="0">
                <a:solidFill>
                  <a:srgbClr val="002060"/>
                </a:solidFill>
                <a:latin typeface="Arial Narrow" panose="020B060602020203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на базе СКУ им. </a:t>
            </a:r>
            <a:r>
              <a:rPr lang="ru-RU" sz="1400" b="1" kern="50" dirty="0" err="1">
                <a:solidFill>
                  <a:srgbClr val="002060"/>
                </a:solidFill>
                <a:latin typeface="Arial Narrow" panose="020B060602020203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Козыбаева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1695610" y="6488668"/>
            <a:ext cx="348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194A81D-172D-4859-8E15-3C93D572ED3F}" type="slidenum">
              <a:rPr lang="ru-RU" sz="1400" smtClean="0">
                <a:latin typeface="Arial Narrow" panose="020B0606020202030204" pitchFamily="34" charset="0"/>
                <a:cs typeface="Arial" panose="020B0604020202020204" pitchFamily="34" charset="0"/>
              </a:rPr>
              <a:t>18</a:t>
            </a:fld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53" name="Прямоугольник: один скругленный угол 32">
            <a:extLst>
              <a:ext uri="{FF2B5EF4-FFF2-40B4-BE49-F238E27FC236}">
                <a16:creationId xmlns:a16="http://schemas.microsoft.com/office/drawing/2014/main" id="{9A7E8132-16D5-4CA0-BB38-5F20406654F2}"/>
              </a:ext>
            </a:extLst>
          </p:cNvPr>
          <p:cNvSpPr/>
          <p:nvPr/>
        </p:nvSpPr>
        <p:spPr>
          <a:xfrm>
            <a:off x="640863" y="1421488"/>
            <a:ext cx="11003271" cy="1383642"/>
          </a:xfrm>
          <a:prstGeom prst="round1Rect">
            <a:avLst>
              <a:gd name="adj" fmla="val 0"/>
            </a:avLst>
          </a:prstGeom>
          <a:noFill/>
          <a:ln w="12700">
            <a:solidFill>
              <a:srgbClr val="254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>
              <a:solidFill>
                <a:prstClr val="white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2586272" y="916932"/>
            <a:ext cx="6019095" cy="338554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>
                <a:latin typeface="Arial Narrow" panose="020B0606020202030204" pitchFamily="34" charset="0"/>
              </a:rPr>
              <a:t>РАЗВИТИЕ ЕДИНОГО ЦЕНТРАЛЬНО-АЗИАТСКОГО ПРОСТРАНСТВА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0898" y="1404626"/>
            <a:ext cx="49508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Стратегии интернационализации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Привлечение талантливой иностранной молодежи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Расширение географии стран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для привлечения иностранных обучающихся, ППС вузов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Диверсификация политики интернационализации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 акцентом на страны Центральной Азии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228530" y="1387909"/>
            <a:ext cx="50773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Развитие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единого Центрально-Азиатского пространства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Привлечение вузов-партнеров из топ-500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международных рейтингов для реализации совместных и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двудипломных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образовательных программ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Функционирование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постоянного Бюро ЦАПВО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 платформе Казахстана с 2023 года</a:t>
            </a:r>
          </a:p>
        </p:txBody>
      </p:sp>
    </p:spTree>
    <p:extLst>
      <p:ext uri="{BB962C8B-B14F-4D97-AF65-F5344CB8AC3E}">
        <p14:creationId xmlns:p14="http://schemas.microsoft.com/office/powerpoint/2010/main" val="224580226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B67264D-61AA-41B3-8FDD-C7FE977FABEB}"/>
              </a:ext>
            </a:extLst>
          </p:cNvPr>
          <p:cNvSpPr/>
          <p:nvPr/>
        </p:nvSpPr>
        <p:spPr>
          <a:xfrm>
            <a:off x="347260" y="189822"/>
            <a:ext cx="9441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РАЗВИТИЕ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КОРПОРАТИВНОГО УПРАВЛЕНИЯ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: скругленные углы 33">
            <a:extLst>
              <a:ext uri="{FF2B5EF4-FFF2-40B4-BE49-F238E27FC236}">
                <a16:creationId xmlns:a16="http://schemas.microsoft.com/office/drawing/2014/main" id="{B315A56A-211B-48DC-A848-480AF1DA0ED1}"/>
              </a:ext>
            </a:extLst>
          </p:cNvPr>
          <p:cNvSpPr/>
          <p:nvPr/>
        </p:nvSpPr>
        <p:spPr>
          <a:xfrm>
            <a:off x="419920" y="3713855"/>
            <a:ext cx="11384926" cy="2128291"/>
          </a:xfrm>
          <a:prstGeom prst="roundRect">
            <a:avLst>
              <a:gd name="adj" fmla="val 10110"/>
            </a:avLst>
          </a:prstGeom>
          <a:noFill/>
          <a:ln w="63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146815C-D541-4CE2-AFD7-377504B4CD27}"/>
              </a:ext>
            </a:extLst>
          </p:cNvPr>
          <p:cNvSpPr/>
          <p:nvPr/>
        </p:nvSpPr>
        <p:spPr>
          <a:xfrm>
            <a:off x="6875644" y="1201651"/>
            <a:ext cx="507905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ОРГАНИЗОВАНА 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 повышению квалификации членов советов директоров и корпоративных секретарей</a:t>
            </a:r>
            <a:endParaRPr lang="en-US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ПРОРАБАТЫВАЕТСЯ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внесение изменений в Кодекс корпоративного управления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22D472E-DF29-4ACF-A0A1-7344623AF476}"/>
              </a:ext>
            </a:extLst>
          </p:cNvPr>
          <p:cNvSpPr/>
          <p:nvPr/>
        </p:nvSpPr>
        <p:spPr>
          <a:xfrm>
            <a:off x="1131944" y="1189088"/>
            <a:ext cx="4525433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ПЕРЕСМАТРИВАЮТСЯ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составы советов директоров</a:t>
            </a:r>
            <a:endParaRPr lang="en-US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ПОДПИСАН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меморандум с Ассоциацией «</a:t>
            </a:r>
            <a:r>
              <a:rPr lang="ru-RU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Qazaqstan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Independent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Directors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  <a:p>
            <a:pPr>
              <a:spcAft>
                <a:spcPts val="600"/>
              </a:spcAft>
            </a:pPr>
            <a:endParaRPr lang="ru-RU" sz="5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911ED0-A5E8-4EC3-9865-D2CC76AE3C17}"/>
              </a:ext>
            </a:extLst>
          </p:cNvPr>
          <p:cNvSpPr txBox="1"/>
          <p:nvPr/>
        </p:nvSpPr>
        <p:spPr>
          <a:xfrm>
            <a:off x="745828" y="3558036"/>
            <a:ext cx="10909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ЗАДАЧИ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840484-D86F-423A-9B22-FF9DE60F0F70}"/>
              </a:ext>
            </a:extLst>
          </p:cNvPr>
          <p:cNvSpPr txBox="1"/>
          <p:nvPr/>
        </p:nvSpPr>
        <p:spPr>
          <a:xfrm>
            <a:off x="690434" y="4052409"/>
            <a:ext cx="542204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lnSpc>
                <a:spcPct val="150000"/>
              </a:lnSpc>
              <a:spcAft>
                <a:spcPts val="300"/>
              </a:spcAft>
              <a:buClr>
                <a:srgbClr val="0070C0"/>
              </a:buClr>
              <a:buFont typeface="Wingdings 3" panose="05040102010807070707" pitchFamily="18" charset="2"/>
              <a:buChar char="¢"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переход на международный 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стандарт системы должностей </a:t>
            </a:r>
          </a:p>
          <a:p>
            <a:pPr marL="216000" indent="-216000">
              <a:lnSpc>
                <a:spcPct val="150000"/>
              </a:lnSpc>
              <a:spcAft>
                <a:spcPts val="300"/>
              </a:spcAft>
              <a:buClr>
                <a:srgbClr val="0070C0"/>
              </a:buClr>
              <a:buFont typeface="Wingdings 3" panose="05040102010807070707" pitchFamily="18" charset="2"/>
              <a:buChar char="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развитие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нов</a:t>
            </a:r>
            <a:r>
              <a:rPr lang="kk-KZ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ой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модел</a:t>
            </a:r>
            <a:r>
              <a:rPr lang="kk-KZ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штатного расписания</a:t>
            </a:r>
          </a:p>
          <a:p>
            <a:pPr marL="216000" indent="-216000">
              <a:lnSpc>
                <a:spcPct val="150000"/>
              </a:lnSpc>
              <a:spcAft>
                <a:spcPts val="300"/>
              </a:spcAft>
              <a:buClr>
                <a:srgbClr val="0070C0"/>
              </a:buClr>
              <a:buFont typeface="Wingdings 3" panose="05040102010807070707" pitchFamily="18" charset="2"/>
              <a:buChar char="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повышение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квалификации профессорско-преподавательского состава</a:t>
            </a:r>
            <a:endParaRPr lang="ru-RU" sz="16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635BBE5-43AA-49FF-8FB1-0108DDC04E5F}"/>
              </a:ext>
            </a:extLst>
          </p:cNvPr>
          <p:cNvSpPr/>
          <p:nvPr/>
        </p:nvSpPr>
        <p:spPr>
          <a:xfrm>
            <a:off x="2274530" y="6080359"/>
            <a:ext cx="75866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РАЗВИТИЕ ЭНДАУМЕНТ-ФОНДОВ ПРИ ВУЗАХ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1774E1-45E4-417B-A35F-8A02F5E33298}"/>
              </a:ext>
            </a:extLst>
          </p:cNvPr>
          <p:cNvSpPr txBox="1"/>
          <p:nvPr/>
        </p:nvSpPr>
        <p:spPr>
          <a:xfrm>
            <a:off x="6604079" y="4136022"/>
            <a:ext cx="4939955" cy="1562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96" marR="3810" indent="-177796">
              <a:lnSpc>
                <a:spcPct val="90000"/>
              </a:lnSpc>
              <a:spcAft>
                <a:spcPts val="800"/>
              </a:spcAft>
              <a:buClr>
                <a:srgbClr val="0070C0"/>
              </a:buClr>
              <a:buFont typeface="Wingdings 3" panose="05040102010807070707" pitchFamily="18" charset="2"/>
              <a:buChar char="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активизация работы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Служб внутреннего аудита </a:t>
            </a:r>
          </a:p>
          <a:p>
            <a:pPr marL="216000" indent="-216000">
              <a:lnSpc>
                <a:spcPct val="150000"/>
              </a:lnSpc>
              <a:spcAft>
                <a:spcPts val="300"/>
              </a:spcAft>
              <a:buClr>
                <a:srgbClr val="0070C0"/>
              </a:buClr>
              <a:buFont typeface="Wingdings 3" panose="05040102010807070707" pitchFamily="18" charset="2"/>
              <a:buChar char="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развитие </a:t>
            </a:r>
            <a:r>
              <a:rPr lang="ru-RU" sz="160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комплаенс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-служб</a:t>
            </a:r>
          </a:p>
          <a:p>
            <a:pPr marL="216000" indent="-216000">
              <a:lnSpc>
                <a:spcPct val="150000"/>
              </a:lnSpc>
              <a:spcAft>
                <a:spcPts val="300"/>
              </a:spcAft>
              <a:buClr>
                <a:srgbClr val="0070C0"/>
              </a:buClr>
              <a:buFont typeface="Wingdings 3" panose="05040102010807070707" pitchFamily="18" charset="2"/>
              <a:buChar char="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функции риск-менеджмента в основе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реализации стратегических и операционных задач вузов</a:t>
            </a:r>
          </a:p>
        </p:txBody>
      </p:sp>
      <p:pic>
        <p:nvPicPr>
          <p:cNvPr id="1026" name="Picture 2" descr="Team ">
            <a:extLst>
              <a:ext uri="{FF2B5EF4-FFF2-40B4-BE49-F238E27FC236}">
                <a16:creationId xmlns:a16="http://schemas.microsoft.com/office/drawing/2014/main" id="{1D914B24-33D8-4216-900A-F07759698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20" y="1182212"/>
            <a:ext cx="651817" cy="65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cument ">
            <a:extLst>
              <a:ext uri="{FF2B5EF4-FFF2-40B4-BE49-F238E27FC236}">
                <a16:creationId xmlns:a16="http://schemas.microsoft.com/office/drawing/2014/main" id="{0F6C014E-AE28-4B6A-A54F-E4C569944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2" y="2433815"/>
            <a:ext cx="710465" cy="71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tected ">
            <a:extLst>
              <a:ext uri="{FF2B5EF4-FFF2-40B4-BE49-F238E27FC236}">
                <a16:creationId xmlns:a16="http://schemas.microsoft.com/office/drawing/2014/main" id="{EA9FC7A6-686F-4F87-A8D6-05A60C7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15" y="2517483"/>
            <a:ext cx="543129" cy="5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rtarboard ">
            <a:extLst>
              <a:ext uri="{FF2B5EF4-FFF2-40B4-BE49-F238E27FC236}">
                <a16:creationId xmlns:a16="http://schemas.microsoft.com/office/drawing/2014/main" id="{C42A5DE9-4353-4F7E-8A9A-880B9B055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06" y="1233834"/>
            <a:ext cx="637169" cy="63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1695610" y="6488668"/>
            <a:ext cx="348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8B76E79-F131-4D51-802D-1FB6727FBC1B}" type="slidenum">
              <a:rPr lang="ru-RU" sz="1400" smtClean="0">
                <a:latin typeface="Arial Narrow" panose="020B0606020202030204" pitchFamily="34" charset="0"/>
                <a:cs typeface="Arial" panose="020B0604020202020204" pitchFamily="34" charset="0"/>
              </a:rPr>
              <a:t>19</a:t>
            </a:fld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21821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0" y="6488668"/>
            <a:ext cx="2776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5209E57-292E-4A8D-9567-972750D195D6}" type="slidenum">
              <a:rPr lang="ru-RU" sz="1600" smtClean="0">
                <a:latin typeface="Arial Narrow" panose="020B0606020202030204" pitchFamily="34" charset="0"/>
                <a:cs typeface="Arial" panose="020B0604020202020204" pitchFamily="34" charset="0"/>
              </a:rPr>
              <a:t>2</a:t>
            </a:fld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319596" y="288401"/>
            <a:ext cx="90616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НОВЫЙ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ЭКОНОМИЧЕСКИЙ КУРС РАЗВИТИЯ</a:t>
            </a:r>
          </a:p>
          <a:p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Google Shape;107;g1acc5e1ce75_0_1"/>
          <p:cNvSpPr/>
          <p:nvPr/>
        </p:nvSpPr>
        <p:spPr>
          <a:xfrm>
            <a:off x="1535033" y="4621422"/>
            <a:ext cx="2666469" cy="11322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20" name="Google Shape;109;g1acc5e1ce75_0_1"/>
          <p:cNvSpPr/>
          <p:nvPr/>
        </p:nvSpPr>
        <p:spPr>
          <a:xfrm>
            <a:off x="5251701" y="1820862"/>
            <a:ext cx="1961560" cy="266777"/>
          </a:xfrm>
          <a:custGeom>
            <a:avLst/>
            <a:gdLst/>
            <a:ahLst/>
            <a:cxnLst/>
            <a:rect l="l" t="t" r="r" b="b"/>
            <a:pathLst>
              <a:path w="8675536" h="1179893" extrusionOk="0">
                <a:moveTo>
                  <a:pt x="8180123" y="725534"/>
                </a:moveTo>
                <a:cubicBezTo>
                  <a:pt x="8120439" y="720570"/>
                  <a:pt x="8081836" y="699928"/>
                  <a:pt x="8028044" y="734753"/>
                </a:cubicBezTo>
                <a:cubicBezTo>
                  <a:pt x="7960003" y="778804"/>
                  <a:pt x="7983488" y="829106"/>
                  <a:pt x="7984258" y="863785"/>
                </a:cubicBezTo>
                <a:lnTo>
                  <a:pt x="7926655" y="863785"/>
                </a:lnTo>
                <a:cubicBezTo>
                  <a:pt x="7944095" y="929103"/>
                  <a:pt x="7940313" y="870982"/>
                  <a:pt x="8011852" y="939879"/>
                </a:cubicBezTo>
                <a:cubicBezTo>
                  <a:pt x="8028661" y="956067"/>
                  <a:pt x="8018122" y="951571"/>
                  <a:pt x="8041865" y="967472"/>
                </a:cubicBezTo>
                <a:cubicBezTo>
                  <a:pt x="8072071" y="945340"/>
                  <a:pt x="8052937" y="936636"/>
                  <a:pt x="8092807" y="914720"/>
                </a:cubicBezTo>
                <a:cubicBezTo>
                  <a:pt x="8133855" y="892158"/>
                  <a:pt x="8126706" y="916758"/>
                  <a:pt x="8157079" y="875303"/>
                </a:cubicBezTo>
                <a:cubicBezTo>
                  <a:pt x="8114796" y="874363"/>
                  <a:pt x="8093228" y="865849"/>
                  <a:pt x="8064909" y="852264"/>
                </a:cubicBezTo>
                <a:cubicBezTo>
                  <a:pt x="8080481" y="785431"/>
                  <a:pt x="8102803" y="791658"/>
                  <a:pt x="8157079" y="817703"/>
                </a:cubicBezTo>
                <a:cubicBezTo>
                  <a:pt x="8209039" y="1040715"/>
                  <a:pt x="7962648" y="1036215"/>
                  <a:pt x="7914401" y="887403"/>
                </a:cubicBezTo>
                <a:cubicBezTo>
                  <a:pt x="7877836" y="774621"/>
                  <a:pt x="7927291" y="624052"/>
                  <a:pt x="8136037" y="700496"/>
                </a:cubicBezTo>
                <a:cubicBezTo>
                  <a:pt x="8164861" y="711051"/>
                  <a:pt x="8161370" y="709238"/>
                  <a:pt x="8180123" y="725534"/>
                </a:cubicBezTo>
                <a:close/>
                <a:moveTo>
                  <a:pt x="495414" y="725534"/>
                </a:moveTo>
                <a:cubicBezTo>
                  <a:pt x="535565" y="690637"/>
                  <a:pt x="671188" y="650553"/>
                  <a:pt x="729568" y="710287"/>
                </a:cubicBezTo>
                <a:cubicBezTo>
                  <a:pt x="782792" y="764746"/>
                  <a:pt x="783390" y="882057"/>
                  <a:pt x="735068" y="942133"/>
                </a:cubicBezTo>
                <a:cubicBezTo>
                  <a:pt x="620416" y="1084671"/>
                  <a:pt x="426152" y="897611"/>
                  <a:pt x="527760" y="814136"/>
                </a:cubicBezTo>
                <a:cubicBezTo>
                  <a:pt x="570618" y="778925"/>
                  <a:pt x="599472" y="804378"/>
                  <a:pt x="610628" y="852264"/>
                </a:cubicBezTo>
                <a:cubicBezTo>
                  <a:pt x="582310" y="865849"/>
                  <a:pt x="560742" y="874363"/>
                  <a:pt x="518459" y="875303"/>
                </a:cubicBezTo>
                <a:cubicBezTo>
                  <a:pt x="557391" y="928440"/>
                  <a:pt x="559801" y="882429"/>
                  <a:pt x="607953" y="935585"/>
                </a:cubicBezTo>
                <a:cubicBezTo>
                  <a:pt x="620263" y="949174"/>
                  <a:pt x="595674" y="939631"/>
                  <a:pt x="633672" y="967472"/>
                </a:cubicBezTo>
                <a:cubicBezTo>
                  <a:pt x="665923" y="945875"/>
                  <a:pt x="651396" y="942848"/>
                  <a:pt x="688232" y="918342"/>
                </a:cubicBezTo>
                <a:cubicBezTo>
                  <a:pt x="732191" y="889094"/>
                  <a:pt x="735218" y="914962"/>
                  <a:pt x="748883" y="863785"/>
                </a:cubicBezTo>
                <a:lnTo>
                  <a:pt x="691279" y="863785"/>
                </a:lnTo>
                <a:cubicBezTo>
                  <a:pt x="704669" y="702847"/>
                  <a:pt x="626657" y="714614"/>
                  <a:pt x="495414" y="725534"/>
                </a:cubicBezTo>
                <a:close/>
                <a:moveTo>
                  <a:pt x="7788397" y="425996"/>
                </a:moveTo>
                <a:lnTo>
                  <a:pt x="7892089" y="598808"/>
                </a:lnTo>
                <a:cubicBezTo>
                  <a:pt x="7846997" y="629000"/>
                  <a:pt x="7805729" y="690281"/>
                  <a:pt x="7799919" y="760099"/>
                </a:cubicBezTo>
                <a:cubicBezTo>
                  <a:pt x="7774050" y="722870"/>
                  <a:pt x="7776669" y="660387"/>
                  <a:pt x="7684705" y="598808"/>
                </a:cubicBezTo>
                <a:cubicBezTo>
                  <a:pt x="7722129" y="542925"/>
                  <a:pt x="7781009" y="514765"/>
                  <a:pt x="7788397" y="425996"/>
                </a:cubicBezTo>
                <a:close/>
                <a:moveTo>
                  <a:pt x="5898905" y="587287"/>
                </a:moveTo>
                <a:cubicBezTo>
                  <a:pt x="5938909" y="560501"/>
                  <a:pt x="5974690" y="537423"/>
                  <a:pt x="6004661" y="497186"/>
                </a:cubicBezTo>
                <a:lnTo>
                  <a:pt x="6051948" y="406219"/>
                </a:lnTo>
                <a:cubicBezTo>
                  <a:pt x="6053480" y="403022"/>
                  <a:pt x="6057882" y="393610"/>
                  <a:pt x="6059400" y="390629"/>
                </a:cubicBezTo>
                <a:lnTo>
                  <a:pt x="6071723" y="368393"/>
                </a:lnTo>
                <a:cubicBezTo>
                  <a:pt x="6082588" y="498943"/>
                  <a:pt x="6198367" y="551511"/>
                  <a:pt x="6233022" y="598808"/>
                </a:cubicBezTo>
                <a:cubicBezTo>
                  <a:pt x="6114845" y="630361"/>
                  <a:pt x="6077366" y="790653"/>
                  <a:pt x="6060204" y="817703"/>
                </a:cubicBezTo>
                <a:cubicBezTo>
                  <a:pt x="6055390" y="759876"/>
                  <a:pt x="6030237" y="718866"/>
                  <a:pt x="5999406" y="682642"/>
                </a:cubicBezTo>
                <a:cubicBezTo>
                  <a:pt x="5969452" y="647451"/>
                  <a:pt x="5918063" y="613435"/>
                  <a:pt x="5898905" y="587287"/>
                </a:cubicBezTo>
                <a:close/>
                <a:moveTo>
                  <a:pt x="4239838" y="587287"/>
                </a:moveTo>
                <a:cubicBezTo>
                  <a:pt x="4275025" y="534745"/>
                  <a:pt x="4325074" y="520855"/>
                  <a:pt x="4332008" y="437518"/>
                </a:cubicBezTo>
                <a:cubicBezTo>
                  <a:pt x="4333621" y="439840"/>
                  <a:pt x="4335479" y="440989"/>
                  <a:pt x="4336084" y="444957"/>
                </a:cubicBezTo>
                <a:cubicBezTo>
                  <a:pt x="4341361" y="479662"/>
                  <a:pt x="4429119" y="577457"/>
                  <a:pt x="4435699" y="587287"/>
                </a:cubicBezTo>
                <a:cubicBezTo>
                  <a:pt x="4402374" y="637050"/>
                  <a:pt x="4349908" y="671934"/>
                  <a:pt x="4343530" y="748577"/>
                </a:cubicBezTo>
                <a:lnTo>
                  <a:pt x="4300061" y="665318"/>
                </a:lnTo>
                <a:cubicBezTo>
                  <a:pt x="4277471" y="629104"/>
                  <a:pt x="4260106" y="617550"/>
                  <a:pt x="4239838" y="587287"/>
                </a:cubicBezTo>
                <a:close/>
                <a:moveTo>
                  <a:pt x="2454035" y="575765"/>
                </a:moveTo>
                <a:cubicBezTo>
                  <a:pt x="2513909" y="559780"/>
                  <a:pt x="2597832" y="451812"/>
                  <a:pt x="2603815" y="379914"/>
                </a:cubicBezTo>
                <a:cubicBezTo>
                  <a:pt x="2639540" y="406092"/>
                  <a:pt x="2618515" y="392826"/>
                  <a:pt x="2638789" y="437106"/>
                </a:cubicBezTo>
                <a:cubicBezTo>
                  <a:pt x="2648890" y="459173"/>
                  <a:pt x="2659299" y="476889"/>
                  <a:pt x="2672584" y="495478"/>
                </a:cubicBezTo>
                <a:cubicBezTo>
                  <a:pt x="2705975" y="542207"/>
                  <a:pt x="2730025" y="556076"/>
                  <a:pt x="2776632" y="587287"/>
                </a:cubicBezTo>
                <a:cubicBezTo>
                  <a:pt x="2741586" y="635120"/>
                  <a:pt x="2647316" y="668907"/>
                  <a:pt x="2615334" y="806181"/>
                </a:cubicBezTo>
                <a:lnTo>
                  <a:pt x="2607022" y="791456"/>
                </a:lnTo>
                <a:cubicBezTo>
                  <a:pt x="2577636" y="734234"/>
                  <a:pt x="2587995" y="738976"/>
                  <a:pt x="2544882" y="680778"/>
                </a:cubicBezTo>
                <a:cubicBezTo>
                  <a:pt x="2472768" y="583430"/>
                  <a:pt x="2498154" y="659720"/>
                  <a:pt x="2454035" y="575765"/>
                </a:cubicBezTo>
                <a:close/>
                <a:moveTo>
                  <a:pt x="875619" y="425996"/>
                </a:moveTo>
                <a:lnTo>
                  <a:pt x="923562" y="516303"/>
                </a:lnTo>
                <a:cubicBezTo>
                  <a:pt x="945636" y="550080"/>
                  <a:pt x="969970" y="567653"/>
                  <a:pt x="990832" y="598808"/>
                </a:cubicBezTo>
                <a:cubicBezTo>
                  <a:pt x="944793" y="629633"/>
                  <a:pt x="923957" y="658319"/>
                  <a:pt x="900906" y="704738"/>
                </a:cubicBezTo>
                <a:lnTo>
                  <a:pt x="875619" y="748577"/>
                </a:lnTo>
                <a:cubicBezTo>
                  <a:pt x="860164" y="682250"/>
                  <a:pt x="832316" y="631531"/>
                  <a:pt x="783449" y="598808"/>
                </a:cubicBezTo>
                <a:cubicBezTo>
                  <a:pt x="817878" y="547393"/>
                  <a:pt x="869136" y="503877"/>
                  <a:pt x="875619" y="425996"/>
                </a:cubicBezTo>
                <a:close/>
                <a:moveTo>
                  <a:pt x="138255" y="472079"/>
                </a:moveTo>
                <a:cubicBezTo>
                  <a:pt x="240483" y="448265"/>
                  <a:pt x="335181" y="519046"/>
                  <a:pt x="416462" y="551031"/>
                </a:cubicBezTo>
                <a:cubicBezTo>
                  <a:pt x="456309" y="566709"/>
                  <a:pt x="472766" y="567895"/>
                  <a:pt x="495414" y="598808"/>
                </a:cubicBezTo>
                <a:cubicBezTo>
                  <a:pt x="459571" y="607159"/>
                  <a:pt x="390400" y="642147"/>
                  <a:pt x="349577" y="660351"/>
                </a:cubicBezTo>
                <a:cubicBezTo>
                  <a:pt x="248227" y="705535"/>
                  <a:pt x="243259" y="714016"/>
                  <a:pt x="138255" y="714016"/>
                </a:cubicBezTo>
                <a:cubicBezTo>
                  <a:pt x="139492" y="658473"/>
                  <a:pt x="163937" y="625848"/>
                  <a:pt x="184339" y="587287"/>
                </a:cubicBezTo>
                <a:cubicBezTo>
                  <a:pt x="160466" y="551635"/>
                  <a:pt x="139891" y="531326"/>
                  <a:pt x="138255" y="472079"/>
                </a:cubicBezTo>
                <a:close/>
                <a:moveTo>
                  <a:pt x="8491198" y="587287"/>
                </a:moveTo>
                <a:cubicBezTo>
                  <a:pt x="8511600" y="625848"/>
                  <a:pt x="8536045" y="658473"/>
                  <a:pt x="8537282" y="714016"/>
                </a:cubicBezTo>
                <a:cubicBezTo>
                  <a:pt x="8351252" y="714016"/>
                  <a:pt x="8314011" y="629999"/>
                  <a:pt x="8180123" y="598808"/>
                </a:cubicBezTo>
                <a:cubicBezTo>
                  <a:pt x="8203523" y="566873"/>
                  <a:pt x="8285859" y="537579"/>
                  <a:pt x="8338064" y="514807"/>
                </a:cubicBezTo>
                <a:cubicBezTo>
                  <a:pt x="8412912" y="482167"/>
                  <a:pt x="8432095" y="472079"/>
                  <a:pt x="8537282" y="472079"/>
                </a:cubicBezTo>
                <a:cubicBezTo>
                  <a:pt x="8532462" y="529983"/>
                  <a:pt x="8515770" y="550590"/>
                  <a:pt x="8491198" y="587287"/>
                </a:cubicBezTo>
                <a:close/>
                <a:moveTo>
                  <a:pt x="8168601" y="460561"/>
                </a:moveTo>
                <a:lnTo>
                  <a:pt x="8130096" y="479668"/>
                </a:lnTo>
                <a:cubicBezTo>
                  <a:pt x="8110142" y="487304"/>
                  <a:pt x="8095432" y="491210"/>
                  <a:pt x="8076568" y="496121"/>
                </a:cubicBezTo>
                <a:cubicBezTo>
                  <a:pt x="7937785" y="532285"/>
                  <a:pt x="7880766" y="413329"/>
                  <a:pt x="7914088" y="298536"/>
                </a:cubicBezTo>
                <a:cubicBezTo>
                  <a:pt x="7957099" y="150373"/>
                  <a:pt x="8121879" y="179092"/>
                  <a:pt x="8159515" y="251059"/>
                </a:cubicBezTo>
                <a:cubicBezTo>
                  <a:pt x="8180737" y="291638"/>
                  <a:pt x="8165292" y="333136"/>
                  <a:pt x="8157079" y="368393"/>
                </a:cubicBezTo>
                <a:cubicBezTo>
                  <a:pt x="8123182" y="376292"/>
                  <a:pt x="8121915" y="379914"/>
                  <a:pt x="8076431" y="379914"/>
                </a:cubicBezTo>
                <a:cubicBezTo>
                  <a:pt x="8073390" y="344242"/>
                  <a:pt x="8076572" y="358135"/>
                  <a:pt x="8064909" y="333831"/>
                </a:cubicBezTo>
                <a:cubicBezTo>
                  <a:pt x="8141142" y="282785"/>
                  <a:pt x="8121572" y="336209"/>
                  <a:pt x="8157079" y="287749"/>
                </a:cubicBezTo>
                <a:cubicBezTo>
                  <a:pt x="8058472" y="264778"/>
                  <a:pt x="8064511" y="254844"/>
                  <a:pt x="8053387" y="207105"/>
                </a:cubicBezTo>
                <a:lnTo>
                  <a:pt x="7992443" y="261368"/>
                </a:lnTo>
                <a:cubicBezTo>
                  <a:pt x="7949784" y="289000"/>
                  <a:pt x="7958912" y="262619"/>
                  <a:pt x="7926655" y="310792"/>
                </a:cubicBezTo>
                <a:lnTo>
                  <a:pt x="7984258" y="310792"/>
                </a:lnTo>
                <a:cubicBezTo>
                  <a:pt x="7984258" y="492199"/>
                  <a:pt x="8047799" y="463252"/>
                  <a:pt x="8168601" y="460561"/>
                </a:cubicBezTo>
                <a:close/>
                <a:moveTo>
                  <a:pt x="506937" y="460561"/>
                </a:moveTo>
                <a:cubicBezTo>
                  <a:pt x="568600" y="461932"/>
                  <a:pt x="593894" y="481716"/>
                  <a:pt x="652748" y="445114"/>
                </a:cubicBezTo>
                <a:cubicBezTo>
                  <a:pt x="715208" y="406265"/>
                  <a:pt x="692703" y="374748"/>
                  <a:pt x="691279" y="310792"/>
                </a:cubicBezTo>
                <a:lnTo>
                  <a:pt x="748883" y="310792"/>
                </a:lnTo>
                <a:cubicBezTo>
                  <a:pt x="716626" y="262619"/>
                  <a:pt x="725754" y="289000"/>
                  <a:pt x="683095" y="261368"/>
                </a:cubicBezTo>
                <a:cubicBezTo>
                  <a:pt x="681028" y="260026"/>
                  <a:pt x="678190" y="258165"/>
                  <a:pt x="676227" y="256718"/>
                </a:cubicBezTo>
                <a:cubicBezTo>
                  <a:pt x="674290" y="255288"/>
                  <a:pt x="671694" y="253093"/>
                  <a:pt x="669865" y="251558"/>
                </a:cubicBezTo>
                <a:cubicBezTo>
                  <a:pt x="668931" y="250774"/>
                  <a:pt x="656507" y="237385"/>
                  <a:pt x="652980" y="233878"/>
                </a:cubicBezTo>
                <a:cubicBezTo>
                  <a:pt x="635279" y="216301"/>
                  <a:pt x="642879" y="220985"/>
                  <a:pt x="622150" y="207105"/>
                </a:cubicBezTo>
                <a:cubicBezTo>
                  <a:pt x="611017" y="254893"/>
                  <a:pt x="616428" y="264925"/>
                  <a:pt x="518459" y="287749"/>
                </a:cubicBezTo>
                <a:cubicBezTo>
                  <a:pt x="553965" y="336209"/>
                  <a:pt x="534396" y="282785"/>
                  <a:pt x="610628" y="333831"/>
                </a:cubicBezTo>
                <a:cubicBezTo>
                  <a:pt x="600210" y="354846"/>
                  <a:pt x="601742" y="348243"/>
                  <a:pt x="599106" y="379914"/>
                </a:cubicBezTo>
                <a:cubicBezTo>
                  <a:pt x="553622" y="379914"/>
                  <a:pt x="552355" y="376292"/>
                  <a:pt x="518459" y="368393"/>
                </a:cubicBezTo>
                <a:cubicBezTo>
                  <a:pt x="467847" y="151163"/>
                  <a:pt x="700159" y="147434"/>
                  <a:pt x="756407" y="280254"/>
                </a:cubicBezTo>
                <a:cubicBezTo>
                  <a:pt x="848064" y="496693"/>
                  <a:pt x="606164" y="546805"/>
                  <a:pt x="506937" y="460561"/>
                </a:cubicBezTo>
                <a:close/>
                <a:moveTo>
                  <a:pt x="6256065" y="322310"/>
                </a:moveTo>
                <a:cubicBezTo>
                  <a:pt x="6373683" y="294910"/>
                  <a:pt x="6403612" y="390642"/>
                  <a:pt x="6335649" y="425849"/>
                </a:cubicBezTo>
                <a:cubicBezTo>
                  <a:pt x="6218798" y="486383"/>
                  <a:pt x="6128066" y="269781"/>
                  <a:pt x="6229566" y="169086"/>
                </a:cubicBezTo>
                <a:cubicBezTo>
                  <a:pt x="6332513" y="66957"/>
                  <a:pt x="6513084" y="179970"/>
                  <a:pt x="6605544" y="226305"/>
                </a:cubicBezTo>
                <a:lnTo>
                  <a:pt x="7121779" y="470466"/>
                </a:lnTo>
                <a:cubicBezTo>
                  <a:pt x="7165457" y="488149"/>
                  <a:pt x="7355563" y="574149"/>
                  <a:pt x="7373630" y="598808"/>
                </a:cubicBezTo>
                <a:lnTo>
                  <a:pt x="6624574" y="944259"/>
                </a:lnTo>
                <a:cubicBezTo>
                  <a:pt x="6498096" y="1006549"/>
                  <a:pt x="6456434" y="1048115"/>
                  <a:pt x="6313672" y="1048115"/>
                </a:cubicBezTo>
                <a:cubicBezTo>
                  <a:pt x="6150737" y="1048115"/>
                  <a:pt x="6133553" y="748577"/>
                  <a:pt x="6313672" y="748577"/>
                </a:cubicBezTo>
                <a:cubicBezTo>
                  <a:pt x="6351204" y="748577"/>
                  <a:pt x="6358098" y="781274"/>
                  <a:pt x="6371279" y="806181"/>
                </a:cubicBezTo>
                <a:cubicBezTo>
                  <a:pt x="6360858" y="827193"/>
                  <a:pt x="6362393" y="820593"/>
                  <a:pt x="6359757" y="852264"/>
                </a:cubicBezTo>
                <a:cubicBezTo>
                  <a:pt x="6315824" y="862498"/>
                  <a:pt x="6313953" y="863785"/>
                  <a:pt x="6256065" y="863785"/>
                </a:cubicBezTo>
                <a:cubicBezTo>
                  <a:pt x="6271046" y="919880"/>
                  <a:pt x="6296350" y="913705"/>
                  <a:pt x="6340743" y="940399"/>
                </a:cubicBezTo>
                <a:cubicBezTo>
                  <a:pt x="6389003" y="969421"/>
                  <a:pt x="6376103" y="994845"/>
                  <a:pt x="6417364" y="1025075"/>
                </a:cubicBezTo>
                <a:cubicBezTo>
                  <a:pt x="6511516" y="884480"/>
                  <a:pt x="6419849" y="984443"/>
                  <a:pt x="6519024" y="930879"/>
                </a:cubicBezTo>
                <a:cubicBezTo>
                  <a:pt x="6548705" y="914848"/>
                  <a:pt x="6560409" y="891041"/>
                  <a:pt x="6578663" y="863785"/>
                </a:cubicBezTo>
                <a:cubicBezTo>
                  <a:pt x="6396048" y="863785"/>
                  <a:pt x="6516905" y="834269"/>
                  <a:pt x="6428886" y="667933"/>
                </a:cubicBezTo>
                <a:cubicBezTo>
                  <a:pt x="6776735" y="667933"/>
                  <a:pt x="6728439" y="635139"/>
                  <a:pt x="6728439" y="840742"/>
                </a:cubicBezTo>
                <a:cubicBezTo>
                  <a:pt x="6824400" y="794699"/>
                  <a:pt x="6840955" y="778406"/>
                  <a:pt x="6866694" y="667933"/>
                </a:cubicBezTo>
                <a:cubicBezTo>
                  <a:pt x="6922383" y="680905"/>
                  <a:pt x="6888595" y="690973"/>
                  <a:pt x="6970385" y="690973"/>
                </a:cubicBezTo>
                <a:cubicBezTo>
                  <a:pt x="7024197" y="690973"/>
                  <a:pt x="7109404" y="632079"/>
                  <a:pt x="7131684" y="598808"/>
                </a:cubicBezTo>
                <a:cubicBezTo>
                  <a:pt x="7120815" y="558104"/>
                  <a:pt x="6996845" y="431016"/>
                  <a:pt x="6866694" y="518161"/>
                </a:cubicBezTo>
                <a:cubicBezTo>
                  <a:pt x="6844142" y="421369"/>
                  <a:pt x="6827340" y="368393"/>
                  <a:pt x="6728439" y="345353"/>
                </a:cubicBezTo>
                <a:cubicBezTo>
                  <a:pt x="6728439" y="550296"/>
                  <a:pt x="6781516" y="518161"/>
                  <a:pt x="6428886" y="518161"/>
                </a:cubicBezTo>
                <a:cubicBezTo>
                  <a:pt x="6454997" y="468813"/>
                  <a:pt x="6473344" y="395331"/>
                  <a:pt x="6474971" y="322310"/>
                </a:cubicBezTo>
                <a:lnTo>
                  <a:pt x="6567140" y="322310"/>
                </a:lnTo>
                <a:cubicBezTo>
                  <a:pt x="6562264" y="263726"/>
                  <a:pt x="6534541" y="261342"/>
                  <a:pt x="6490125" y="238031"/>
                </a:cubicBezTo>
                <a:cubicBezTo>
                  <a:pt x="6419225" y="200829"/>
                  <a:pt x="6456982" y="177753"/>
                  <a:pt x="6394320" y="161020"/>
                </a:cubicBezTo>
                <a:cubicBezTo>
                  <a:pt x="6388735" y="185000"/>
                  <a:pt x="6388033" y="190098"/>
                  <a:pt x="6374643" y="210469"/>
                </a:cubicBezTo>
                <a:cubicBezTo>
                  <a:pt x="6352393" y="244318"/>
                  <a:pt x="6363699" y="228695"/>
                  <a:pt x="6330067" y="246542"/>
                </a:cubicBezTo>
                <a:cubicBezTo>
                  <a:pt x="6290540" y="267518"/>
                  <a:pt x="6267878" y="278073"/>
                  <a:pt x="6256065" y="322310"/>
                </a:cubicBezTo>
                <a:close/>
                <a:moveTo>
                  <a:pt x="2108397" y="322310"/>
                </a:moveTo>
                <a:lnTo>
                  <a:pt x="2200567" y="322310"/>
                </a:lnTo>
                <a:cubicBezTo>
                  <a:pt x="2202010" y="387105"/>
                  <a:pt x="2223467" y="474345"/>
                  <a:pt x="2246652" y="518161"/>
                </a:cubicBezTo>
                <a:cubicBezTo>
                  <a:pt x="1915638" y="518161"/>
                  <a:pt x="1947098" y="566696"/>
                  <a:pt x="1947098" y="345353"/>
                </a:cubicBezTo>
                <a:cubicBezTo>
                  <a:pt x="1913728" y="353128"/>
                  <a:pt x="1872444" y="377762"/>
                  <a:pt x="1852682" y="400707"/>
                </a:cubicBezTo>
                <a:cubicBezTo>
                  <a:pt x="1823560" y="434523"/>
                  <a:pt x="1820366" y="468124"/>
                  <a:pt x="1820366" y="529683"/>
                </a:cubicBezTo>
                <a:cubicBezTo>
                  <a:pt x="1751985" y="483897"/>
                  <a:pt x="1717180" y="452138"/>
                  <a:pt x="1589233" y="540499"/>
                </a:cubicBezTo>
                <a:cubicBezTo>
                  <a:pt x="1557453" y="562445"/>
                  <a:pt x="1547652" y="564688"/>
                  <a:pt x="1543854" y="610330"/>
                </a:cubicBezTo>
                <a:cubicBezTo>
                  <a:pt x="1587048" y="621861"/>
                  <a:pt x="1577489" y="632598"/>
                  <a:pt x="1613254" y="656141"/>
                </a:cubicBezTo>
                <a:cubicBezTo>
                  <a:pt x="1734953" y="736252"/>
                  <a:pt x="1786943" y="667271"/>
                  <a:pt x="1820366" y="644891"/>
                </a:cubicBezTo>
                <a:cubicBezTo>
                  <a:pt x="1820366" y="761055"/>
                  <a:pt x="1826228" y="776790"/>
                  <a:pt x="1947098" y="840742"/>
                </a:cubicBezTo>
                <a:cubicBezTo>
                  <a:pt x="1947098" y="766042"/>
                  <a:pt x="1944499" y="728542"/>
                  <a:pt x="1958620" y="667933"/>
                </a:cubicBezTo>
                <a:lnTo>
                  <a:pt x="2246652" y="667933"/>
                </a:lnTo>
                <a:cubicBezTo>
                  <a:pt x="2158633" y="834269"/>
                  <a:pt x="2279490" y="863785"/>
                  <a:pt x="2096875" y="863785"/>
                </a:cubicBezTo>
                <a:cubicBezTo>
                  <a:pt x="2179071" y="986520"/>
                  <a:pt x="2176791" y="898745"/>
                  <a:pt x="2228033" y="974571"/>
                </a:cubicBezTo>
                <a:cubicBezTo>
                  <a:pt x="2239163" y="991040"/>
                  <a:pt x="2247390" y="1008969"/>
                  <a:pt x="2258174" y="1025075"/>
                </a:cubicBezTo>
                <a:cubicBezTo>
                  <a:pt x="2314582" y="987304"/>
                  <a:pt x="2279666" y="973598"/>
                  <a:pt x="2334677" y="940281"/>
                </a:cubicBezTo>
                <a:cubicBezTo>
                  <a:pt x="2379086" y="913388"/>
                  <a:pt x="2404341" y="920445"/>
                  <a:pt x="2419472" y="863785"/>
                </a:cubicBezTo>
                <a:cubicBezTo>
                  <a:pt x="2361585" y="863785"/>
                  <a:pt x="2359713" y="862498"/>
                  <a:pt x="2315781" y="852264"/>
                </a:cubicBezTo>
                <a:cubicBezTo>
                  <a:pt x="2312740" y="816592"/>
                  <a:pt x="2315921" y="830484"/>
                  <a:pt x="2304258" y="806181"/>
                </a:cubicBezTo>
                <a:cubicBezTo>
                  <a:pt x="2325147" y="766708"/>
                  <a:pt x="2323233" y="748577"/>
                  <a:pt x="2373387" y="748577"/>
                </a:cubicBezTo>
                <a:cubicBezTo>
                  <a:pt x="2531541" y="748577"/>
                  <a:pt x="2530963" y="1048115"/>
                  <a:pt x="2361865" y="1048115"/>
                </a:cubicBezTo>
                <a:cubicBezTo>
                  <a:pt x="2223203" y="1048115"/>
                  <a:pt x="2084167" y="964059"/>
                  <a:pt x="1931589" y="890815"/>
                </a:cubicBezTo>
                <a:lnTo>
                  <a:pt x="1689812" y="775438"/>
                </a:lnTo>
                <a:cubicBezTo>
                  <a:pt x="1643326" y="751990"/>
                  <a:pt x="1609854" y="740537"/>
                  <a:pt x="1562907" y="718007"/>
                </a:cubicBezTo>
                <a:cubicBezTo>
                  <a:pt x="1498233" y="686963"/>
                  <a:pt x="1373593" y="612825"/>
                  <a:pt x="1313429" y="598808"/>
                </a:cubicBezTo>
                <a:cubicBezTo>
                  <a:pt x="1338250" y="564930"/>
                  <a:pt x="1505110" y="490161"/>
                  <a:pt x="1553759" y="470466"/>
                </a:cubicBezTo>
                <a:cubicBezTo>
                  <a:pt x="1721661" y="402486"/>
                  <a:pt x="2227821" y="126459"/>
                  <a:pt x="2338824" y="126459"/>
                </a:cubicBezTo>
                <a:cubicBezTo>
                  <a:pt x="2510564" y="126459"/>
                  <a:pt x="2531854" y="359307"/>
                  <a:pt x="2423979" y="419857"/>
                </a:cubicBezTo>
                <a:cubicBezTo>
                  <a:pt x="2402068" y="432156"/>
                  <a:pt x="2390514" y="437639"/>
                  <a:pt x="2365409" y="434069"/>
                </a:cubicBezTo>
                <a:cubicBezTo>
                  <a:pt x="2317159" y="427211"/>
                  <a:pt x="2285271" y="366603"/>
                  <a:pt x="2325464" y="333319"/>
                </a:cubicBezTo>
                <a:cubicBezTo>
                  <a:pt x="2347731" y="314877"/>
                  <a:pt x="2381715" y="322310"/>
                  <a:pt x="2419472" y="322310"/>
                </a:cubicBezTo>
                <a:cubicBezTo>
                  <a:pt x="2406075" y="272136"/>
                  <a:pt x="2376843" y="265000"/>
                  <a:pt x="2339180" y="241310"/>
                </a:cubicBezTo>
                <a:cubicBezTo>
                  <a:pt x="2282508" y="205665"/>
                  <a:pt x="2303932" y="176316"/>
                  <a:pt x="2246652" y="161020"/>
                </a:cubicBezTo>
                <a:cubicBezTo>
                  <a:pt x="2219313" y="278373"/>
                  <a:pt x="2117274" y="215668"/>
                  <a:pt x="2108397" y="322310"/>
                </a:cubicBezTo>
                <a:close/>
                <a:moveTo>
                  <a:pt x="5703044" y="518161"/>
                </a:moveTo>
                <a:lnTo>
                  <a:pt x="5426532" y="518161"/>
                </a:lnTo>
                <a:cubicBezTo>
                  <a:pt x="5362756" y="422926"/>
                  <a:pt x="5401339" y="441894"/>
                  <a:pt x="5403488" y="345353"/>
                </a:cubicBezTo>
                <a:cubicBezTo>
                  <a:pt x="5322543" y="352087"/>
                  <a:pt x="5267180" y="430790"/>
                  <a:pt x="5265233" y="518161"/>
                </a:cubicBezTo>
                <a:cubicBezTo>
                  <a:pt x="5190346" y="478538"/>
                  <a:pt x="5152838" y="467673"/>
                  <a:pt x="5064166" y="524477"/>
                </a:cubicBezTo>
                <a:cubicBezTo>
                  <a:pt x="5030142" y="546273"/>
                  <a:pt x="5008885" y="568698"/>
                  <a:pt x="4988721" y="598808"/>
                </a:cubicBezTo>
                <a:cubicBezTo>
                  <a:pt x="5086524" y="664296"/>
                  <a:pt x="5139921" y="740318"/>
                  <a:pt x="5265233" y="656412"/>
                </a:cubicBezTo>
                <a:cubicBezTo>
                  <a:pt x="5267343" y="751062"/>
                  <a:pt x="5325133" y="822490"/>
                  <a:pt x="5403488" y="840742"/>
                </a:cubicBezTo>
                <a:cubicBezTo>
                  <a:pt x="5403488" y="766499"/>
                  <a:pt x="5370757" y="760157"/>
                  <a:pt x="5415010" y="667933"/>
                </a:cubicBezTo>
                <a:lnTo>
                  <a:pt x="5691522" y="667933"/>
                </a:lnTo>
                <a:cubicBezTo>
                  <a:pt x="5680872" y="713637"/>
                  <a:pt x="5667936" y="750282"/>
                  <a:pt x="5661003" y="798703"/>
                </a:cubicBezTo>
                <a:cubicBezTo>
                  <a:pt x="5648589" y="885358"/>
                  <a:pt x="5651447" y="863785"/>
                  <a:pt x="5553264" y="863785"/>
                </a:cubicBezTo>
                <a:cubicBezTo>
                  <a:pt x="5625753" y="1000769"/>
                  <a:pt x="5670614" y="885881"/>
                  <a:pt x="5703044" y="1025075"/>
                </a:cubicBezTo>
                <a:cubicBezTo>
                  <a:pt x="5756484" y="1010804"/>
                  <a:pt x="5737656" y="976654"/>
                  <a:pt x="5783969" y="944706"/>
                </a:cubicBezTo>
                <a:cubicBezTo>
                  <a:pt x="5826102" y="915645"/>
                  <a:pt x="5859441" y="925285"/>
                  <a:pt x="5875861" y="863785"/>
                </a:cubicBezTo>
                <a:cubicBezTo>
                  <a:pt x="5817973" y="863785"/>
                  <a:pt x="5816103" y="862498"/>
                  <a:pt x="5772169" y="852264"/>
                </a:cubicBezTo>
                <a:cubicBezTo>
                  <a:pt x="5754481" y="778383"/>
                  <a:pt x="5755886" y="829991"/>
                  <a:pt x="5772169" y="760099"/>
                </a:cubicBezTo>
                <a:cubicBezTo>
                  <a:pt x="6016996" y="703063"/>
                  <a:pt x="5975199" y="1048115"/>
                  <a:pt x="5818255" y="1048115"/>
                </a:cubicBezTo>
                <a:cubicBezTo>
                  <a:pt x="5675878" y="1048115"/>
                  <a:pt x="5513348" y="953794"/>
                  <a:pt x="5388148" y="890646"/>
                </a:cubicBezTo>
                <a:lnTo>
                  <a:pt x="4758297" y="598808"/>
                </a:lnTo>
                <a:cubicBezTo>
                  <a:pt x="4791145" y="553976"/>
                  <a:pt x="5417704" y="280140"/>
                  <a:pt x="5518871" y="230315"/>
                </a:cubicBezTo>
                <a:cubicBezTo>
                  <a:pt x="5583986" y="198245"/>
                  <a:pt x="5706111" y="126459"/>
                  <a:pt x="5795214" y="126459"/>
                </a:cubicBezTo>
                <a:cubicBezTo>
                  <a:pt x="5995059" y="126459"/>
                  <a:pt x="5983263" y="437518"/>
                  <a:pt x="5829777" y="437518"/>
                </a:cubicBezTo>
                <a:cubicBezTo>
                  <a:pt x="5760252" y="437518"/>
                  <a:pt x="5696313" y="314789"/>
                  <a:pt x="5875861" y="310792"/>
                </a:cubicBezTo>
                <a:cubicBezTo>
                  <a:pt x="5813555" y="217745"/>
                  <a:pt x="5759890" y="276097"/>
                  <a:pt x="5726085" y="149501"/>
                </a:cubicBezTo>
                <a:cubicBezTo>
                  <a:pt x="5679360" y="183733"/>
                  <a:pt x="5703067" y="206377"/>
                  <a:pt x="5640829" y="237062"/>
                </a:cubicBezTo>
                <a:cubicBezTo>
                  <a:pt x="5633252" y="240794"/>
                  <a:pt x="5535553" y="286060"/>
                  <a:pt x="5564724" y="312457"/>
                </a:cubicBezTo>
                <a:cubicBezTo>
                  <a:pt x="5615117" y="358066"/>
                  <a:pt x="5642991" y="259821"/>
                  <a:pt x="5660953" y="387441"/>
                </a:cubicBezTo>
                <a:cubicBezTo>
                  <a:pt x="5670349" y="454202"/>
                  <a:pt x="5674432" y="464097"/>
                  <a:pt x="5703044" y="518161"/>
                </a:cubicBezTo>
                <a:close/>
                <a:moveTo>
                  <a:pt x="2799676" y="310792"/>
                </a:moveTo>
                <a:cubicBezTo>
                  <a:pt x="2979224" y="314789"/>
                  <a:pt x="2915285" y="437518"/>
                  <a:pt x="2845761" y="437518"/>
                </a:cubicBezTo>
                <a:cubicBezTo>
                  <a:pt x="2692274" y="437518"/>
                  <a:pt x="2680478" y="126459"/>
                  <a:pt x="2880324" y="126459"/>
                </a:cubicBezTo>
                <a:cubicBezTo>
                  <a:pt x="2974913" y="126459"/>
                  <a:pt x="3410611" y="345131"/>
                  <a:pt x="3533111" y="406882"/>
                </a:cubicBezTo>
                <a:cubicBezTo>
                  <a:pt x="3597553" y="439366"/>
                  <a:pt x="3889886" y="561474"/>
                  <a:pt x="3917241" y="598808"/>
                </a:cubicBezTo>
                <a:cubicBezTo>
                  <a:pt x="3858047" y="612596"/>
                  <a:pt x="3301701" y="890044"/>
                  <a:pt x="3179727" y="944278"/>
                </a:cubicBezTo>
                <a:cubicBezTo>
                  <a:pt x="3133518" y="964826"/>
                  <a:pt x="3096839" y="979907"/>
                  <a:pt x="3053187" y="1002075"/>
                </a:cubicBezTo>
                <a:cubicBezTo>
                  <a:pt x="2958068" y="1050381"/>
                  <a:pt x="2964665" y="1048115"/>
                  <a:pt x="2857283" y="1048115"/>
                </a:cubicBezTo>
                <a:cubicBezTo>
                  <a:pt x="2700338" y="1048115"/>
                  <a:pt x="2658541" y="703063"/>
                  <a:pt x="2903368" y="760099"/>
                </a:cubicBezTo>
                <a:cubicBezTo>
                  <a:pt x="2922826" y="841372"/>
                  <a:pt x="2932751" y="863785"/>
                  <a:pt x="2799676" y="863785"/>
                </a:cubicBezTo>
                <a:cubicBezTo>
                  <a:pt x="2812348" y="911236"/>
                  <a:pt x="2844236" y="915984"/>
                  <a:pt x="2884517" y="940235"/>
                </a:cubicBezTo>
                <a:cubicBezTo>
                  <a:pt x="2954571" y="982405"/>
                  <a:pt x="2911771" y="1008861"/>
                  <a:pt x="2972494" y="1025075"/>
                </a:cubicBezTo>
                <a:cubicBezTo>
                  <a:pt x="3003248" y="893069"/>
                  <a:pt x="3093086" y="973085"/>
                  <a:pt x="3122273" y="863785"/>
                </a:cubicBezTo>
                <a:cubicBezTo>
                  <a:pt x="3004506" y="863785"/>
                  <a:pt x="3040479" y="910279"/>
                  <a:pt x="2984015" y="667933"/>
                </a:cubicBezTo>
                <a:cubicBezTo>
                  <a:pt x="3362054" y="667933"/>
                  <a:pt x="3276338" y="648235"/>
                  <a:pt x="3272050" y="840742"/>
                </a:cubicBezTo>
                <a:cubicBezTo>
                  <a:pt x="3351205" y="822304"/>
                  <a:pt x="3410304" y="755030"/>
                  <a:pt x="3410304" y="656412"/>
                </a:cubicBezTo>
                <a:cubicBezTo>
                  <a:pt x="3535616" y="740318"/>
                  <a:pt x="3589013" y="664296"/>
                  <a:pt x="3686817" y="598808"/>
                </a:cubicBezTo>
                <a:cubicBezTo>
                  <a:pt x="3647668" y="540352"/>
                  <a:pt x="3561746" y="483600"/>
                  <a:pt x="3502474" y="483600"/>
                </a:cubicBezTo>
                <a:cubicBezTo>
                  <a:pt x="3480315" y="483600"/>
                  <a:pt x="3426807" y="509432"/>
                  <a:pt x="3410304" y="518161"/>
                </a:cubicBezTo>
                <a:cubicBezTo>
                  <a:pt x="3408358" y="430790"/>
                  <a:pt x="3352995" y="352087"/>
                  <a:pt x="3272050" y="345353"/>
                </a:cubicBezTo>
                <a:cubicBezTo>
                  <a:pt x="3289584" y="464721"/>
                  <a:pt x="3297788" y="445320"/>
                  <a:pt x="3249006" y="518161"/>
                </a:cubicBezTo>
                <a:lnTo>
                  <a:pt x="2972494" y="518161"/>
                </a:lnTo>
                <a:cubicBezTo>
                  <a:pt x="3005074" y="469512"/>
                  <a:pt x="3005639" y="449830"/>
                  <a:pt x="3014542" y="387399"/>
                </a:cubicBezTo>
                <a:cubicBezTo>
                  <a:pt x="3032746" y="259762"/>
                  <a:pt x="3060368" y="358112"/>
                  <a:pt x="3110813" y="312457"/>
                </a:cubicBezTo>
                <a:cubicBezTo>
                  <a:pt x="3140033" y="286015"/>
                  <a:pt x="3044549" y="241911"/>
                  <a:pt x="3034709" y="237062"/>
                </a:cubicBezTo>
                <a:cubicBezTo>
                  <a:pt x="2972471" y="206377"/>
                  <a:pt x="2996178" y="183733"/>
                  <a:pt x="2949453" y="149501"/>
                </a:cubicBezTo>
                <a:cubicBezTo>
                  <a:pt x="2921330" y="270199"/>
                  <a:pt x="2862286" y="217298"/>
                  <a:pt x="2799676" y="310792"/>
                </a:cubicBezTo>
                <a:close/>
                <a:moveTo>
                  <a:pt x="506937" y="460561"/>
                </a:moveTo>
                <a:cubicBezTo>
                  <a:pt x="442086" y="455163"/>
                  <a:pt x="304896" y="359849"/>
                  <a:pt x="179463" y="337610"/>
                </a:cubicBezTo>
                <a:cubicBezTo>
                  <a:pt x="104280" y="324276"/>
                  <a:pt x="60765" y="354382"/>
                  <a:pt x="38348" y="406810"/>
                </a:cubicBezTo>
                <a:cubicBezTo>
                  <a:pt x="-5983" y="510493"/>
                  <a:pt x="50233" y="533670"/>
                  <a:pt x="53629" y="588955"/>
                </a:cubicBezTo>
                <a:cubicBezTo>
                  <a:pt x="56588" y="637082"/>
                  <a:pt x="-1875" y="672643"/>
                  <a:pt x="32061" y="762286"/>
                </a:cubicBezTo>
                <a:cubicBezTo>
                  <a:pt x="110521" y="969545"/>
                  <a:pt x="388578" y="734427"/>
                  <a:pt x="495414" y="725534"/>
                </a:cubicBezTo>
                <a:cubicBezTo>
                  <a:pt x="467733" y="763315"/>
                  <a:pt x="461172" y="740642"/>
                  <a:pt x="432945" y="789797"/>
                </a:cubicBezTo>
                <a:cubicBezTo>
                  <a:pt x="412376" y="825622"/>
                  <a:pt x="414767" y="847025"/>
                  <a:pt x="414767" y="898346"/>
                </a:cubicBezTo>
                <a:cubicBezTo>
                  <a:pt x="384195" y="882171"/>
                  <a:pt x="364688" y="868439"/>
                  <a:pt x="334119" y="852264"/>
                </a:cubicBezTo>
                <a:lnTo>
                  <a:pt x="334119" y="909867"/>
                </a:lnTo>
                <a:cubicBezTo>
                  <a:pt x="309129" y="904045"/>
                  <a:pt x="263661" y="885724"/>
                  <a:pt x="241946" y="875303"/>
                </a:cubicBezTo>
                <a:lnTo>
                  <a:pt x="255216" y="944046"/>
                </a:lnTo>
                <a:cubicBezTo>
                  <a:pt x="177301" y="938090"/>
                  <a:pt x="138633" y="930520"/>
                  <a:pt x="80135" y="978477"/>
                </a:cubicBezTo>
                <a:cubicBezTo>
                  <a:pt x="40869" y="1010667"/>
                  <a:pt x="13524" y="1070707"/>
                  <a:pt x="0" y="1128759"/>
                </a:cubicBezTo>
                <a:cubicBezTo>
                  <a:pt x="67244" y="1113096"/>
                  <a:pt x="102340" y="1073421"/>
                  <a:pt x="190714" y="1054336"/>
                </a:cubicBezTo>
                <a:cubicBezTo>
                  <a:pt x="270020" y="1037211"/>
                  <a:pt x="369453" y="1065231"/>
                  <a:pt x="428637" y="1080328"/>
                </a:cubicBezTo>
                <a:cubicBezTo>
                  <a:pt x="732700" y="1157892"/>
                  <a:pt x="682239" y="1112182"/>
                  <a:pt x="829534" y="1013554"/>
                </a:cubicBezTo>
                <a:cubicBezTo>
                  <a:pt x="833283" y="1058611"/>
                  <a:pt x="858296" y="1086405"/>
                  <a:pt x="887141" y="1105719"/>
                </a:cubicBezTo>
                <a:cubicBezTo>
                  <a:pt x="914394" y="1085752"/>
                  <a:pt x="928444" y="1055884"/>
                  <a:pt x="944747" y="1025075"/>
                </a:cubicBezTo>
                <a:cubicBezTo>
                  <a:pt x="1110279" y="1135914"/>
                  <a:pt x="1140364" y="1130186"/>
                  <a:pt x="1343387" y="1078075"/>
                </a:cubicBezTo>
                <a:cubicBezTo>
                  <a:pt x="1533517" y="1029272"/>
                  <a:pt x="1603306" y="1038298"/>
                  <a:pt x="1774281" y="1128759"/>
                </a:cubicBezTo>
                <a:cubicBezTo>
                  <a:pt x="1747971" y="1015840"/>
                  <a:pt x="1638234" y="894081"/>
                  <a:pt x="1509291" y="955950"/>
                </a:cubicBezTo>
                <a:cubicBezTo>
                  <a:pt x="1512230" y="920631"/>
                  <a:pt x="1520212" y="900567"/>
                  <a:pt x="1532332" y="875303"/>
                </a:cubicBezTo>
                <a:cubicBezTo>
                  <a:pt x="1499336" y="882991"/>
                  <a:pt x="1456047" y="896717"/>
                  <a:pt x="1428640" y="909867"/>
                </a:cubicBezTo>
                <a:lnTo>
                  <a:pt x="1428640" y="863785"/>
                </a:lnTo>
                <a:cubicBezTo>
                  <a:pt x="1398793" y="871753"/>
                  <a:pt x="1386899" y="883856"/>
                  <a:pt x="1359514" y="898346"/>
                </a:cubicBezTo>
                <a:cubicBezTo>
                  <a:pt x="1359514" y="712899"/>
                  <a:pt x="1141935" y="652248"/>
                  <a:pt x="1082943" y="771558"/>
                </a:cubicBezTo>
                <a:lnTo>
                  <a:pt x="1046202" y="861548"/>
                </a:lnTo>
                <a:cubicBezTo>
                  <a:pt x="1020336" y="895397"/>
                  <a:pt x="1048393" y="829854"/>
                  <a:pt x="1025395" y="886825"/>
                </a:cubicBezTo>
                <a:cubicBezTo>
                  <a:pt x="1131435" y="942933"/>
                  <a:pt x="1079687" y="926676"/>
                  <a:pt x="1140609" y="967472"/>
                </a:cubicBezTo>
                <a:cubicBezTo>
                  <a:pt x="1159995" y="894871"/>
                  <a:pt x="1210985" y="920772"/>
                  <a:pt x="1244301" y="875303"/>
                </a:cubicBezTo>
                <a:cubicBezTo>
                  <a:pt x="1222184" y="873465"/>
                  <a:pt x="1205492" y="871727"/>
                  <a:pt x="1188856" y="861623"/>
                </a:cubicBezTo>
                <a:cubicBezTo>
                  <a:pt x="1159002" y="843489"/>
                  <a:pt x="1164623" y="849772"/>
                  <a:pt x="1163650" y="806181"/>
                </a:cubicBezTo>
                <a:cubicBezTo>
                  <a:pt x="1223722" y="777358"/>
                  <a:pt x="1229196" y="803679"/>
                  <a:pt x="1267341" y="829221"/>
                </a:cubicBezTo>
                <a:cubicBezTo>
                  <a:pt x="1267341" y="906566"/>
                  <a:pt x="1271695" y="932851"/>
                  <a:pt x="1216371" y="962615"/>
                </a:cubicBezTo>
                <a:cubicBezTo>
                  <a:pt x="948830" y="1106535"/>
                  <a:pt x="845677" y="489430"/>
                  <a:pt x="1344174" y="740873"/>
                </a:cubicBezTo>
                <a:lnTo>
                  <a:pt x="1981707" y="1048069"/>
                </a:lnTo>
                <a:cubicBezTo>
                  <a:pt x="2117659" y="1116705"/>
                  <a:pt x="2242445" y="1209902"/>
                  <a:pt x="2426673" y="1170524"/>
                </a:cubicBezTo>
                <a:cubicBezTo>
                  <a:pt x="2530218" y="1148392"/>
                  <a:pt x="2561779" y="1082725"/>
                  <a:pt x="2603021" y="1001239"/>
                </a:cubicBezTo>
                <a:lnTo>
                  <a:pt x="2615334" y="978990"/>
                </a:lnTo>
                <a:cubicBezTo>
                  <a:pt x="2641003" y="1089158"/>
                  <a:pt x="2712823" y="1169466"/>
                  <a:pt x="2833909" y="1175243"/>
                </a:cubicBezTo>
                <a:cubicBezTo>
                  <a:pt x="3013049" y="1183792"/>
                  <a:pt x="3042788" y="1136613"/>
                  <a:pt x="3161699" y="1087539"/>
                </a:cubicBezTo>
                <a:cubicBezTo>
                  <a:pt x="3264914" y="1044944"/>
                  <a:pt x="3343710" y="1001033"/>
                  <a:pt x="3440942" y="952024"/>
                </a:cubicBezTo>
                <a:cubicBezTo>
                  <a:pt x="3536286" y="903966"/>
                  <a:pt x="3929743" y="706352"/>
                  <a:pt x="4004544" y="686074"/>
                </a:cubicBezTo>
                <a:cubicBezTo>
                  <a:pt x="4238434" y="622674"/>
                  <a:pt x="4313007" y="917679"/>
                  <a:pt x="4129680" y="972860"/>
                </a:cubicBezTo>
                <a:cubicBezTo>
                  <a:pt x="3964560" y="1022561"/>
                  <a:pt x="3890474" y="824094"/>
                  <a:pt x="4003529" y="797373"/>
                </a:cubicBezTo>
                <a:cubicBezTo>
                  <a:pt x="4063641" y="783164"/>
                  <a:pt x="4097152" y="849498"/>
                  <a:pt x="3986370" y="875303"/>
                </a:cubicBezTo>
                <a:cubicBezTo>
                  <a:pt x="4025394" y="928567"/>
                  <a:pt x="4056309" y="884212"/>
                  <a:pt x="4078540" y="967472"/>
                </a:cubicBezTo>
                <a:lnTo>
                  <a:pt x="4101583" y="967472"/>
                </a:lnTo>
                <a:cubicBezTo>
                  <a:pt x="4125258" y="865849"/>
                  <a:pt x="4146342" y="951783"/>
                  <a:pt x="4205275" y="863785"/>
                </a:cubicBezTo>
                <a:cubicBezTo>
                  <a:pt x="4124575" y="861985"/>
                  <a:pt x="4174609" y="835866"/>
                  <a:pt x="4137995" y="769768"/>
                </a:cubicBezTo>
                <a:cubicBezTo>
                  <a:pt x="4074392" y="654943"/>
                  <a:pt x="3863739" y="714042"/>
                  <a:pt x="3859634" y="898346"/>
                </a:cubicBezTo>
                <a:cubicBezTo>
                  <a:pt x="3834790" y="881711"/>
                  <a:pt x="3825737" y="871992"/>
                  <a:pt x="3790508" y="863785"/>
                </a:cubicBezTo>
                <a:lnTo>
                  <a:pt x="3790508" y="909867"/>
                </a:lnTo>
                <a:cubicBezTo>
                  <a:pt x="3758473" y="892919"/>
                  <a:pt x="3738548" y="884673"/>
                  <a:pt x="3698336" y="875303"/>
                </a:cubicBezTo>
                <a:cubicBezTo>
                  <a:pt x="3701275" y="910625"/>
                  <a:pt x="3709256" y="930686"/>
                  <a:pt x="3721379" y="955950"/>
                </a:cubicBezTo>
                <a:cubicBezTo>
                  <a:pt x="3552795" y="916677"/>
                  <a:pt x="3506485" y="1000351"/>
                  <a:pt x="3444867" y="1128759"/>
                </a:cubicBezTo>
                <a:cubicBezTo>
                  <a:pt x="3590875" y="1089776"/>
                  <a:pt x="3537827" y="1003035"/>
                  <a:pt x="3868413" y="1073901"/>
                </a:cubicBezTo>
                <a:cubicBezTo>
                  <a:pt x="4128024" y="1129552"/>
                  <a:pt x="4078670" y="1156135"/>
                  <a:pt x="4274401" y="1025075"/>
                </a:cubicBezTo>
                <a:cubicBezTo>
                  <a:pt x="4296276" y="1066413"/>
                  <a:pt x="4292559" y="1067784"/>
                  <a:pt x="4332008" y="1094198"/>
                </a:cubicBezTo>
                <a:cubicBezTo>
                  <a:pt x="4378798" y="1081706"/>
                  <a:pt x="4381251" y="1062654"/>
                  <a:pt x="4401137" y="1025075"/>
                </a:cubicBezTo>
                <a:cubicBezTo>
                  <a:pt x="4433897" y="1047011"/>
                  <a:pt x="4432901" y="1056998"/>
                  <a:pt x="4473639" y="1079303"/>
                </a:cubicBezTo>
                <a:cubicBezTo>
                  <a:pt x="4681493" y="1193119"/>
                  <a:pt x="4912949" y="969614"/>
                  <a:pt x="5138896" y="1082281"/>
                </a:cubicBezTo>
                <a:cubicBezTo>
                  <a:pt x="5169128" y="1097359"/>
                  <a:pt x="5198877" y="1120271"/>
                  <a:pt x="5230671" y="1128759"/>
                </a:cubicBezTo>
                <a:cubicBezTo>
                  <a:pt x="5169703" y="1001706"/>
                  <a:pt x="5123755" y="916441"/>
                  <a:pt x="4954158" y="955950"/>
                </a:cubicBezTo>
                <a:cubicBezTo>
                  <a:pt x="4966281" y="930686"/>
                  <a:pt x="4974263" y="910625"/>
                  <a:pt x="4977202" y="875303"/>
                </a:cubicBezTo>
                <a:cubicBezTo>
                  <a:pt x="4936989" y="884673"/>
                  <a:pt x="4917064" y="892919"/>
                  <a:pt x="4885029" y="909867"/>
                </a:cubicBezTo>
                <a:lnTo>
                  <a:pt x="4885029" y="863785"/>
                </a:lnTo>
                <a:cubicBezTo>
                  <a:pt x="4849800" y="871992"/>
                  <a:pt x="4840747" y="881711"/>
                  <a:pt x="4815903" y="898346"/>
                </a:cubicBezTo>
                <a:cubicBezTo>
                  <a:pt x="4812010" y="723650"/>
                  <a:pt x="4616861" y="652379"/>
                  <a:pt x="4541994" y="762698"/>
                </a:cubicBezTo>
                <a:cubicBezTo>
                  <a:pt x="4500246" y="824214"/>
                  <a:pt x="4558294" y="861822"/>
                  <a:pt x="4470262" y="863785"/>
                </a:cubicBezTo>
                <a:cubicBezTo>
                  <a:pt x="4529195" y="951783"/>
                  <a:pt x="4550280" y="865849"/>
                  <a:pt x="4573954" y="967472"/>
                </a:cubicBezTo>
                <a:lnTo>
                  <a:pt x="4596998" y="967472"/>
                </a:lnTo>
                <a:cubicBezTo>
                  <a:pt x="4612145" y="910749"/>
                  <a:pt x="4647077" y="899316"/>
                  <a:pt x="4700690" y="886825"/>
                </a:cubicBezTo>
                <a:cubicBezTo>
                  <a:pt x="4664494" y="861675"/>
                  <a:pt x="4660895" y="889336"/>
                  <a:pt x="4629490" y="851685"/>
                </a:cubicBezTo>
                <a:cubicBezTo>
                  <a:pt x="4562572" y="771470"/>
                  <a:pt x="4789453" y="776264"/>
                  <a:pt x="4713231" y="921784"/>
                </a:cubicBezTo>
                <a:cubicBezTo>
                  <a:pt x="4693338" y="959764"/>
                  <a:pt x="4630725" y="988271"/>
                  <a:pt x="4563631" y="978748"/>
                </a:cubicBezTo>
                <a:cubicBezTo>
                  <a:pt x="4519437" y="972478"/>
                  <a:pt x="4464198" y="924165"/>
                  <a:pt x="4451640" y="882243"/>
                </a:cubicBezTo>
                <a:cubicBezTo>
                  <a:pt x="4408704" y="738894"/>
                  <a:pt x="4518659" y="659057"/>
                  <a:pt x="4652058" y="681836"/>
                </a:cubicBezTo>
                <a:cubicBezTo>
                  <a:pt x="4716268" y="692802"/>
                  <a:pt x="4881143" y="781169"/>
                  <a:pt x="4946477" y="813862"/>
                </a:cubicBezTo>
                <a:cubicBezTo>
                  <a:pt x="4997147" y="839214"/>
                  <a:pt x="5034188" y="857541"/>
                  <a:pt x="5084712" y="883007"/>
                </a:cubicBezTo>
                <a:lnTo>
                  <a:pt x="5507029" y="1082826"/>
                </a:lnTo>
                <a:cubicBezTo>
                  <a:pt x="5620277" y="1133184"/>
                  <a:pt x="5655440" y="1180043"/>
                  <a:pt x="5830247" y="1175465"/>
                </a:cubicBezTo>
                <a:cubicBezTo>
                  <a:pt x="5962136" y="1172010"/>
                  <a:pt x="6034756" y="1088211"/>
                  <a:pt x="6060204" y="978990"/>
                </a:cubicBezTo>
                <a:cubicBezTo>
                  <a:pt x="6061811" y="981302"/>
                  <a:pt x="6063774" y="982383"/>
                  <a:pt x="6064375" y="986334"/>
                </a:cubicBezTo>
                <a:cubicBezTo>
                  <a:pt x="6064975" y="990296"/>
                  <a:pt x="6067696" y="992121"/>
                  <a:pt x="6068516" y="993715"/>
                </a:cubicBezTo>
                <a:cubicBezTo>
                  <a:pt x="6069629" y="995886"/>
                  <a:pt x="6074829" y="1005951"/>
                  <a:pt x="6076295" y="1008979"/>
                </a:cubicBezTo>
                <a:cubicBezTo>
                  <a:pt x="6115133" y="1089067"/>
                  <a:pt x="6150564" y="1148435"/>
                  <a:pt x="6249410" y="1170282"/>
                </a:cubicBezTo>
                <a:cubicBezTo>
                  <a:pt x="6411564" y="1206120"/>
                  <a:pt x="6539955" y="1125640"/>
                  <a:pt x="6670787" y="1059591"/>
                </a:cubicBezTo>
                <a:lnTo>
                  <a:pt x="7323620" y="744652"/>
                </a:lnTo>
                <a:cubicBezTo>
                  <a:pt x="7712432" y="548614"/>
                  <a:pt x="7741303" y="869030"/>
                  <a:pt x="7623019" y="951871"/>
                </a:cubicBezTo>
                <a:cubicBezTo>
                  <a:pt x="7581986" y="980609"/>
                  <a:pt x="7519759" y="990354"/>
                  <a:pt x="7466851" y="966492"/>
                </a:cubicBezTo>
                <a:cubicBezTo>
                  <a:pt x="7408572" y="940206"/>
                  <a:pt x="7408196" y="913329"/>
                  <a:pt x="7408196" y="829221"/>
                </a:cubicBezTo>
                <a:cubicBezTo>
                  <a:pt x="7446341" y="803679"/>
                  <a:pt x="7451815" y="777358"/>
                  <a:pt x="7511888" y="806181"/>
                </a:cubicBezTo>
                <a:cubicBezTo>
                  <a:pt x="7510545" y="866358"/>
                  <a:pt x="7518266" y="836875"/>
                  <a:pt x="7492926" y="856346"/>
                </a:cubicBezTo>
                <a:cubicBezTo>
                  <a:pt x="7483560" y="863547"/>
                  <a:pt x="7444170" y="872292"/>
                  <a:pt x="7431237" y="875303"/>
                </a:cubicBezTo>
                <a:cubicBezTo>
                  <a:pt x="7461192" y="916187"/>
                  <a:pt x="7455300" y="891864"/>
                  <a:pt x="7494432" y="915801"/>
                </a:cubicBezTo>
                <a:cubicBezTo>
                  <a:pt x="7538384" y="942688"/>
                  <a:pt x="7506989" y="938560"/>
                  <a:pt x="7546451" y="967472"/>
                </a:cubicBezTo>
                <a:cubicBezTo>
                  <a:pt x="7560487" y="914900"/>
                  <a:pt x="7604133" y="911167"/>
                  <a:pt x="7650143" y="886825"/>
                </a:cubicBezTo>
                <a:cubicBezTo>
                  <a:pt x="7639581" y="860660"/>
                  <a:pt x="7628222" y="867368"/>
                  <a:pt x="7615050" y="841271"/>
                </a:cubicBezTo>
                <a:cubicBezTo>
                  <a:pt x="7601896" y="815201"/>
                  <a:pt x="7606243" y="799156"/>
                  <a:pt x="7592594" y="771558"/>
                </a:cubicBezTo>
                <a:cubicBezTo>
                  <a:pt x="7533603" y="652248"/>
                  <a:pt x="7316023" y="712899"/>
                  <a:pt x="7316023" y="898346"/>
                </a:cubicBezTo>
                <a:cubicBezTo>
                  <a:pt x="7288639" y="883856"/>
                  <a:pt x="7276745" y="871753"/>
                  <a:pt x="7246898" y="863785"/>
                </a:cubicBezTo>
                <a:lnTo>
                  <a:pt x="7246898" y="909867"/>
                </a:lnTo>
                <a:cubicBezTo>
                  <a:pt x="7225183" y="899450"/>
                  <a:pt x="7179715" y="881126"/>
                  <a:pt x="7154724" y="875303"/>
                </a:cubicBezTo>
                <a:cubicBezTo>
                  <a:pt x="7155508" y="910403"/>
                  <a:pt x="7159927" y="917307"/>
                  <a:pt x="7166247" y="944428"/>
                </a:cubicBezTo>
                <a:cubicBezTo>
                  <a:pt x="7021490" y="944428"/>
                  <a:pt x="6934702" y="985211"/>
                  <a:pt x="6901256" y="1128759"/>
                </a:cubicBezTo>
                <a:cubicBezTo>
                  <a:pt x="7250578" y="943932"/>
                  <a:pt x="7313319" y="1129160"/>
                  <a:pt x="7545154" y="1116123"/>
                </a:cubicBezTo>
                <a:cubicBezTo>
                  <a:pt x="7631138" y="1111290"/>
                  <a:pt x="7676573" y="1061377"/>
                  <a:pt x="7730790" y="1025075"/>
                </a:cubicBezTo>
                <a:cubicBezTo>
                  <a:pt x="7747093" y="1055884"/>
                  <a:pt x="7761143" y="1085752"/>
                  <a:pt x="7788397" y="1105719"/>
                </a:cubicBezTo>
                <a:cubicBezTo>
                  <a:pt x="7817241" y="1086405"/>
                  <a:pt x="7842255" y="1058611"/>
                  <a:pt x="7846004" y="1013554"/>
                </a:cubicBezTo>
                <a:cubicBezTo>
                  <a:pt x="7980849" y="1103844"/>
                  <a:pt x="7941194" y="1158310"/>
                  <a:pt x="8246901" y="1080328"/>
                </a:cubicBezTo>
                <a:cubicBezTo>
                  <a:pt x="8299779" y="1066840"/>
                  <a:pt x="8402104" y="1038746"/>
                  <a:pt x="8475205" y="1052282"/>
                </a:cubicBezTo>
                <a:cubicBezTo>
                  <a:pt x="8569145" y="1069675"/>
                  <a:pt x="8605210" y="1112378"/>
                  <a:pt x="8675537" y="1128759"/>
                </a:cubicBezTo>
                <a:cubicBezTo>
                  <a:pt x="8640262" y="977354"/>
                  <a:pt x="8569432" y="932166"/>
                  <a:pt x="8422069" y="944428"/>
                </a:cubicBezTo>
                <a:cubicBezTo>
                  <a:pt x="8424424" y="838727"/>
                  <a:pt x="8441299" y="886599"/>
                  <a:pt x="8341418" y="909867"/>
                </a:cubicBezTo>
                <a:lnTo>
                  <a:pt x="8341418" y="852264"/>
                </a:lnTo>
                <a:cubicBezTo>
                  <a:pt x="8310849" y="868439"/>
                  <a:pt x="8291343" y="882171"/>
                  <a:pt x="8260770" y="898346"/>
                </a:cubicBezTo>
                <a:cubicBezTo>
                  <a:pt x="8260770" y="753805"/>
                  <a:pt x="8233683" y="798637"/>
                  <a:pt x="8180123" y="725534"/>
                </a:cubicBezTo>
                <a:cubicBezTo>
                  <a:pt x="8291636" y="734815"/>
                  <a:pt x="8551574" y="961322"/>
                  <a:pt x="8639916" y="770493"/>
                </a:cubicBezTo>
                <a:cubicBezTo>
                  <a:pt x="8681540" y="680579"/>
                  <a:pt x="8623574" y="628618"/>
                  <a:pt x="8623574" y="587287"/>
                </a:cubicBezTo>
                <a:cubicBezTo>
                  <a:pt x="8623574" y="544731"/>
                  <a:pt x="8678751" y="502982"/>
                  <a:pt x="8642029" y="413577"/>
                </a:cubicBezTo>
                <a:cubicBezTo>
                  <a:pt x="8560362" y="214741"/>
                  <a:pt x="8283903" y="450966"/>
                  <a:pt x="8168601" y="460561"/>
                </a:cubicBezTo>
                <a:cubicBezTo>
                  <a:pt x="8238530" y="399779"/>
                  <a:pt x="8260770" y="387869"/>
                  <a:pt x="8260770" y="276227"/>
                </a:cubicBezTo>
                <a:cubicBezTo>
                  <a:pt x="8287502" y="294127"/>
                  <a:pt x="8313015" y="314812"/>
                  <a:pt x="8341418" y="333831"/>
                </a:cubicBezTo>
                <a:lnTo>
                  <a:pt x="8341418" y="276227"/>
                </a:lnTo>
                <a:lnTo>
                  <a:pt x="8421536" y="300880"/>
                </a:lnTo>
                <a:lnTo>
                  <a:pt x="8422069" y="241667"/>
                </a:lnTo>
                <a:cubicBezTo>
                  <a:pt x="8509203" y="241667"/>
                  <a:pt x="8548642" y="242692"/>
                  <a:pt x="8598309" y="199003"/>
                </a:cubicBezTo>
                <a:cubicBezTo>
                  <a:pt x="8642689" y="159971"/>
                  <a:pt x="8660697" y="121028"/>
                  <a:pt x="8675537" y="57336"/>
                </a:cubicBezTo>
                <a:cubicBezTo>
                  <a:pt x="8605804" y="73580"/>
                  <a:pt x="8553005" y="120597"/>
                  <a:pt x="8479542" y="126334"/>
                </a:cubicBezTo>
                <a:cubicBezTo>
                  <a:pt x="8292044" y="140978"/>
                  <a:pt x="8193546" y="48062"/>
                  <a:pt x="8008367" y="69854"/>
                </a:cubicBezTo>
                <a:cubicBezTo>
                  <a:pt x="7926805" y="79452"/>
                  <a:pt x="7903121" y="130697"/>
                  <a:pt x="7846004" y="172541"/>
                </a:cubicBezTo>
                <a:cubicBezTo>
                  <a:pt x="7841657" y="120302"/>
                  <a:pt x="7821425" y="109496"/>
                  <a:pt x="7799919" y="68854"/>
                </a:cubicBezTo>
                <a:cubicBezTo>
                  <a:pt x="7768161" y="90121"/>
                  <a:pt x="7741969" y="119159"/>
                  <a:pt x="7730790" y="161020"/>
                </a:cubicBezTo>
                <a:cubicBezTo>
                  <a:pt x="7677373" y="125253"/>
                  <a:pt x="7651638" y="79795"/>
                  <a:pt x="7568306" y="69736"/>
                </a:cubicBezTo>
                <a:cubicBezTo>
                  <a:pt x="7449957" y="55455"/>
                  <a:pt x="7289968" y="131210"/>
                  <a:pt x="7096576" y="127004"/>
                </a:cubicBezTo>
                <a:cubicBezTo>
                  <a:pt x="6980284" y="124476"/>
                  <a:pt x="6977587" y="75118"/>
                  <a:pt x="6901256" y="57336"/>
                </a:cubicBezTo>
                <a:cubicBezTo>
                  <a:pt x="6977789" y="216824"/>
                  <a:pt x="6984752" y="245249"/>
                  <a:pt x="7166247" y="230145"/>
                </a:cubicBezTo>
                <a:lnTo>
                  <a:pt x="7152981" y="298885"/>
                </a:lnTo>
                <a:cubicBezTo>
                  <a:pt x="7196352" y="295805"/>
                  <a:pt x="7209628" y="284911"/>
                  <a:pt x="7246898" y="276227"/>
                </a:cubicBezTo>
                <a:lnTo>
                  <a:pt x="7246898" y="322310"/>
                </a:lnTo>
                <a:cubicBezTo>
                  <a:pt x="7274282" y="307823"/>
                  <a:pt x="7286176" y="295717"/>
                  <a:pt x="7316023" y="287749"/>
                </a:cubicBezTo>
                <a:cubicBezTo>
                  <a:pt x="7316023" y="468820"/>
                  <a:pt x="7536075" y="527400"/>
                  <a:pt x="7589802" y="411745"/>
                </a:cubicBezTo>
                <a:cubicBezTo>
                  <a:pt x="7605465" y="378030"/>
                  <a:pt x="7598385" y="363396"/>
                  <a:pt x="7609041" y="338815"/>
                </a:cubicBezTo>
                <a:cubicBezTo>
                  <a:pt x="7619394" y="314939"/>
                  <a:pt x="7625972" y="315631"/>
                  <a:pt x="7645283" y="305929"/>
                </a:cubicBezTo>
                <a:lnTo>
                  <a:pt x="7546451" y="218623"/>
                </a:lnTo>
                <a:lnTo>
                  <a:pt x="7510833" y="252133"/>
                </a:lnTo>
                <a:cubicBezTo>
                  <a:pt x="7479553" y="278615"/>
                  <a:pt x="7454209" y="279438"/>
                  <a:pt x="7431237" y="310792"/>
                </a:cubicBezTo>
                <a:cubicBezTo>
                  <a:pt x="7488586" y="315563"/>
                  <a:pt x="7507482" y="315462"/>
                  <a:pt x="7511888" y="368393"/>
                </a:cubicBezTo>
                <a:cubicBezTo>
                  <a:pt x="7448840" y="398643"/>
                  <a:pt x="7403859" y="376756"/>
                  <a:pt x="7407135" y="299679"/>
                </a:cubicBezTo>
                <a:cubicBezTo>
                  <a:pt x="7414467" y="127076"/>
                  <a:pt x="7775082" y="205890"/>
                  <a:pt x="7670436" y="423220"/>
                </a:cubicBezTo>
                <a:cubicBezTo>
                  <a:pt x="7570461" y="630845"/>
                  <a:pt x="7250784" y="388986"/>
                  <a:pt x="7118548" y="335448"/>
                </a:cubicBezTo>
                <a:lnTo>
                  <a:pt x="6582588" y="76451"/>
                </a:lnTo>
                <a:cubicBezTo>
                  <a:pt x="6454027" y="11629"/>
                  <a:pt x="6257734" y="-43091"/>
                  <a:pt x="6137566" y="77091"/>
                </a:cubicBezTo>
                <a:cubicBezTo>
                  <a:pt x="6102847" y="111808"/>
                  <a:pt x="6091802" y="140971"/>
                  <a:pt x="6072275" y="184614"/>
                </a:cubicBezTo>
                <a:cubicBezTo>
                  <a:pt x="6061794" y="208039"/>
                  <a:pt x="6069015" y="194421"/>
                  <a:pt x="6060204" y="207105"/>
                </a:cubicBezTo>
                <a:cubicBezTo>
                  <a:pt x="6004828" y="-30567"/>
                  <a:pt x="5777905" y="-39012"/>
                  <a:pt x="5572379" y="64926"/>
                </a:cubicBezTo>
                <a:cubicBezTo>
                  <a:pt x="5527601" y="87570"/>
                  <a:pt x="5491523" y="106054"/>
                  <a:pt x="5449745" y="126628"/>
                </a:cubicBezTo>
                <a:lnTo>
                  <a:pt x="4675578" y="493081"/>
                </a:lnTo>
                <a:cubicBezTo>
                  <a:pt x="4473091" y="559335"/>
                  <a:pt x="4363520" y="320164"/>
                  <a:pt x="4504175" y="229492"/>
                </a:cubicBezTo>
                <a:cubicBezTo>
                  <a:pt x="4566831" y="189101"/>
                  <a:pt x="4723734" y="167365"/>
                  <a:pt x="4723734" y="345353"/>
                </a:cubicBezTo>
                <a:cubicBezTo>
                  <a:pt x="4675856" y="377409"/>
                  <a:pt x="4703165" y="379914"/>
                  <a:pt x="4620042" y="379914"/>
                </a:cubicBezTo>
                <a:cubicBezTo>
                  <a:pt x="4621368" y="320341"/>
                  <a:pt x="4634219" y="315364"/>
                  <a:pt x="4689168" y="310792"/>
                </a:cubicBezTo>
                <a:lnTo>
                  <a:pt x="4689168" y="287749"/>
                </a:lnTo>
                <a:cubicBezTo>
                  <a:pt x="4637456" y="275702"/>
                  <a:pt x="4611116" y="256911"/>
                  <a:pt x="4585476" y="218623"/>
                </a:cubicBezTo>
                <a:cubicBezTo>
                  <a:pt x="4550740" y="244077"/>
                  <a:pt x="4576273" y="232316"/>
                  <a:pt x="4564463" y="243695"/>
                </a:cubicBezTo>
                <a:cubicBezTo>
                  <a:pt x="4526458" y="280319"/>
                  <a:pt x="4523320" y="251489"/>
                  <a:pt x="4481784" y="299270"/>
                </a:cubicBezTo>
                <a:cubicBezTo>
                  <a:pt x="4492670" y="326235"/>
                  <a:pt x="4485475" y="303728"/>
                  <a:pt x="4497258" y="318355"/>
                </a:cubicBezTo>
                <a:cubicBezTo>
                  <a:pt x="4521399" y="348321"/>
                  <a:pt x="4521641" y="380394"/>
                  <a:pt x="4539205" y="414664"/>
                </a:cubicBezTo>
                <a:cubicBezTo>
                  <a:pt x="4558177" y="451678"/>
                  <a:pt x="4607090" y="468898"/>
                  <a:pt x="4651591" y="466674"/>
                </a:cubicBezTo>
                <a:cubicBezTo>
                  <a:pt x="4749939" y="461753"/>
                  <a:pt x="4813722" y="385694"/>
                  <a:pt x="4815903" y="287749"/>
                </a:cubicBezTo>
                <a:cubicBezTo>
                  <a:pt x="4845750" y="295717"/>
                  <a:pt x="4857645" y="307823"/>
                  <a:pt x="4885029" y="322310"/>
                </a:cubicBezTo>
                <a:lnTo>
                  <a:pt x="4885029" y="276227"/>
                </a:lnTo>
                <a:cubicBezTo>
                  <a:pt x="4910020" y="282050"/>
                  <a:pt x="4955487" y="300371"/>
                  <a:pt x="4977202" y="310792"/>
                </a:cubicBezTo>
                <a:cubicBezTo>
                  <a:pt x="4973475" y="266032"/>
                  <a:pt x="4966807" y="280773"/>
                  <a:pt x="4965680" y="230145"/>
                </a:cubicBezTo>
                <a:cubicBezTo>
                  <a:pt x="5143324" y="244929"/>
                  <a:pt x="5153511" y="203144"/>
                  <a:pt x="5230671" y="57336"/>
                </a:cubicBezTo>
                <a:cubicBezTo>
                  <a:pt x="5159994" y="73799"/>
                  <a:pt x="5129781" y="122961"/>
                  <a:pt x="5046860" y="126991"/>
                </a:cubicBezTo>
                <a:cubicBezTo>
                  <a:pt x="4843004" y="136902"/>
                  <a:pt x="4720866" y="56814"/>
                  <a:pt x="4574356" y="68714"/>
                </a:cubicBezTo>
                <a:cubicBezTo>
                  <a:pt x="4473812" y="76882"/>
                  <a:pt x="4459220" y="122128"/>
                  <a:pt x="4401137" y="161020"/>
                </a:cubicBezTo>
                <a:cubicBezTo>
                  <a:pt x="4388730" y="114558"/>
                  <a:pt x="4370366" y="100672"/>
                  <a:pt x="4332008" y="80376"/>
                </a:cubicBezTo>
                <a:cubicBezTo>
                  <a:pt x="4298363" y="109617"/>
                  <a:pt x="4295913" y="120371"/>
                  <a:pt x="4274401" y="161020"/>
                </a:cubicBezTo>
                <a:cubicBezTo>
                  <a:pt x="4218450" y="123555"/>
                  <a:pt x="4204358" y="80830"/>
                  <a:pt x="4111779" y="69642"/>
                </a:cubicBezTo>
                <a:cubicBezTo>
                  <a:pt x="4002134" y="56389"/>
                  <a:pt x="3826270" y="131168"/>
                  <a:pt x="3640049" y="127141"/>
                </a:cubicBezTo>
                <a:cubicBezTo>
                  <a:pt x="3544248" y="125071"/>
                  <a:pt x="3523154" y="75572"/>
                  <a:pt x="3444867" y="57336"/>
                </a:cubicBezTo>
                <a:cubicBezTo>
                  <a:pt x="3523049" y="205081"/>
                  <a:pt x="3531351" y="245001"/>
                  <a:pt x="3709857" y="230145"/>
                </a:cubicBezTo>
                <a:cubicBezTo>
                  <a:pt x="3708731" y="280773"/>
                  <a:pt x="3702062" y="266032"/>
                  <a:pt x="3698336" y="310792"/>
                </a:cubicBezTo>
                <a:cubicBezTo>
                  <a:pt x="3720050" y="300371"/>
                  <a:pt x="3765518" y="282050"/>
                  <a:pt x="3790508" y="276227"/>
                </a:cubicBezTo>
                <a:lnTo>
                  <a:pt x="3790508" y="322310"/>
                </a:lnTo>
                <a:cubicBezTo>
                  <a:pt x="3817893" y="307823"/>
                  <a:pt x="3829787" y="295717"/>
                  <a:pt x="3859634" y="287749"/>
                </a:cubicBezTo>
                <a:cubicBezTo>
                  <a:pt x="3874638" y="468016"/>
                  <a:pt x="4097890" y="547458"/>
                  <a:pt x="4151042" y="371766"/>
                </a:cubicBezTo>
                <a:cubicBezTo>
                  <a:pt x="4170569" y="307216"/>
                  <a:pt x="4138991" y="328302"/>
                  <a:pt x="4193753" y="322310"/>
                </a:cubicBezTo>
                <a:cubicBezTo>
                  <a:pt x="4184870" y="215577"/>
                  <a:pt x="4126969" y="313701"/>
                  <a:pt x="4101583" y="218623"/>
                </a:cubicBezTo>
                <a:cubicBezTo>
                  <a:pt x="4042549" y="234387"/>
                  <a:pt x="4091776" y="229606"/>
                  <a:pt x="4043232" y="263965"/>
                </a:cubicBezTo>
                <a:cubicBezTo>
                  <a:pt x="4008346" y="288657"/>
                  <a:pt x="4002082" y="273625"/>
                  <a:pt x="3974848" y="310792"/>
                </a:cubicBezTo>
                <a:cubicBezTo>
                  <a:pt x="4036145" y="312157"/>
                  <a:pt x="4054091" y="316761"/>
                  <a:pt x="4055495" y="379914"/>
                </a:cubicBezTo>
                <a:cubicBezTo>
                  <a:pt x="4020645" y="379914"/>
                  <a:pt x="3994933" y="386422"/>
                  <a:pt x="3972895" y="370185"/>
                </a:cubicBezTo>
                <a:cubicBezTo>
                  <a:pt x="3955301" y="357221"/>
                  <a:pt x="3947584" y="323463"/>
                  <a:pt x="3953339" y="290835"/>
                </a:cubicBezTo>
                <a:cubicBezTo>
                  <a:pt x="3983087" y="122072"/>
                  <a:pt x="4324166" y="224169"/>
                  <a:pt x="4210050" y="430764"/>
                </a:cubicBezTo>
                <a:cubicBezTo>
                  <a:pt x="4123338" y="587747"/>
                  <a:pt x="3908410" y="456318"/>
                  <a:pt x="3802024" y="402960"/>
                </a:cubicBezTo>
                <a:lnTo>
                  <a:pt x="3126120" y="76526"/>
                </a:lnTo>
                <a:cubicBezTo>
                  <a:pt x="3051472" y="38983"/>
                  <a:pt x="2933094" y="-18663"/>
                  <a:pt x="2817524" y="5908"/>
                </a:cubicBezTo>
                <a:cubicBezTo>
                  <a:pt x="2736027" y="23233"/>
                  <a:pt x="2676073" y="60057"/>
                  <a:pt x="2642114" y="130194"/>
                </a:cubicBezTo>
                <a:cubicBezTo>
                  <a:pt x="2620144" y="175568"/>
                  <a:pt x="2638796" y="169951"/>
                  <a:pt x="2603815" y="195584"/>
                </a:cubicBezTo>
                <a:cubicBezTo>
                  <a:pt x="2596062" y="102436"/>
                  <a:pt x="2495835" y="20718"/>
                  <a:pt x="2403698" y="3831"/>
                </a:cubicBezTo>
                <a:cubicBezTo>
                  <a:pt x="2213529" y="-31027"/>
                  <a:pt x="1752269" y="254556"/>
                  <a:pt x="1558704" y="337159"/>
                </a:cubicBezTo>
                <a:cubicBezTo>
                  <a:pt x="1459813" y="379365"/>
                  <a:pt x="1388470" y="418612"/>
                  <a:pt x="1294442" y="464617"/>
                </a:cubicBezTo>
                <a:cubicBezTo>
                  <a:pt x="958836" y="628820"/>
                  <a:pt x="891595" y="209244"/>
                  <a:pt x="1140641" y="205597"/>
                </a:cubicBezTo>
                <a:cubicBezTo>
                  <a:pt x="1185756" y="204937"/>
                  <a:pt x="1191410" y="204192"/>
                  <a:pt x="1220322" y="219551"/>
                </a:cubicBezTo>
                <a:cubicBezTo>
                  <a:pt x="1268109" y="244932"/>
                  <a:pt x="1287557" y="326585"/>
                  <a:pt x="1252276" y="364686"/>
                </a:cubicBezTo>
                <a:cubicBezTo>
                  <a:pt x="1229454" y="389329"/>
                  <a:pt x="1206145" y="379914"/>
                  <a:pt x="1163650" y="379914"/>
                </a:cubicBezTo>
                <a:cubicBezTo>
                  <a:pt x="1165083" y="315690"/>
                  <a:pt x="1186847" y="315570"/>
                  <a:pt x="1244301" y="310792"/>
                </a:cubicBezTo>
                <a:cubicBezTo>
                  <a:pt x="1217733" y="274529"/>
                  <a:pt x="1221505" y="292566"/>
                  <a:pt x="1182984" y="268419"/>
                </a:cubicBezTo>
                <a:cubicBezTo>
                  <a:pt x="1124668" y="231859"/>
                  <a:pt x="1177392" y="234599"/>
                  <a:pt x="1117565" y="218623"/>
                </a:cubicBezTo>
                <a:cubicBezTo>
                  <a:pt x="1105729" y="269428"/>
                  <a:pt x="1069605" y="284388"/>
                  <a:pt x="1013873" y="299270"/>
                </a:cubicBezTo>
                <a:lnTo>
                  <a:pt x="1071480" y="322310"/>
                </a:lnTo>
                <a:cubicBezTo>
                  <a:pt x="1071480" y="552984"/>
                  <a:pt x="1359514" y="495563"/>
                  <a:pt x="1359514" y="287749"/>
                </a:cubicBezTo>
                <a:cubicBezTo>
                  <a:pt x="1389361" y="295717"/>
                  <a:pt x="1401256" y="307823"/>
                  <a:pt x="1428640" y="322310"/>
                </a:cubicBezTo>
                <a:lnTo>
                  <a:pt x="1428640" y="276227"/>
                </a:lnTo>
                <a:cubicBezTo>
                  <a:pt x="1465910" y="284911"/>
                  <a:pt x="1479186" y="295805"/>
                  <a:pt x="1520813" y="299270"/>
                </a:cubicBezTo>
                <a:lnTo>
                  <a:pt x="1507544" y="230530"/>
                </a:lnTo>
                <a:cubicBezTo>
                  <a:pt x="1592326" y="237055"/>
                  <a:pt x="1619684" y="256738"/>
                  <a:pt x="1685394" y="198866"/>
                </a:cubicBezTo>
                <a:cubicBezTo>
                  <a:pt x="1727138" y="162100"/>
                  <a:pt x="1760329" y="117213"/>
                  <a:pt x="1774281" y="57336"/>
                </a:cubicBezTo>
                <a:cubicBezTo>
                  <a:pt x="1663202" y="83210"/>
                  <a:pt x="1648842" y="178671"/>
                  <a:pt x="1345572" y="105835"/>
                </a:cubicBezTo>
                <a:cubicBezTo>
                  <a:pt x="1072894" y="40348"/>
                  <a:pt x="1110400" y="50100"/>
                  <a:pt x="944747" y="161020"/>
                </a:cubicBezTo>
                <a:cubicBezTo>
                  <a:pt x="934793" y="123741"/>
                  <a:pt x="915306" y="99235"/>
                  <a:pt x="887141" y="80376"/>
                </a:cubicBezTo>
                <a:cubicBezTo>
                  <a:pt x="851366" y="104330"/>
                  <a:pt x="834122" y="117399"/>
                  <a:pt x="829534" y="172541"/>
                </a:cubicBezTo>
                <a:cubicBezTo>
                  <a:pt x="775650" y="133065"/>
                  <a:pt x="756949" y="80494"/>
                  <a:pt x="667164" y="69857"/>
                </a:cubicBezTo>
                <a:cubicBezTo>
                  <a:pt x="482057" y="47928"/>
                  <a:pt x="383441" y="140962"/>
                  <a:pt x="195995" y="126334"/>
                </a:cubicBezTo>
                <a:cubicBezTo>
                  <a:pt x="120292" y="120427"/>
                  <a:pt x="77708" y="75438"/>
                  <a:pt x="0" y="57336"/>
                </a:cubicBezTo>
                <a:cubicBezTo>
                  <a:pt x="14840" y="121028"/>
                  <a:pt x="32848" y="159971"/>
                  <a:pt x="77228" y="199003"/>
                </a:cubicBezTo>
                <a:cubicBezTo>
                  <a:pt x="126896" y="242692"/>
                  <a:pt x="166335" y="241667"/>
                  <a:pt x="253468" y="241667"/>
                </a:cubicBezTo>
                <a:lnTo>
                  <a:pt x="253468" y="299270"/>
                </a:lnTo>
                <a:lnTo>
                  <a:pt x="333587" y="274617"/>
                </a:lnTo>
                <a:lnTo>
                  <a:pt x="334119" y="333831"/>
                </a:lnTo>
                <a:cubicBezTo>
                  <a:pt x="362523" y="314812"/>
                  <a:pt x="388036" y="294127"/>
                  <a:pt x="414767" y="276227"/>
                </a:cubicBezTo>
                <a:cubicBezTo>
                  <a:pt x="414767" y="376060"/>
                  <a:pt x="441080" y="403319"/>
                  <a:pt x="506937" y="460561"/>
                </a:cubicBezTo>
                <a:close/>
              </a:path>
            </a:pathLst>
          </a:custGeom>
          <a:solidFill>
            <a:srgbClr val="FEC50C"/>
          </a:soli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11;g1acc5e1ce75_0_1"/>
          <p:cNvSpPr/>
          <p:nvPr/>
        </p:nvSpPr>
        <p:spPr>
          <a:xfrm>
            <a:off x="7213260" y="1831646"/>
            <a:ext cx="1961560" cy="266777"/>
          </a:xfrm>
          <a:custGeom>
            <a:avLst/>
            <a:gdLst/>
            <a:ahLst/>
            <a:cxnLst/>
            <a:rect l="l" t="t" r="r" b="b"/>
            <a:pathLst>
              <a:path w="8675536" h="1179893" extrusionOk="0">
                <a:moveTo>
                  <a:pt x="8180123" y="725534"/>
                </a:moveTo>
                <a:cubicBezTo>
                  <a:pt x="8120439" y="720570"/>
                  <a:pt x="8081836" y="699928"/>
                  <a:pt x="8028044" y="734753"/>
                </a:cubicBezTo>
                <a:cubicBezTo>
                  <a:pt x="7960003" y="778804"/>
                  <a:pt x="7983488" y="829106"/>
                  <a:pt x="7984258" y="863785"/>
                </a:cubicBezTo>
                <a:lnTo>
                  <a:pt x="7926655" y="863785"/>
                </a:lnTo>
                <a:cubicBezTo>
                  <a:pt x="7944095" y="929103"/>
                  <a:pt x="7940313" y="870982"/>
                  <a:pt x="8011852" y="939879"/>
                </a:cubicBezTo>
                <a:cubicBezTo>
                  <a:pt x="8028661" y="956067"/>
                  <a:pt x="8018122" y="951571"/>
                  <a:pt x="8041865" y="967472"/>
                </a:cubicBezTo>
                <a:cubicBezTo>
                  <a:pt x="8072071" y="945340"/>
                  <a:pt x="8052937" y="936636"/>
                  <a:pt x="8092807" y="914720"/>
                </a:cubicBezTo>
                <a:cubicBezTo>
                  <a:pt x="8133855" y="892158"/>
                  <a:pt x="8126706" y="916758"/>
                  <a:pt x="8157079" y="875303"/>
                </a:cubicBezTo>
                <a:cubicBezTo>
                  <a:pt x="8114796" y="874363"/>
                  <a:pt x="8093228" y="865849"/>
                  <a:pt x="8064909" y="852264"/>
                </a:cubicBezTo>
                <a:cubicBezTo>
                  <a:pt x="8080481" y="785431"/>
                  <a:pt x="8102803" y="791658"/>
                  <a:pt x="8157079" y="817703"/>
                </a:cubicBezTo>
                <a:cubicBezTo>
                  <a:pt x="8209039" y="1040715"/>
                  <a:pt x="7962648" y="1036215"/>
                  <a:pt x="7914401" y="887403"/>
                </a:cubicBezTo>
                <a:cubicBezTo>
                  <a:pt x="7877836" y="774621"/>
                  <a:pt x="7927291" y="624052"/>
                  <a:pt x="8136037" y="700496"/>
                </a:cubicBezTo>
                <a:cubicBezTo>
                  <a:pt x="8164861" y="711051"/>
                  <a:pt x="8161370" y="709238"/>
                  <a:pt x="8180123" y="725534"/>
                </a:cubicBezTo>
                <a:close/>
                <a:moveTo>
                  <a:pt x="495414" y="725534"/>
                </a:moveTo>
                <a:cubicBezTo>
                  <a:pt x="535565" y="690637"/>
                  <a:pt x="671188" y="650553"/>
                  <a:pt x="729568" y="710287"/>
                </a:cubicBezTo>
                <a:cubicBezTo>
                  <a:pt x="782792" y="764746"/>
                  <a:pt x="783390" y="882057"/>
                  <a:pt x="735068" y="942133"/>
                </a:cubicBezTo>
                <a:cubicBezTo>
                  <a:pt x="620416" y="1084671"/>
                  <a:pt x="426152" y="897611"/>
                  <a:pt x="527760" y="814136"/>
                </a:cubicBezTo>
                <a:cubicBezTo>
                  <a:pt x="570618" y="778925"/>
                  <a:pt x="599472" y="804378"/>
                  <a:pt x="610628" y="852264"/>
                </a:cubicBezTo>
                <a:cubicBezTo>
                  <a:pt x="582310" y="865849"/>
                  <a:pt x="560742" y="874363"/>
                  <a:pt x="518459" y="875303"/>
                </a:cubicBezTo>
                <a:cubicBezTo>
                  <a:pt x="557391" y="928440"/>
                  <a:pt x="559801" y="882429"/>
                  <a:pt x="607953" y="935585"/>
                </a:cubicBezTo>
                <a:cubicBezTo>
                  <a:pt x="620263" y="949174"/>
                  <a:pt x="595674" y="939631"/>
                  <a:pt x="633672" y="967472"/>
                </a:cubicBezTo>
                <a:cubicBezTo>
                  <a:pt x="665923" y="945875"/>
                  <a:pt x="651396" y="942848"/>
                  <a:pt x="688232" y="918342"/>
                </a:cubicBezTo>
                <a:cubicBezTo>
                  <a:pt x="732191" y="889094"/>
                  <a:pt x="735218" y="914962"/>
                  <a:pt x="748883" y="863785"/>
                </a:cubicBezTo>
                <a:lnTo>
                  <a:pt x="691279" y="863785"/>
                </a:lnTo>
                <a:cubicBezTo>
                  <a:pt x="704669" y="702847"/>
                  <a:pt x="626657" y="714614"/>
                  <a:pt x="495414" y="725534"/>
                </a:cubicBezTo>
                <a:close/>
                <a:moveTo>
                  <a:pt x="7788397" y="425996"/>
                </a:moveTo>
                <a:lnTo>
                  <a:pt x="7892089" y="598808"/>
                </a:lnTo>
                <a:cubicBezTo>
                  <a:pt x="7846997" y="629000"/>
                  <a:pt x="7805729" y="690281"/>
                  <a:pt x="7799919" y="760099"/>
                </a:cubicBezTo>
                <a:cubicBezTo>
                  <a:pt x="7774050" y="722870"/>
                  <a:pt x="7776669" y="660387"/>
                  <a:pt x="7684705" y="598808"/>
                </a:cubicBezTo>
                <a:cubicBezTo>
                  <a:pt x="7722129" y="542925"/>
                  <a:pt x="7781009" y="514765"/>
                  <a:pt x="7788397" y="425996"/>
                </a:cubicBezTo>
                <a:close/>
                <a:moveTo>
                  <a:pt x="5898905" y="587287"/>
                </a:moveTo>
                <a:cubicBezTo>
                  <a:pt x="5938909" y="560501"/>
                  <a:pt x="5974690" y="537423"/>
                  <a:pt x="6004661" y="497186"/>
                </a:cubicBezTo>
                <a:lnTo>
                  <a:pt x="6051948" y="406219"/>
                </a:lnTo>
                <a:cubicBezTo>
                  <a:pt x="6053480" y="403022"/>
                  <a:pt x="6057882" y="393610"/>
                  <a:pt x="6059400" y="390629"/>
                </a:cubicBezTo>
                <a:lnTo>
                  <a:pt x="6071723" y="368393"/>
                </a:lnTo>
                <a:cubicBezTo>
                  <a:pt x="6082588" y="498943"/>
                  <a:pt x="6198367" y="551511"/>
                  <a:pt x="6233022" y="598808"/>
                </a:cubicBezTo>
                <a:cubicBezTo>
                  <a:pt x="6114845" y="630361"/>
                  <a:pt x="6077366" y="790653"/>
                  <a:pt x="6060204" y="817703"/>
                </a:cubicBezTo>
                <a:cubicBezTo>
                  <a:pt x="6055390" y="759876"/>
                  <a:pt x="6030237" y="718866"/>
                  <a:pt x="5999406" y="682642"/>
                </a:cubicBezTo>
                <a:cubicBezTo>
                  <a:pt x="5969452" y="647451"/>
                  <a:pt x="5918063" y="613435"/>
                  <a:pt x="5898905" y="587287"/>
                </a:cubicBezTo>
                <a:close/>
                <a:moveTo>
                  <a:pt x="4239838" y="587287"/>
                </a:moveTo>
                <a:cubicBezTo>
                  <a:pt x="4275025" y="534745"/>
                  <a:pt x="4325074" y="520855"/>
                  <a:pt x="4332008" y="437518"/>
                </a:cubicBezTo>
                <a:cubicBezTo>
                  <a:pt x="4333621" y="439840"/>
                  <a:pt x="4335479" y="440989"/>
                  <a:pt x="4336084" y="444957"/>
                </a:cubicBezTo>
                <a:cubicBezTo>
                  <a:pt x="4341361" y="479662"/>
                  <a:pt x="4429119" y="577457"/>
                  <a:pt x="4435699" y="587287"/>
                </a:cubicBezTo>
                <a:cubicBezTo>
                  <a:pt x="4402374" y="637050"/>
                  <a:pt x="4349908" y="671934"/>
                  <a:pt x="4343530" y="748577"/>
                </a:cubicBezTo>
                <a:lnTo>
                  <a:pt x="4300061" y="665318"/>
                </a:lnTo>
                <a:cubicBezTo>
                  <a:pt x="4277471" y="629104"/>
                  <a:pt x="4260106" y="617550"/>
                  <a:pt x="4239838" y="587287"/>
                </a:cubicBezTo>
                <a:close/>
                <a:moveTo>
                  <a:pt x="2454035" y="575765"/>
                </a:moveTo>
                <a:cubicBezTo>
                  <a:pt x="2513909" y="559780"/>
                  <a:pt x="2597832" y="451812"/>
                  <a:pt x="2603815" y="379914"/>
                </a:cubicBezTo>
                <a:cubicBezTo>
                  <a:pt x="2639540" y="406092"/>
                  <a:pt x="2618515" y="392826"/>
                  <a:pt x="2638789" y="437106"/>
                </a:cubicBezTo>
                <a:cubicBezTo>
                  <a:pt x="2648890" y="459173"/>
                  <a:pt x="2659299" y="476889"/>
                  <a:pt x="2672584" y="495478"/>
                </a:cubicBezTo>
                <a:cubicBezTo>
                  <a:pt x="2705975" y="542207"/>
                  <a:pt x="2730025" y="556076"/>
                  <a:pt x="2776632" y="587287"/>
                </a:cubicBezTo>
                <a:cubicBezTo>
                  <a:pt x="2741586" y="635120"/>
                  <a:pt x="2647316" y="668907"/>
                  <a:pt x="2615334" y="806181"/>
                </a:cubicBezTo>
                <a:lnTo>
                  <a:pt x="2607022" y="791456"/>
                </a:lnTo>
                <a:cubicBezTo>
                  <a:pt x="2577636" y="734234"/>
                  <a:pt x="2587995" y="738976"/>
                  <a:pt x="2544882" y="680778"/>
                </a:cubicBezTo>
                <a:cubicBezTo>
                  <a:pt x="2472768" y="583430"/>
                  <a:pt x="2498154" y="659720"/>
                  <a:pt x="2454035" y="575765"/>
                </a:cubicBezTo>
                <a:close/>
                <a:moveTo>
                  <a:pt x="875619" y="425996"/>
                </a:moveTo>
                <a:lnTo>
                  <a:pt x="923562" y="516303"/>
                </a:lnTo>
                <a:cubicBezTo>
                  <a:pt x="945636" y="550080"/>
                  <a:pt x="969970" y="567653"/>
                  <a:pt x="990832" y="598808"/>
                </a:cubicBezTo>
                <a:cubicBezTo>
                  <a:pt x="944793" y="629633"/>
                  <a:pt x="923957" y="658319"/>
                  <a:pt x="900906" y="704738"/>
                </a:cubicBezTo>
                <a:lnTo>
                  <a:pt x="875619" y="748577"/>
                </a:lnTo>
                <a:cubicBezTo>
                  <a:pt x="860164" y="682250"/>
                  <a:pt x="832316" y="631531"/>
                  <a:pt x="783449" y="598808"/>
                </a:cubicBezTo>
                <a:cubicBezTo>
                  <a:pt x="817878" y="547393"/>
                  <a:pt x="869136" y="503877"/>
                  <a:pt x="875619" y="425996"/>
                </a:cubicBezTo>
                <a:close/>
                <a:moveTo>
                  <a:pt x="138255" y="472079"/>
                </a:moveTo>
                <a:cubicBezTo>
                  <a:pt x="240483" y="448265"/>
                  <a:pt x="335181" y="519046"/>
                  <a:pt x="416462" y="551031"/>
                </a:cubicBezTo>
                <a:cubicBezTo>
                  <a:pt x="456309" y="566709"/>
                  <a:pt x="472766" y="567895"/>
                  <a:pt x="495414" y="598808"/>
                </a:cubicBezTo>
                <a:cubicBezTo>
                  <a:pt x="459571" y="607159"/>
                  <a:pt x="390400" y="642147"/>
                  <a:pt x="349577" y="660351"/>
                </a:cubicBezTo>
                <a:cubicBezTo>
                  <a:pt x="248227" y="705535"/>
                  <a:pt x="243259" y="714016"/>
                  <a:pt x="138255" y="714016"/>
                </a:cubicBezTo>
                <a:cubicBezTo>
                  <a:pt x="139492" y="658473"/>
                  <a:pt x="163937" y="625848"/>
                  <a:pt x="184339" y="587287"/>
                </a:cubicBezTo>
                <a:cubicBezTo>
                  <a:pt x="160466" y="551635"/>
                  <a:pt x="139891" y="531326"/>
                  <a:pt x="138255" y="472079"/>
                </a:cubicBezTo>
                <a:close/>
                <a:moveTo>
                  <a:pt x="8491198" y="587287"/>
                </a:moveTo>
                <a:cubicBezTo>
                  <a:pt x="8511600" y="625848"/>
                  <a:pt x="8536045" y="658473"/>
                  <a:pt x="8537282" y="714016"/>
                </a:cubicBezTo>
                <a:cubicBezTo>
                  <a:pt x="8351252" y="714016"/>
                  <a:pt x="8314011" y="629999"/>
                  <a:pt x="8180123" y="598808"/>
                </a:cubicBezTo>
                <a:cubicBezTo>
                  <a:pt x="8203523" y="566873"/>
                  <a:pt x="8285859" y="537579"/>
                  <a:pt x="8338064" y="514807"/>
                </a:cubicBezTo>
                <a:cubicBezTo>
                  <a:pt x="8412912" y="482167"/>
                  <a:pt x="8432095" y="472079"/>
                  <a:pt x="8537282" y="472079"/>
                </a:cubicBezTo>
                <a:cubicBezTo>
                  <a:pt x="8532462" y="529983"/>
                  <a:pt x="8515770" y="550590"/>
                  <a:pt x="8491198" y="587287"/>
                </a:cubicBezTo>
                <a:close/>
                <a:moveTo>
                  <a:pt x="8168601" y="460561"/>
                </a:moveTo>
                <a:lnTo>
                  <a:pt x="8130096" y="479668"/>
                </a:lnTo>
                <a:cubicBezTo>
                  <a:pt x="8110142" y="487304"/>
                  <a:pt x="8095432" y="491210"/>
                  <a:pt x="8076568" y="496121"/>
                </a:cubicBezTo>
                <a:cubicBezTo>
                  <a:pt x="7937785" y="532285"/>
                  <a:pt x="7880766" y="413329"/>
                  <a:pt x="7914088" y="298536"/>
                </a:cubicBezTo>
                <a:cubicBezTo>
                  <a:pt x="7957099" y="150373"/>
                  <a:pt x="8121879" y="179092"/>
                  <a:pt x="8159515" y="251059"/>
                </a:cubicBezTo>
                <a:cubicBezTo>
                  <a:pt x="8180737" y="291638"/>
                  <a:pt x="8165292" y="333136"/>
                  <a:pt x="8157079" y="368393"/>
                </a:cubicBezTo>
                <a:cubicBezTo>
                  <a:pt x="8123182" y="376292"/>
                  <a:pt x="8121915" y="379914"/>
                  <a:pt x="8076431" y="379914"/>
                </a:cubicBezTo>
                <a:cubicBezTo>
                  <a:pt x="8073390" y="344242"/>
                  <a:pt x="8076572" y="358135"/>
                  <a:pt x="8064909" y="333831"/>
                </a:cubicBezTo>
                <a:cubicBezTo>
                  <a:pt x="8141142" y="282785"/>
                  <a:pt x="8121572" y="336209"/>
                  <a:pt x="8157079" y="287749"/>
                </a:cubicBezTo>
                <a:cubicBezTo>
                  <a:pt x="8058472" y="264778"/>
                  <a:pt x="8064511" y="254844"/>
                  <a:pt x="8053387" y="207105"/>
                </a:cubicBezTo>
                <a:lnTo>
                  <a:pt x="7992443" y="261368"/>
                </a:lnTo>
                <a:cubicBezTo>
                  <a:pt x="7949784" y="289000"/>
                  <a:pt x="7958912" y="262619"/>
                  <a:pt x="7926655" y="310792"/>
                </a:cubicBezTo>
                <a:lnTo>
                  <a:pt x="7984258" y="310792"/>
                </a:lnTo>
                <a:cubicBezTo>
                  <a:pt x="7984258" y="492199"/>
                  <a:pt x="8047799" y="463252"/>
                  <a:pt x="8168601" y="460561"/>
                </a:cubicBezTo>
                <a:close/>
                <a:moveTo>
                  <a:pt x="506937" y="460561"/>
                </a:moveTo>
                <a:cubicBezTo>
                  <a:pt x="568600" y="461932"/>
                  <a:pt x="593894" y="481716"/>
                  <a:pt x="652748" y="445114"/>
                </a:cubicBezTo>
                <a:cubicBezTo>
                  <a:pt x="715208" y="406265"/>
                  <a:pt x="692703" y="374748"/>
                  <a:pt x="691279" y="310792"/>
                </a:cubicBezTo>
                <a:lnTo>
                  <a:pt x="748883" y="310792"/>
                </a:lnTo>
                <a:cubicBezTo>
                  <a:pt x="716626" y="262619"/>
                  <a:pt x="725754" y="289000"/>
                  <a:pt x="683095" y="261368"/>
                </a:cubicBezTo>
                <a:cubicBezTo>
                  <a:pt x="681028" y="260026"/>
                  <a:pt x="678190" y="258165"/>
                  <a:pt x="676227" y="256718"/>
                </a:cubicBezTo>
                <a:cubicBezTo>
                  <a:pt x="674290" y="255288"/>
                  <a:pt x="671694" y="253093"/>
                  <a:pt x="669865" y="251558"/>
                </a:cubicBezTo>
                <a:cubicBezTo>
                  <a:pt x="668931" y="250774"/>
                  <a:pt x="656507" y="237385"/>
                  <a:pt x="652980" y="233878"/>
                </a:cubicBezTo>
                <a:cubicBezTo>
                  <a:pt x="635279" y="216301"/>
                  <a:pt x="642879" y="220985"/>
                  <a:pt x="622150" y="207105"/>
                </a:cubicBezTo>
                <a:cubicBezTo>
                  <a:pt x="611017" y="254893"/>
                  <a:pt x="616428" y="264925"/>
                  <a:pt x="518459" y="287749"/>
                </a:cubicBezTo>
                <a:cubicBezTo>
                  <a:pt x="553965" y="336209"/>
                  <a:pt x="534396" y="282785"/>
                  <a:pt x="610628" y="333831"/>
                </a:cubicBezTo>
                <a:cubicBezTo>
                  <a:pt x="600210" y="354846"/>
                  <a:pt x="601742" y="348243"/>
                  <a:pt x="599106" y="379914"/>
                </a:cubicBezTo>
                <a:cubicBezTo>
                  <a:pt x="553622" y="379914"/>
                  <a:pt x="552355" y="376292"/>
                  <a:pt x="518459" y="368393"/>
                </a:cubicBezTo>
                <a:cubicBezTo>
                  <a:pt x="467847" y="151163"/>
                  <a:pt x="700159" y="147434"/>
                  <a:pt x="756407" y="280254"/>
                </a:cubicBezTo>
                <a:cubicBezTo>
                  <a:pt x="848064" y="496693"/>
                  <a:pt x="606164" y="546805"/>
                  <a:pt x="506937" y="460561"/>
                </a:cubicBezTo>
                <a:close/>
                <a:moveTo>
                  <a:pt x="6256065" y="322310"/>
                </a:moveTo>
                <a:cubicBezTo>
                  <a:pt x="6373683" y="294910"/>
                  <a:pt x="6403612" y="390642"/>
                  <a:pt x="6335649" y="425849"/>
                </a:cubicBezTo>
                <a:cubicBezTo>
                  <a:pt x="6218798" y="486383"/>
                  <a:pt x="6128066" y="269781"/>
                  <a:pt x="6229566" y="169086"/>
                </a:cubicBezTo>
                <a:cubicBezTo>
                  <a:pt x="6332513" y="66957"/>
                  <a:pt x="6513084" y="179970"/>
                  <a:pt x="6605544" y="226305"/>
                </a:cubicBezTo>
                <a:lnTo>
                  <a:pt x="7121779" y="470466"/>
                </a:lnTo>
                <a:cubicBezTo>
                  <a:pt x="7165457" y="488149"/>
                  <a:pt x="7355563" y="574149"/>
                  <a:pt x="7373630" y="598808"/>
                </a:cubicBezTo>
                <a:lnTo>
                  <a:pt x="6624574" y="944259"/>
                </a:lnTo>
                <a:cubicBezTo>
                  <a:pt x="6498096" y="1006549"/>
                  <a:pt x="6456434" y="1048115"/>
                  <a:pt x="6313672" y="1048115"/>
                </a:cubicBezTo>
                <a:cubicBezTo>
                  <a:pt x="6150737" y="1048115"/>
                  <a:pt x="6133553" y="748577"/>
                  <a:pt x="6313672" y="748577"/>
                </a:cubicBezTo>
                <a:cubicBezTo>
                  <a:pt x="6351204" y="748577"/>
                  <a:pt x="6358098" y="781274"/>
                  <a:pt x="6371279" y="806181"/>
                </a:cubicBezTo>
                <a:cubicBezTo>
                  <a:pt x="6360858" y="827193"/>
                  <a:pt x="6362393" y="820593"/>
                  <a:pt x="6359757" y="852264"/>
                </a:cubicBezTo>
                <a:cubicBezTo>
                  <a:pt x="6315824" y="862498"/>
                  <a:pt x="6313953" y="863785"/>
                  <a:pt x="6256065" y="863785"/>
                </a:cubicBezTo>
                <a:cubicBezTo>
                  <a:pt x="6271046" y="919880"/>
                  <a:pt x="6296350" y="913705"/>
                  <a:pt x="6340743" y="940399"/>
                </a:cubicBezTo>
                <a:cubicBezTo>
                  <a:pt x="6389003" y="969421"/>
                  <a:pt x="6376103" y="994845"/>
                  <a:pt x="6417364" y="1025075"/>
                </a:cubicBezTo>
                <a:cubicBezTo>
                  <a:pt x="6511516" y="884480"/>
                  <a:pt x="6419849" y="984443"/>
                  <a:pt x="6519024" y="930879"/>
                </a:cubicBezTo>
                <a:cubicBezTo>
                  <a:pt x="6548705" y="914848"/>
                  <a:pt x="6560409" y="891041"/>
                  <a:pt x="6578663" y="863785"/>
                </a:cubicBezTo>
                <a:cubicBezTo>
                  <a:pt x="6396048" y="863785"/>
                  <a:pt x="6516905" y="834269"/>
                  <a:pt x="6428886" y="667933"/>
                </a:cubicBezTo>
                <a:cubicBezTo>
                  <a:pt x="6776735" y="667933"/>
                  <a:pt x="6728439" y="635139"/>
                  <a:pt x="6728439" y="840742"/>
                </a:cubicBezTo>
                <a:cubicBezTo>
                  <a:pt x="6824400" y="794699"/>
                  <a:pt x="6840955" y="778406"/>
                  <a:pt x="6866694" y="667933"/>
                </a:cubicBezTo>
                <a:cubicBezTo>
                  <a:pt x="6922383" y="680905"/>
                  <a:pt x="6888595" y="690973"/>
                  <a:pt x="6970385" y="690973"/>
                </a:cubicBezTo>
                <a:cubicBezTo>
                  <a:pt x="7024197" y="690973"/>
                  <a:pt x="7109404" y="632079"/>
                  <a:pt x="7131684" y="598808"/>
                </a:cubicBezTo>
                <a:cubicBezTo>
                  <a:pt x="7120815" y="558104"/>
                  <a:pt x="6996845" y="431016"/>
                  <a:pt x="6866694" y="518161"/>
                </a:cubicBezTo>
                <a:cubicBezTo>
                  <a:pt x="6844142" y="421369"/>
                  <a:pt x="6827340" y="368393"/>
                  <a:pt x="6728439" y="345353"/>
                </a:cubicBezTo>
                <a:cubicBezTo>
                  <a:pt x="6728439" y="550296"/>
                  <a:pt x="6781516" y="518161"/>
                  <a:pt x="6428886" y="518161"/>
                </a:cubicBezTo>
                <a:cubicBezTo>
                  <a:pt x="6454997" y="468813"/>
                  <a:pt x="6473344" y="395331"/>
                  <a:pt x="6474971" y="322310"/>
                </a:cubicBezTo>
                <a:lnTo>
                  <a:pt x="6567140" y="322310"/>
                </a:lnTo>
                <a:cubicBezTo>
                  <a:pt x="6562264" y="263726"/>
                  <a:pt x="6534541" y="261342"/>
                  <a:pt x="6490125" y="238031"/>
                </a:cubicBezTo>
                <a:cubicBezTo>
                  <a:pt x="6419225" y="200829"/>
                  <a:pt x="6456982" y="177753"/>
                  <a:pt x="6394320" y="161020"/>
                </a:cubicBezTo>
                <a:cubicBezTo>
                  <a:pt x="6388735" y="185000"/>
                  <a:pt x="6388033" y="190098"/>
                  <a:pt x="6374643" y="210469"/>
                </a:cubicBezTo>
                <a:cubicBezTo>
                  <a:pt x="6352393" y="244318"/>
                  <a:pt x="6363699" y="228695"/>
                  <a:pt x="6330067" y="246542"/>
                </a:cubicBezTo>
                <a:cubicBezTo>
                  <a:pt x="6290540" y="267518"/>
                  <a:pt x="6267878" y="278073"/>
                  <a:pt x="6256065" y="322310"/>
                </a:cubicBezTo>
                <a:close/>
                <a:moveTo>
                  <a:pt x="2108397" y="322310"/>
                </a:moveTo>
                <a:lnTo>
                  <a:pt x="2200567" y="322310"/>
                </a:lnTo>
                <a:cubicBezTo>
                  <a:pt x="2202010" y="387105"/>
                  <a:pt x="2223467" y="474345"/>
                  <a:pt x="2246652" y="518161"/>
                </a:cubicBezTo>
                <a:cubicBezTo>
                  <a:pt x="1915638" y="518161"/>
                  <a:pt x="1947098" y="566696"/>
                  <a:pt x="1947098" y="345353"/>
                </a:cubicBezTo>
                <a:cubicBezTo>
                  <a:pt x="1913728" y="353128"/>
                  <a:pt x="1872444" y="377762"/>
                  <a:pt x="1852682" y="400707"/>
                </a:cubicBezTo>
                <a:cubicBezTo>
                  <a:pt x="1823560" y="434523"/>
                  <a:pt x="1820366" y="468124"/>
                  <a:pt x="1820366" y="529683"/>
                </a:cubicBezTo>
                <a:cubicBezTo>
                  <a:pt x="1751985" y="483897"/>
                  <a:pt x="1717180" y="452138"/>
                  <a:pt x="1589233" y="540499"/>
                </a:cubicBezTo>
                <a:cubicBezTo>
                  <a:pt x="1557453" y="562445"/>
                  <a:pt x="1547652" y="564688"/>
                  <a:pt x="1543854" y="610330"/>
                </a:cubicBezTo>
                <a:cubicBezTo>
                  <a:pt x="1587048" y="621861"/>
                  <a:pt x="1577489" y="632598"/>
                  <a:pt x="1613254" y="656141"/>
                </a:cubicBezTo>
                <a:cubicBezTo>
                  <a:pt x="1734953" y="736252"/>
                  <a:pt x="1786943" y="667271"/>
                  <a:pt x="1820366" y="644891"/>
                </a:cubicBezTo>
                <a:cubicBezTo>
                  <a:pt x="1820366" y="761055"/>
                  <a:pt x="1826228" y="776790"/>
                  <a:pt x="1947098" y="840742"/>
                </a:cubicBezTo>
                <a:cubicBezTo>
                  <a:pt x="1947098" y="766042"/>
                  <a:pt x="1944499" y="728542"/>
                  <a:pt x="1958620" y="667933"/>
                </a:cubicBezTo>
                <a:lnTo>
                  <a:pt x="2246652" y="667933"/>
                </a:lnTo>
                <a:cubicBezTo>
                  <a:pt x="2158633" y="834269"/>
                  <a:pt x="2279490" y="863785"/>
                  <a:pt x="2096875" y="863785"/>
                </a:cubicBezTo>
                <a:cubicBezTo>
                  <a:pt x="2179071" y="986520"/>
                  <a:pt x="2176791" y="898745"/>
                  <a:pt x="2228033" y="974571"/>
                </a:cubicBezTo>
                <a:cubicBezTo>
                  <a:pt x="2239163" y="991040"/>
                  <a:pt x="2247390" y="1008969"/>
                  <a:pt x="2258174" y="1025075"/>
                </a:cubicBezTo>
                <a:cubicBezTo>
                  <a:pt x="2314582" y="987304"/>
                  <a:pt x="2279666" y="973598"/>
                  <a:pt x="2334677" y="940281"/>
                </a:cubicBezTo>
                <a:cubicBezTo>
                  <a:pt x="2379086" y="913388"/>
                  <a:pt x="2404341" y="920445"/>
                  <a:pt x="2419472" y="863785"/>
                </a:cubicBezTo>
                <a:cubicBezTo>
                  <a:pt x="2361585" y="863785"/>
                  <a:pt x="2359713" y="862498"/>
                  <a:pt x="2315781" y="852264"/>
                </a:cubicBezTo>
                <a:cubicBezTo>
                  <a:pt x="2312740" y="816592"/>
                  <a:pt x="2315921" y="830484"/>
                  <a:pt x="2304258" y="806181"/>
                </a:cubicBezTo>
                <a:cubicBezTo>
                  <a:pt x="2325147" y="766708"/>
                  <a:pt x="2323233" y="748577"/>
                  <a:pt x="2373387" y="748577"/>
                </a:cubicBezTo>
                <a:cubicBezTo>
                  <a:pt x="2531541" y="748577"/>
                  <a:pt x="2530963" y="1048115"/>
                  <a:pt x="2361865" y="1048115"/>
                </a:cubicBezTo>
                <a:cubicBezTo>
                  <a:pt x="2223203" y="1048115"/>
                  <a:pt x="2084167" y="964059"/>
                  <a:pt x="1931589" y="890815"/>
                </a:cubicBezTo>
                <a:lnTo>
                  <a:pt x="1689812" y="775438"/>
                </a:lnTo>
                <a:cubicBezTo>
                  <a:pt x="1643326" y="751990"/>
                  <a:pt x="1609854" y="740537"/>
                  <a:pt x="1562907" y="718007"/>
                </a:cubicBezTo>
                <a:cubicBezTo>
                  <a:pt x="1498233" y="686963"/>
                  <a:pt x="1373593" y="612825"/>
                  <a:pt x="1313429" y="598808"/>
                </a:cubicBezTo>
                <a:cubicBezTo>
                  <a:pt x="1338250" y="564930"/>
                  <a:pt x="1505110" y="490161"/>
                  <a:pt x="1553759" y="470466"/>
                </a:cubicBezTo>
                <a:cubicBezTo>
                  <a:pt x="1721661" y="402486"/>
                  <a:pt x="2227821" y="126459"/>
                  <a:pt x="2338824" y="126459"/>
                </a:cubicBezTo>
                <a:cubicBezTo>
                  <a:pt x="2510564" y="126459"/>
                  <a:pt x="2531854" y="359307"/>
                  <a:pt x="2423979" y="419857"/>
                </a:cubicBezTo>
                <a:cubicBezTo>
                  <a:pt x="2402068" y="432156"/>
                  <a:pt x="2390514" y="437639"/>
                  <a:pt x="2365409" y="434069"/>
                </a:cubicBezTo>
                <a:cubicBezTo>
                  <a:pt x="2317159" y="427211"/>
                  <a:pt x="2285271" y="366603"/>
                  <a:pt x="2325464" y="333319"/>
                </a:cubicBezTo>
                <a:cubicBezTo>
                  <a:pt x="2347731" y="314877"/>
                  <a:pt x="2381715" y="322310"/>
                  <a:pt x="2419472" y="322310"/>
                </a:cubicBezTo>
                <a:cubicBezTo>
                  <a:pt x="2406075" y="272136"/>
                  <a:pt x="2376843" y="265000"/>
                  <a:pt x="2339180" y="241310"/>
                </a:cubicBezTo>
                <a:cubicBezTo>
                  <a:pt x="2282508" y="205665"/>
                  <a:pt x="2303932" y="176316"/>
                  <a:pt x="2246652" y="161020"/>
                </a:cubicBezTo>
                <a:cubicBezTo>
                  <a:pt x="2219313" y="278373"/>
                  <a:pt x="2117274" y="215668"/>
                  <a:pt x="2108397" y="322310"/>
                </a:cubicBezTo>
                <a:close/>
                <a:moveTo>
                  <a:pt x="5703044" y="518161"/>
                </a:moveTo>
                <a:lnTo>
                  <a:pt x="5426532" y="518161"/>
                </a:lnTo>
                <a:cubicBezTo>
                  <a:pt x="5362756" y="422926"/>
                  <a:pt x="5401339" y="441894"/>
                  <a:pt x="5403488" y="345353"/>
                </a:cubicBezTo>
                <a:cubicBezTo>
                  <a:pt x="5322543" y="352087"/>
                  <a:pt x="5267180" y="430790"/>
                  <a:pt x="5265233" y="518161"/>
                </a:cubicBezTo>
                <a:cubicBezTo>
                  <a:pt x="5190346" y="478538"/>
                  <a:pt x="5152838" y="467673"/>
                  <a:pt x="5064166" y="524477"/>
                </a:cubicBezTo>
                <a:cubicBezTo>
                  <a:pt x="5030142" y="546273"/>
                  <a:pt x="5008885" y="568698"/>
                  <a:pt x="4988721" y="598808"/>
                </a:cubicBezTo>
                <a:cubicBezTo>
                  <a:pt x="5086524" y="664296"/>
                  <a:pt x="5139921" y="740318"/>
                  <a:pt x="5265233" y="656412"/>
                </a:cubicBezTo>
                <a:cubicBezTo>
                  <a:pt x="5267343" y="751062"/>
                  <a:pt x="5325133" y="822490"/>
                  <a:pt x="5403488" y="840742"/>
                </a:cubicBezTo>
                <a:cubicBezTo>
                  <a:pt x="5403488" y="766499"/>
                  <a:pt x="5370757" y="760157"/>
                  <a:pt x="5415010" y="667933"/>
                </a:cubicBezTo>
                <a:lnTo>
                  <a:pt x="5691522" y="667933"/>
                </a:lnTo>
                <a:cubicBezTo>
                  <a:pt x="5680872" y="713637"/>
                  <a:pt x="5667936" y="750282"/>
                  <a:pt x="5661003" y="798703"/>
                </a:cubicBezTo>
                <a:cubicBezTo>
                  <a:pt x="5648589" y="885358"/>
                  <a:pt x="5651447" y="863785"/>
                  <a:pt x="5553264" y="863785"/>
                </a:cubicBezTo>
                <a:cubicBezTo>
                  <a:pt x="5625753" y="1000769"/>
                  <a:pt x="5670614" y="885881"/>
                  <a:pt x="5703044" y="1025075"/>
                </a:cubicBezTo>
                <a:cubicBezTo>
                  <a:pt x="5756484" y="1010804"/>
                  <a:pt x="5737656" y="976654"/>
                  <a:pt x="5783969" y="944706"/>
                </a:cubicBezTo>
                <a:cubicBezTo>
                  <a:pt x="5826102" y="915645"/>
                  <a:pt x="5859441" y="925285"/>
                  <a:pt x="5875861" y="863785"/>
                </a:cubicBezTo>
                <a:cubicBezTo>
                  <a:pt x="5817973" y="863785"/>
                  <a:pt x="5816103" y="862498"/>
                  <a:pt x="5772169" y="852264"/>
                </a:cubicBezTo>
                <a:cubicBezTo>
                  <a:pt x="5754481" y="778383"/>
                  <a:pt x="5755886" y="829991"/>
                  <a:pt x="5772169" y="760099"/>
                </a:cubicBezTo>
                <a:cubicBezTo>
                  <a:pt x="6016996" y="703063"/>
                  <a:pt x="5975199" y="1048115"/>
                  <a:pt x="5818255" y="1048115"/>
                </a:cubicBezTo>
                <a:cubicBezTo>
                  <a:pt x="5675878" y="1048115"/>
                  <a:pt x="5513348" y="953794"/>
                  <a:pt x="5388148" y="890646"/>
                </a:cubicBezTo>
                <a:lnTo>
                  <a:pt x="4758297" y="598808"/>
                </a:lnTo>
                <a:cubicBezTo>
                  <a:pt x="4791145" y="553976"/>
                  <a:pt x="5417704" y="280140"/>
                  <a:pt x="5518871" y="230315"/>
                </a:cubicBezTo>
                <a:cubicBezTo>
                  <a:pt x="5583986" y="198245"/>
                  <a:pt x="5706111" y="126459"/>
                  <a:pt x="5795214" y="126459"/>
                </a:cubicBezTo>
                <a:cubicBezTo>
                  <a:pt x="5995059" y="126459"/>
                  <a:pt x="5983263" y="437518"/>
                  <a:pt x="5829777" y="437518"/>
                </a:cubicBezTo>
                <a:cubicBezTo>
                  <a:pt x="5760252" y="437518"/>
                  <a:pt x="5696313" y="314789"/>
                  <a:pt x="5875861" y="310792"/>
                </a:cubicBezTo>
                <a:cubicBezTo>
                  <a:pt x="5813555" y="217745"/>
                  <a:pt x="5759890" y="276097"/>
                  <a:pt x="5726085" y="149501"/>
                </a:cubicBezTo>
                <a:cubicBezTo>
                  <a:pt x="5679360" y="183733"/>
                  <a:pt x="5703067" y="206377"/>
                  <a:pt x="5640829" y="237062"/>
                </a:cubicBezTo>
                <a:cubicBezTo>
                  <a:pt x="5633252" y="240794"/>
                  <a:pt x="5535553" y="286060"/>
                  <a:pt x="5564724" y="312457"/>
                </a:cubicBezTo>
                <a:cubicBezTo>
                  <a:pt x="5615117" y="358066"/>
                  <a:pt x="5642991" y="259821"/>
                  <a:pt x="5660953" y="387441"/>
                </a:cubicBezTo>
                <a:cubicBezTo>
                  <a:pt x="5670349" y="454202"/>
                  <a:pt x="5674432" y="464097"/>
                  <a:pt x="5703044" y="518161"/>
                </a:cubicBezTo>
                <a:close/>
                <a:moveTo>
                  <a:pt x="2799676" y="310792"/>
                </a:moveTo>
                <a:cubicBezTo>
                  <a:pt x="2979224" y="314789"/>
                  <a:pt x="2915285" y="437518"/>
                  <a:pt x="2845761" y="437518"/>
                </a:cubicBezTo>
                <a:cubicBezTo>
                  <a:pt x="2692274" y="437518"/>
                  <a:pt x="2680478" y="126459"/>
                  <a:pt x="2880324" y="126459"/>
                </a:cubicBezTo>
                <a:cubicBezTo>
                  <a:pt x="2974913" y="126459"/>
                  <a:pt x="3410611" y="345131"/>
                  <a:pt x="3533111" y="406882"/>
                </a:cubicBezTo>
                <a:cubicBezTo>
                  <a:pt x="3597553" y="439366"/>
                  <a:pt x="3889886" y="561474"/>
                  <a:pt x="3917241" y="598808"/>
                </a:cubicBezTo>
                <a:cubicBezTo>
                  <a:pt x="3858047" y="612596"/>
                  <a:pt x="3301701" y="890044"/>
                  <a:pt x="3179727" y="944278"/>
                </a:cubicBezTo>
                <a:cubicBezTo>
                  <a:pt x="3133518" y="964826"/>
                  <a:pt x="3096839" y="979907"/>
                  <a:pt x="3053187" y="1002075"/>
                </a:cubicBezTo>
                <a:cubicBezTo>
                  <a:pt x="2958068" y="1050381"/>
                  <a:pt x="2964665" y="1048115"/>
                  <a:pt x="2857283" y="1048115"/>
                </a:cubicBezTo>
                <a:cubicBezTo>
                  <a:pt x="2700338" y="1048115"/>
                  <a:pt x="2658541" y="703063"/>
                  <a:pt x="2903368" y="760099"/>
                </a:cubicBezTo>
                <a:cubicBezTo>
                  <a:pt x="2922826" y="841372"/>
                  <a:pt x="2932751" y="863785"/>
                  <a:pt x="2799676" y="863785"/>
                </a:cubicBezTo>
                <a:cubicBezTo>
                  <a:pt x="2812348" y="911236"/>
                  <a:pt x="2844236" y="915984"/>
                  <a:pt x="2884517" y="940235"/>
                </a:cubicBezTo>
                <a:cubicBezTo>
                  <a:pt x="2954571" y="982405"/>
                  <a:pt x="2911771" y="1008861"/>
                  <a:pt x="2972494" y="1025075"/>
                </a:cubicBezTo>
                <a:cubicBezTo>
                  <a:pt x="3003248" y="893069"/>
                  <a:pt x="3093086" y="973085"/>
                  <a:pt x="3122273" y="863785"/>
                </a:cubicBezTo>
                <a:cubicBezTo>
                  <a:pt x="3004506" y="863785"/>
                  <a:pt x="3040479" y="910279"/>
                  <a:pt x="2984015" y="667933"/>
                </a:cubicBezTo>
                <a:cubicBezTo>
                  <a:pt x="3362054" y="667933"/>
                  <a:pt x="3276338" y="648235"/>
                  <a:pt x="3272050" y="840742"/>
                </a:cubicBezTo>
                <a:cubicBezTo>
                  <a:pt x="3351205" y="822304"/>
                  <a:pt x="3410304" y="755030"/>
                  <a:pt x="3410304" y="656412"/>
                </a:cubicBezTo>
                <a:cubicBezTo>
                  <a:pt x="3535616" y="740318"/>
                  <a:pt x="3589013" y="664296"/>
                  <a:pt x="3686817" y="598808"/>
                </a:cubicBezTo>
                <a:cubicBezTo>
                  <a:pt x="3647668" y="540352"/>
                  <a:pt x="3561746" y="483600"/>
                  <a:pt x="3502474" y="483600"/>
                </a:cubicBezTo>
                <a:cubicBezTo>
                  <a:pt x="3480315" y="483600"/>
                  <a:pt x="3426807" y="509432"/>
                  <a:pt x="3410304" y="518161"/>
                </a:cubicBezTo>
                <a:cubicBezTo>
                  <a:pt x="3408358" y="430790"/>
                  <a:pt x="3352995" y="352087"/>
                  <a:pt x="3272050" y="345353"/>
                </a:cubicBezTo>
                <a:cubicBezTo>
                  <a:pt x="3289584" y="464721"/>
                  <a:pt x="3297788" y="445320"/>
                  <a:pt x="3249006" y="518161"/>
                </a:cubicBezTo>
                <a:lnTo>
                  <a:pt x="2972494" y="518161"/>
                </a:lnTo>
                <a:cubicBezTo>
                  <a:pt x="3005074" y="469512"/>
                  <a:pt x="3005639" y="449830"/>
                  <a:pt x="3014542" y="387399"/>
                </a:cubicBezTo>
                <a:cubicBezTo>
                  <a:pt x="3032746" y="259762"/>
                  <a:pt x="3060368" y="358112"/>
                  <a:pt x="3110813" y="312457"/>
                </a:cubicBezTo>
                <a:cubicBezTo>
                  <a:pt x="3140033" y="286015"/>
                  <a:pt x="3044549" y="241911"/>
                  <a:pt x="3034709" y="237062"/>
                </a:cubicBezTo>
                <a:cubicBezTo>
                  <a:pt x="2972471" y="206377"/>
                  <a:pt x="2996178" y="183733"/>
                  <a:pt x="2949453" y="149501"/>
                </a:cubicBezTo>
                <a:cubicBezTo>
                  <a:pt x="2921330" y="270199"/>
                  <a:pt x="2862286" y="217298"/>
                  <a:pt x="2799676" y="310792"/>
                </a:cubicBezTo>
                <a:close/>
                <a:moveTo>
                  <a:pt x="506937" y="460561"/>
                </a:moveTo>
                <a:cubicBezTo>
                  <a:pt x="442086" y="455163"/>
                  <a:pt x="304896" y="359849"/>
                  <a:pt x="179463" y="337610"/>
                </a:cubicBezTo>
                <a:cubicBezTo>
                  <a:pt x="104280" y="324276"/>
                  <a:pt x="60765" y="354382"/>
                  <a:pt x="38348" y="406810"/>
                </a:cubicBezTo>
                <a:cubicBezTo>
                  <a:pt x="-5983" y="510493"/>
                  <a:pt x="50233" y="533670"/>
                  <a:pt x="53629" y="588955"/>
                </a:cubicBezTo>
                <a:cubicBezTo>
                  <a:pt x="56588" y="637082"/>
                  <a:pt x="-1875" y="672643"/>
                  <a:pt x="32061" y="762286"/>
                </a:cubicBezTo>
                <a:cubicBezTo>
                  <a:pt x="110521" y="969545"/>
                  <a:pt x="388578" y="734427"/>
                  <a:pt x="495414" y="725534"/>
                </a:cubicBezTo>
                <a:cubicBezTo>
                  <a:pt x="467733" y="763315"/>
                  <a:pt x="461172" y="740642"/>
                  <a:pt x="432945" y="789797"/>
                </a:cubicBezTo>
                <a:cubicBezTo>
                  <a:pt x="412376" y="825622"/>
                  <a:pt x="414767" y="847025"/>
                  <a:pt x="414767" y="898346"/>
                </a:cubicBezTo>
                <a:cubicBezTo>
                  <a:pt x="384195" y="882171"/>
                  <a:pt x="364688" y="868439"/>
                  <a:pt x="334119" y="852264"/>
                </a:cubicBezTo>
                <a:lnTo>
                  <a:pt x="334119" y="909867"/>
                </a:lnTo>
                <a:cubicBezTo>
                  <a:pt x="309129" y="904045"/>
                  <a:pt x="263661" y="885724"/>
                  <a:pt x="241946" y="875303"/>
                </a:cubicBezTo>
                <a:lnTo>
                  <a:pt x="255216" y="944046"/>
                </a:lnTo>
                <a:cubicBezTo>
                  <a:pt x="177301" y="938090"/>
                  <a:pt x="138633" y="930520"/>
                  <a:pt x="80135" y="978477"/>
                </a:cubicBezTo>
                <a:cubicBezTo>
                  <a:pt x="40869" y="1010667"/>
                  <a:pt x="13524" y="1070707"/>
                  <a:pt x="0" y="1128759"/>
                </a:cubicBezTo>
                <a:cubicBezTo>
                  <a:pt x="67244" y="1113096"/>
                  <a:pt x="102340" y="1073421"/>
                  <a:pt x="190714" y="1054336"/>
                </a:cubicBezTo>
                <a:cubicBezTo>
                  <a:pt x="270020" y="1037211"/>
                  <a:pt x="369453" y="1065231"/>
                  <a:pt x="428637" y="1080328"/>
                </a:cubicBezTo>
                <a:cubicBezTo>
                  <a:pt x="732700" y="1157892"/>
                  <a:pt x="682239" y="1112182"/>
                  <a:pt x="829534" y="1013554"/>
                </a:cubicBezTo>
                <a:cubicBezTo>
                  <a:pt x="833283" y="1058611"/>
                  <a:pt x="858296" y="1086405"/>
                  <a:pt x="887141" y="1105719"/>
                </a:cubicBezTo>
                <a:cubicBezTo>
                  <a:pt x="914394" y="1085752"/>
                  <a:pt x="928444" y="1055884"/>
                  <a:pt x="944747" y="1025075"/>
                </a:cubicBezTo>
                <a:cubicBezTo>
                  <a:pt x="1110279" y="1135914"/>
                  <a:pt x="1140364" y="1130186"/>
                  <a:pt x="1343387" y="1078075"/>
                </a:cubicBezTo>
                <a:cubicBezTo>
                  <a:pt x="1533517" y="1029272"/>
                  <a:pt x="1603306" y="1038298"/>
                  <a:pt x="1774281" y="1128759"/>
                </a:cubicBezTo>
                <a:cubicBezTo>
                  <a:pt x="1747971" y="1015840"/>
                  <a:pt x="1638234" y="894081"/>
                  <a:pt x="1509291" y="955950"/>
                </a:cubicBezTo>
                <a:cubicBezTo>
                  <a:pt x="1512230" y="920631"/>
                  <a:pt x="1520212" y="900567"/>
                  <a:pt x="1532332" y="875303"/>
                </a:cubicBezTo>
                <a:cubicBezTo>
                  <a:pt x="1499336" y="882991"/>
                  <a:pt x="1456047" y="896717"/>
                  <a:pt x="1428640" y="909867"/>
                </a:cubicBezTo>
                <a:lnTo>
                  <a:pt x="1428640" y="863785"/>
                </a:lnTo>
                <a:cubicBezTo>
                  <a:pt x="1398793" y="871753"/>
                  <a:pt x="1386899" y="883856"/>
                  <a:pt x="1359514" y="898346"/>
                </a:cubicBezTo>
                <a:cubicBezTo>
                  <a:pt x="1359514" y="712899"/>
                  <a:pt x="1141935" y="652248"/>
                  <a:pt x="1082943" y="771558"/>
                </a:cubicBezTo>
                <a:lnTo>
                  <a:pt x="1046202" y="861548"/>
                </a:lnTo>
                <a:cubicBezTo>
                  <a:pt x="1020336" y="895397"/>
                  <a:pt x="1048393" y="829854"/>
                  <a:pt x="1025395" y="886825"/>
                </a:cubicBezTo>
                <a:cubicBezTo>
                  <a:pt x="1131435" y="942933"/>
                  <a:pt x="1079687" y="926676"/>
                  <a:pt x="1140609" y="967472"/>
                </a:cubicBezTo>
                <a:cubicBezTo>
                  <a:pt x="1159995" y="894871"/>
                  <a:pt x="1210985" y="920772"/>
                  <a:pt x="1244301" y="875303"/>
                </a:cubicBezTo>
                <a:cubicBezTo>
                  <a:pt x="1222184" y="873465"/>
                  <a:pt x="1205492" y="871727"/>
                  <a:pt x="1188856" y="861623"/>
                </a:cubicBezTo>
                <a:cubicBezTo>
                  <a:pt x="1159002" y="843489"/>
                  <a:pt x="1164623" y="849772"/>
                  <a:pt x="1163650" y="806181"/>
                </a:cubicBezTo>
                <a:cubicBezTo>
                  <a:pt x="1223722" y="777358"/>
                  <a:pt x="1229196" y="803679"/>
                  <a:pt x="1267341" y="829221"/>
                </a:cubicBezTo>
                <a:cubicBezTo>
                  <a:pt x="1267341" y="906566"/>
                  <a:pt x="1271695" y="932851"/>
                  <a:pt x="1216371" y="962615"/>
                </a:cubicBezTo>
                <a:cubicBezTo>
                  <a:pt x="948830" y="1106535"/>
                  <a:pt x="845677" y="489430"/>
                  <a:pt x="1344174" y="740873"/>
                </a:cubicBezTo>
                <a:lnTo>
                  <a:pt x="1981707" y="1048069"/>
                </a:lnTo>
                <a:cubicBezTo>
                  <a:pt x="2117659" y="1116705"/>
                  <a:pt x="2242445" y="1209902"/>
                  <a:pt x="2426673" y="1170524"/>
                </a:cubicBezTo>
                <a:cubicBezTo>
                  <a:pt x="2530218" y="1148392"/>
                  <a:pt x="2561779" y="1082725"/>
                  <a:pt x="2603021" y="1001239"/>
                </a:cubicBezTo>
                <a:lnTo>
                  <a:pt x="2615334" y="978990"/>
                </a:lnTo>
                <a:cubicBezTo>
                  <a:pt x="2641003" y="1089158"/>
                  <a:pt x="2712823" y="1169466"/>
                  <a:pt x="2833909" y="1175243"/>
                </a:cubicBezTo>
                <a:cubicBezTo>
                  <a:pt x="3013049" y="1183792"/>
                  <a:pt x="3042788" y="1136613"/>
                  <a:pt x="3161699" y="1087539"/>
                </a:cubicBezTo>
                <a:cubicBezTo>
                  <a:pt x="3264914" y="1044944"/>
                  <a:pt x="3343710" y="1001033"/>
                  <a:pt x="3440942" y="952024"/>
                </a:cubicBezTo>
                <a:cubicBezTo>
                  <a:pt x="3536286" y="903966"/>
                  <a:pt x="3929743" y="706352"/>
                  <a:pt x="4004544" y="686074"/>
                </a:cubicBezTo>
                <a:cubicBezTo>
                  <a:pt x="4238434" y="622674"/>
                  <a:pt x="4313007" y="917679"/>
                  <a:pt x="4129680" y="972860"/>
                </a:cubicBezTo>
                <a:cubicBezTo>
                  <a:pt x="3964560" y="1022561"/>
                  <a:pt x="3890474" y="824094"/>
                  <a:pt x="4003529" y="797373"/>
                </a:cubicBezTo>
                <a:cubicBezTo>
                  <a:pt x="4063641" y="783164"/>
                  <a:pt x="4097152" y="849498"/>
                  <a:pt x="3986370" y="875303"/>
                </a:cubicBezTo>
                <a:cubicBezTo>
                  <a:pt x="4025394" y="928567"/>
                  <a:pt x="4056309" y="884212"/>
                  <a:pt x="4078540" y="967472"/>
                </a:cubicBezTo>
                <a:lnTo>
                  <a:pt x="4101583" y="967472"/>
                </a:lnTo>
                <a:cubicBezTo>
                  <a:pt x="4125258" y="865849"/>
                  <a:pt x="4146342" y="951783"/>
                  <a:pt x="4205275" y="863785"/>
                </a:cubicBezTo>
                <a:cubicBezTo>
                  <a:pt x="4124575" y="861985"/>
                  <a:pt x="4174609" y="835866"/>
                  <a:pt x="4137995" y="769768"/>
                </a:cubicBezTo>
                <a:cubicBezTo>
                  <a:pt x="4074392" y="654943"/>
                  <a:pt x="3863739" y="714042"/>
                  <a:pt x="3859634" y="898346"/>
                </a:cubicBezTo>
                <a:cubicBezTo>
                  <a:pt x="3834790" y="881711"/>
                  <a:pt x="3825737" y="871992"/>
                  <a:pt x="3790508" y="863785"/>
                </a:cubicBezTo>
                <a:lnTo>
                  <a:pt x="3790508" y="909867"/>
                </a:lnTo>
                <a:cubicBezTo>
                  <a:pt x="3758473" y="892919"/>
                  <a:pt x="3738548" y="884673"/>
                  <a:pt x="3698336" y="875303"/>
                </a:cubicBezTo>
                <a:cubicBezTo>
                  <a:pt x="3701275" y="910625"/>
                  <a:pt x="3709256" y="930686"/>
                  <a:pt x="3721379" y="955950"/>
                </a:cubicBezTo>
                <a:cubicBezTo>
                  <a:pt x="3552795" y="916677"/>
                  <a:pt x="3506485" y="1000351"/>
                  <a:pt x="3444867" y="1128759"/>
                </a:cubicBezTo>
                <a:cubicBezTo>
                  <a:pt x="3590875" y="1089776"/>
                  <a:pt x="3537827" y="1003035"/>
                  <a:pt x="3868413" y="1073901"/>
                </a:cubicBezTo>
                <a:cubicBezTo>
                  <a:pt x="4128024" y="1129552"/>
                  <a:pt x="4078670" y="1156135"/>
                  <a:pt x="4274401" y="1025075"/>
                </a:cubicBezTo>
                <a:cubicBezTo>
                  <a:pt x="4296276" y="1066413"/>
                  <a:pt x="4292559" y="1067784"/>
                  <a:pt x="4332008" y="1094198"/>
                </a:cubicBezTo>
                <a:cubicBezTo>
                  <a:pt x="4378798" y="1081706"/>
                  <a:pt x="4381251" y="1062654"/>
                  <a:pt x="4401137" y="1025075"/>
                </a:cubicBezTo>
                <a:cubicBezTo>
                  <a:pt x="4433897" y="1047011"/>
                  <a:pt x="4432901" y="1056998"/>
                  <a:pt x="4473639" y="1079303"/>
                </a:cubicBezTo>
                <a:cubicBezTo>
                  <a:pt x="4681493" y="1193119"/>
                  <a:pt x="4912949" y="969614"/>
                  <a:pt x="5138896" y="1082281"/>
                </a:cubicBezTo>
                <a:cubicBezTo>
                  <a:pt x="5169128" y="1097359"/>
                  <a:pt x="5198877" y="1120271"/>
                  <a:pt x="5230671" y="1128759"/>
                </a:cubicBezTo>
                <a:cubicBezTo>
                  <a:pt x="5169703" y="1001706"/>
                  <a:pt x="5123755" y="916441"/>
                  <a:pt x="4954158" y="955950"/>
                </a:cubicBezTo>
                <a:cubicBezTo>
                  <a:pt x="4966281" y="930686"/>
                  <a:pt x="4974263" y="910625"/>
                  <a:pt x="4977202" y="875303"/>
                </a:cubicBezTo>
                <a:cubicBezTo>
                  <a:pt x="4936989" y="884673"/>
                  <a:pt x="4917064" y="892919"/>
                  <a:pt x="4885029" y="909867"/>
                </a:cubicBezTo>
                <a:lnTo>
                  <a:pt x="4885029" y="863785"/>
                </a:lnTo>
                <a:cubicBezTo>
                  <a:pt x="4849800" y="871992"/>
                  <a:pt x="4840747" y="881711"/>
                  <a:pt x="4815903" y="898346"/>
                </a:cubicBezTo>
                <a:cubicBezTo>
                  <a:pt x="4812010" y="723650"/>
                  <a:pt x="4616861" y="652379"/>
                  <a:pt x="4541994" y="762698"/>
                </a:cubicBezTo>
                <a:cubicBezTo>
                  <a:pt x="4500246" y="824214"/>
                  <a:pt x="4558294" y="861822"/>
                  <a:pt x="4470262" y="863785"/>
                </a:cubicBezTo>
                <a:cubicBezTo>
                  <a:pt x="4529195" y="951783"/>
                  <a:pt x="4550280" y="865849"/>
                  <a:pt x="4573954" y="967472"/>
                </a:cubicBezTo>
                <a:lnTo>
                  <a:pt x="4596998" y="967472"/>
                </a:lnTo>
                <a:cubicBezTo>
                  <a:pt x="4612145" y="910749"/>
                  <a:pt x="4647077" y="899316"/>
                  <a:pt x="4700690" y="886825"/>
                </a:cubicBezTo>
                <a:cubicBezTo>
                  <a:pt x="4664494" y="861675"/>
                  <a:pt x="4660895" y="889336"/>
                  <a:pt x="4629490" y="851685"/>
                </a:cubicBezTo>
                <a:cubicBezTo>
                  <a:pt x="4562572" y="771470"/>
                  <a:pt x="4789453" y="776264"/>
                  <a:pt x="4713231" y="921784"/>
                </a:cubicBezTo>
                <a:cubicBezTo>
                  <a:pt x="4693338" y="959764"/>
                  <a:pt x="4630725" y="988271"/>
                  <a:pt x="4563631" y="978748"/>
                </a:cubicBezTo>
                <a:cubicBezTo>
                  <a:pt x="4519437" y="972478"/>
                  <a:pt x="4464198" y="924165"/>
                  <a:pt x="4451640" y="882243"/>
                </a:cubicBezTo>
                <a:cubicBezTo>
                  <a:pt x="4408704" y="738894"/>
                  <a:pt x="4518659" y="659057"/>
                  <a:pt x="4652058" y="681836"/>
                </a:cubicBezTo>
                <a:cubicBezTo>
                  <a:pt x="4716268" y="692802"/>
                  <a:pt x="4881143" y="781169"/>
                  <a:pt x="4946477" y="813862"/>
                </a:cubicBezTo>
                <a:cubicBezTo>
                  <a:pt x="4997147" y="839214"/>
                  <a:pt x="5034188" y="857541"/>
                  <a:pt x="5084712" y="883007"/>
                </a:cubicBezTo>
                <a:lnTo>
                  <a:pt x="5507029" y="1082826"/>
                </a:lnTo>
                <a:cubicBezTo>
                  <a:pt x="5620277" y="1133184"/>
                  <a:pt x="5655440" y="1180043"/>
                  <a:pt x="5830247" y="1175465"/>
                </a:cubicBezTo>
                <a:cubicBezTo>
                  <a:pt x="5962136" y="1172010"/>
                  <a:pt x="6034756" y="1088211"/>
                  <a:pt x="6060204" y="978990"/>
                </a:cubicBezTo>
                <a:cubicBezTo>
                  <a:pt x="6061811" y="981302"/>
                  <a:pt x="6063774" y="982383"/>
                  <a:pt x="6064375" y="986334"/>
                </a:cubicBezTo>
                <a:cubicBezTo>
                  <a:pt x="6064975" y="990296"/>
                  <a:pt x="6067696" y="992121"/>
                  <a:pt x="6068516" y="993715"/>
                </a:cubicBezTo>
                <a:cubicBezTo>
                  <a:pt x="6069629" y="995886"/>
                  <a:pt x="6074829" y="1005951"/>
                  <a:pt x="6076295" y="1008979"/>
                </a:cubicBezTo>
                <a:cubicBezTo>
                  <a:pt x="6115133" y="1089067"/>
                  <a:pt x="6150564" y="1148435"/>
                  <a:pt x="6249410" y="1170282"/>
                </a:cubicBezTo>
                <a:cubicBezTo>
                  <a:pt x="6411564" y="1206120"/>
                  <a:pt x="6539955" y="1125640"/>
                  <a:pt x="6670787" y="1059591"/>
                </a:cubicBezTo>
                <a:lnTo>
                  <a:pt x="7323620" y="744652"/>
                </a:lnTo>
                <a:cubicBezTo>
                  <a:pt x="7712432" y="548614"/>
                  <a:pt x="7741303" y="869030"/>
                  <a:pt x="7623019" y="951871"/>
                </a:cubicBezTo>
                <a:cubicBezTo>
                  <a:pt x="7581986" y="980609"/>
                  <a:pt x="7519759" y="990354"/>
                  <a:pt x="7466851" y="966492"/>
                </a:cubicBezTo>
                <a:cubicBezTo>
                  <a:pt x="7408572" y="940206"/>
                  <a:pt x="7408196" y="913329"/>
                  <a:pt x="7408196" y="829221"/>
                </a:cubicBezTo>
                <a:cubicBezTo>
                  <a:pt x="7446341" y="803679"/>
                  <a:pt x="7451815" y="777358"/>
                  <a:pt x="7511888" y="806181"/>
                </a:cubicBezTo>
                <a:cubicBezTo>
                  <a:pt x="7510545" y="866358"/>
                  <a:pt x="7518266" y="836875"/>
                  <a:pt x="7492926" y="856346"/>
                </a:cubicBezTo>
                <a:cubicBezTo>
                  <a:pt x="7483560" y="863547"/>
                  <a:pt x="7444170" y="872292"/>
                  <a:pt x="7431237" y="875303"/>
                </a:cubicBezTo>
                <a:cubicBezTo>
                  <a:pt x="7461192" y="916187"/>
                  <a:pt x="7455300" y="891864"/>
                  <a:pt x="7494432" y="915801"/>
                </a:cubicBezTo>
                <a:cubicBezTo>
                  <a:pt x="7538384" y="942688"/>
                  <a:pt x="7506989" y="938560"/>
                  <a:pt x="7546451" y="967472"/>
                </a:cubicBezTo>
                <a:cubicBezTo>
                  <a:pt x="7560487" y="914900"/>
                  <a:pt x="7604133" y="911167"/>
                  <a:pt x="7650143" y="886825"/>
                </a:cubicBezTo>
                <a:cubicBezTo>
                  <a:pt x="7639581" y="860660"/>
                  <a:pt x="7628222" y="867368"/>
                  <a:pt x="7615050" y="841271"/>
                </a:cubicBezTo>
                <a:cubicBezTo>
                  <a:pt x="7601896" y="815201"/>
                  <a:pt x="7606243" y="799156"/>
                  <a:pt x="7592594" y="771558"/>
                </a:cubicBezTo>
                <a:cubicBezTo>
                  <a:pt x="7533603" y="652248"/>
                  <a:pt x="7316023" y="712899"/>
                  <a:pt x="7316023" y="898346"/>
                </a:cubicBezTo>
                <a:cubicBezTo>
                  <a:pt x="7288639" y="883856"/>
                  <a:pt x="7276745" y="871753"/>
                  <a:pt x="7246898" y="863785"/>
                </a:cubicBezTo>
                <a:lnTo>
                  <a:pt x="7246898" y="909867"/>
                </a:lnTo>
                <a:cubicBezTo>
                  <a:pt x="7225183" y="899450"/>
                  <a:pt x="7179715" y="881126"/>
                  <a:pt x="7154724" y="875303"/>
                </a:cubicBezTo>
                <a:cubicBezTo>
                  <a:pt x="7155508" y="910403"/>
                  <a:pt x="7159927" y="917307"/>
                  <a:pt x="7166247" y="944428"/>
                </a:cubicBezTo>
                <a:cubicBezTo>
                  <a:pt x="7021490" y="944428"/>
                  <a:pt x="6934702" y="985211"/>
                  <a:pt x="6901256" y="1128759"/>
                </a:cubicBezTo>
                <a:cubicBezTo>
                  <a:pt x="7250578" y="943932"/>
                  <a:pt x="7313319" y="1129160"/>
                  <a:pt x="7545154" y="1116123"/>
                </a:cubicBezTo>
                <a:cubicBezTo>
                  <a:pt x="7631138" y="1111290"/>
                  <a:pt x="7676573" y="1061377"/>
                  <a:pt x="7730790" y="1025075"/>
                </a:cubicBezTo>
                <a:cubicBezTo>
                  <a:pt x="7747093" y="1055884"/>
                  <a:pt x="7761143" y="1085752"/>
                  <a:pt x="7788397" y="1105719"/>
                </a:cubicBezTo>
                <a:cubicBezTo>
                  <a:pt x="7817241" y="1086405"/>
                  <a:pt x="7842255" y="1058611"/>
                  <a:pt x="7846004" y="1013554"/>
                </a:cubicBezTo>
                <a:cubicBezTo>
                  <a:pt x="7980849" y="1103844"/>
                  <a:pt x="7941194" y="1158310"/>
                  <a:pt x="8246901" y="1080328"/>
                </a:cubicBezTo>
                <a:cubicBezTo>
                  <a:pt x="8299779" y="1066840"/>
                  <a:pt x="8402104" y="1038746"/>
                  <a:pt x="8475205" y="1052282"/>
                </a:cubicBezTo>
                <a:cubicBezTo>
                  <a:pt x="8569145" y="1069675"/>
                  <a:pt x="8605210" y="1112378"/>
                  <a:pt x="8675537" y="1128759"/>
                </a:cubicBezTo>
                <a:cubicBezTo>
                  <a:pt x="8640262" y="977354"/>
                  <a:pt x="8569432" y="932166"/>
                  <a:pt x="8422069" y="944428"/>
                </a:cubicBezTo>
                <a:cubicBezTo>
                  <a:pt x="8424424" y="838727"/>
                  <a:pt x="8441299" y="886599"/>
                  <a:pt x="8341418" y="909867"/>
                </a:cubicBezTo>
                <a:lnTo>
                  <a:pt x="8341418" y="852264"/>
                </a:lnTo>
                <a:cubicBezTo>
                  <a:pt x="8310849" y="868439"/>
                  <a:pt x="8291343" y="882171"/>
                  <a:pt x="8260770" y="898346"/>
                </a:cubicBezTo>
                <a:cubicBezTo>
                  <a:pt x="8260770" y="753805"/>
                  <a:pt x="8233683" y="798637"/>
                  <a:pt x="8180123" y="725534"/>
                </a:cubicBezTo>
                <a:cubicBezTo>
                  <a:pt x="8291636" y="734815"/>
                  <a:pt x="8551574" y="961322"/>
                  <a:pt x="8639916" y="770493"/>
                </a:cubicBezTo>
                <a:cubicBezTo>
                  <a:pt x="8681540" y="680579"/>
                  <a:pt x="8623574" y="628618"/>
                  <a:pt x="8623574" y="587287"/>
                </a:cubicBezTo>
                <a:cubicBezTo>
                  <a:pt x="8623574" y="544731"/>
                  <a:pt x="8678751" y="502982"/>
                  <a:pt x="8642029" y="413577"/>
                </a:cubicBezTo>
                <a:cubicBezTo>
                  <a:pt x="8560362" y="214741"/>
                  <a:pt x="8283903" y="450966"/>
                  <a:pt x="8168601" y="460561"/>
                </a:cubicBezTo>
                <a:cubicBezTo>
                  <a:pt x="8238530" y="399779"/>
                  <a:pt x="8260770" y="387869"/>
                  <a:pt x="8260770" y="276227"/>
                </a:cubicBezTo>
                <a:cubicBezTo>
                  <a:pt x="8287502" y="294127"/>
                  <a:pt x="8313015" y="314812"/>
                  <a:pt x="8341418" y="333831"/>
                </a:cubicBezTo>
                <a:lnTo>
                  <a:pt x="8341418" y="276227"/>
                </a:lnTo>
                <a:lnTo>
                  <a:pt x="8421536" y="300880"/>
                </a:lnTo>
                <a:lnTo>
                  <a:pt x="8422069" y="241667"/>
                </a:lnTo>
                <a:cubicBezTo>
                  <a:pt x="8509203" y="241667"/>
                  <a:pt x="8548642" y="242692"/>
                  <a:pt x="8598309" y="199003"/>
                </a:cubicBezTo>
                <a:cubicBezTo>
                  <a:pt x="8642689" y="159971"/>
                  <a:pt x="8660697" y="121028"/>
                  <a:pt x="8675537" y="57336"/>
                </a:cubicBezTo>
                <a:cubicBezTo>
                  <a:pt x="8605804" y="73580"/>
                  <a:pt x="8553005" y="120597"/>
                  <a:pt x="8479542" y="126334"/>
                </a:cubicBezTo>
                <a:cubicBezTo>
                  <a:pt x="8292044" y="140978"/>
                  <a:pt x="8193546" y="48062"/>
                  <a:pt x="8008367" y="69854"/>
                </a:cubicBezTo>
                <a:cubicBezTo>
                  <a:pt x="7926805" y="79452"/>
                  <a:pt x="7903121" y="130697"/>
                  <a:pt x="7846004" y="172541"/>
                </a:cubicBezTo>
                <a:cubicBezTo>
                  <a:pt x="7841657" y="120302"/>
                  <a:pt x="7821425" y="109496"/>
                  <a:pt x="7799919" y="68854"/>
                </a:cubicBezTo>
                <a:cubicBezTo>
                  <a:pt x="7768161" y="90121"/>
                  <a:pt x="7741969" y="119159"/>
                  <a:pt x="7730790" y="161020"/>
                </a:cubicBezTo>
                <a:cubicBezTo>
                  <a:pt x="7677373" y="125253"/>
                  <a:pt x="7651638" y="79795"/>
                  <a:pt x="7568306" y="69736"/>
                </a:cubicBezTo>
                <a:cubicBezTo>
                  <a:pt x="7449957" y="55455"/>
                  <a:pt x="7289968" y="131210"/>
                  <a:pt x="7096576" y="127004"/>
                </a:cubicBezTo>
                <a:cubicBezTo>
                  <a:pt x="6980284" y="124476"/>
                  <a:pt x="6977587" y="75118"/>
                  <a:pt x="6901256" y="57336"/>
                </a:cubicBezTo>
                <a:cubicBezTo>
                  <a:pt x="6977789" y="216824"/>
                  <a:pt x="6984752" y="245249"/>
                  <a:pt x="7166247" y="230145"/>
                </a:cubicBezTo>
                <a:lnTo>
                  <a:pt x="7152981" y="298885"/>
                </a:lnTo>
                <a:cubicBezTo>
                  <a:pt x="7196352" y="295805"/>
                  <a:pt x="7209628" y="284911"/>
                  <a:pt x="7246898" y="276227"/>
                </a:cubicBezTo>
                <a:lnTo>
                  <a:pt x="7246898" y="322310"/>
                </a:lnTo>
                <a:cubicBezTo>
                  <a:pt x="7274282" y="307823"/>
                  <a:pt x="7286176" y="295717"/>
                  <a:pt x="7316023" y="287749"/>
                </a:cubicBezTo>
                <a:cubicBezTo>
                  <a:pt x="7316023" y="468820"/>
                  <a:pt x="7536075" y="527400"/>
                  <a:pt x="7589802" y="411745"/>
                </a:cubicBezTo>
                <a:cubicBezTo>
                  <a:pt x="7605465" y="378030"/>
                  <a:pt x="7598385" y="363396"/>
                  <a:pt x="7609041" y="338815"/>
                </a:cubicBezTo>
                <a:cubicBezTo>
                  <a:pt x="7619394" y="314939"/>
                  <a:pt x="7625972" y="315631"/>
                  <a:pt x="7645283" y="305929"/>
                </a:cubicBezTo>
                <a:lnTo>
                  <a:pt x="7546451" y="218623"/>
                </a:lnTo>
                <a:lnTo>
                  <a:pt x="7510833" y="252133"/>
                </a:lnTo>
                <a:cubicBezTo>
                  <a:pt x="7479553" y="278615"/>
                  <a:pt x="7454209" y="279438"/>
                  <a:pt x="7431237" y="310792"/>
                </a:cubicBezTo>
                <a:cubicBezTo>
                  <a:pt x="7488586" y="315563"/>
                  <a:pt x="7507482" y="315462"/>
                  <a:pt x="7511888" y="368393"/>
                </a:cubicBezTo>
                <a:cubicBezTo>
                  <a:pt x="7448840" y="398643"/>
                  <a:pt x="7403859" y="376756"/>
                  <a:pt x="7407135" y="299679"/>
                </a:cubicBezTo>
                <a:cubicBezTo>
                  <a:pt x="7414467" y="127076"/>
                  <a:pt x="7775082" y="205890"/>
                  <a:pt x="7670436" y="423220"/>
                </a:cubicBezTo>
                <a:cubicBezTo>
                  <a:pt x="7570461" y="630845"/>
                  <a:pt x="7250784" y="388986"/>
                  <a:pt x="7118548" y="335448"/>
                </a:cubicBezTo>
                <a:lnTo>
                  <a:pt x="6582588" y="76451"/>
                </a:lnTo>
                <a:cubicBezTo>
                  <a:pt x="6454027" y="11629"/>
                  <a:pt x="6257734" y="-43091"/>
                  <a:pt x="6137566" y="77091"/>
                </a:cubicBezTo>
                <a:cubicBezTo>
                  <a:pt x="6102847" y="111808"/>
                  <a:pt x="6091802" y="140971"/>
                  <a:pt x="6072275" y="184614"/>
                </a:cubicBezTo>
                <a:cubicBezTo>
                  <a:pt x="6061794" y="208039"/>
                  <a:pt x="6069015" y="194421"/>
                  <a:pt x="6060204" y="207105"/>
                </a:cubicBezTo>
                <a:cubicBezTo>
                  <a:pt x="6004828" y="-30567"/>
                  <a:pt x="5777905" y="-39012"/>
                  <a:pt x="5572379" y="64926"/>
                </a:cubicBezTo>
                <a:cubicBezTo>
                  <a:pt x="5527601" y="87570"/>
                  <a:pt x="5491523" y="106054"/>
                  <a:pt x="5449745" y="126628"/>
                </a:cubicBezTo>
                <a:lnTo>
                  <a:pt x="4675578" y="493081"/>
                </a:lnTo>
                <a:cubicBezTo>
                  <a:pt x="4473091" y="559335"/>
                  <a:pt x="4363520" y="320164"/>
                  <a:pt x="4504175" y="229492"/>
                </a:cubicBezTo>
                <a:cubicBezTo>
                  <a:pt x="4566831" y="189101"/>
                  <a:pt x="4723734" y="167365"/>
                  <a:pt x="4723734" y="345353"/>
                </a:cubicBezTo>
                <a:cubicBezTo>
                  <a:pt x="4675856" y="377409"/>
                  <a:pt x="4703165" y="379914"/>
                  <a:pt x="4620042" y="379914"/>
                </a:cubicBezTo>
                <a:cubicBezTo>
                  <a:pt x="4621368" y="320341"/>
                  <a:pt x="4634219" y="315364"/>
                  <a:pt x="4689168" y="310792"/>
                </a:cubicBezTo>
                <a:lnTo>
                  <a:pt x="4689168" y="287749"/>
                </a:lnTo>
                <a:cubicBezTo>
                  <a:pt x="4637456" y="275702"/>
                  <a:pt x="4611116" y="256911"/>
                  <a:pt x="4585476" y="218623"/>
                </a:cubicBezTo>
                <a:cubicBezTo>
                  <a:pt x="4550740" y="244077"/>
                  <a:pt x="4576273" y="232316"/>
                  <a:pt x="4564463" y="243695"/>
                </a:cubicBezTo>
                <a:cubicBezTo>
                  <a:pt x="4526458" y="280319"/>
                  <a:pt x="4523320" y="251489"/>
                  <a:pt x="4481784" y="299270"/>
                </a:cubicBezTo>
                <a:cubicBezTo>
                  <a:pt x="4492670" y="326235"/>
                  <a:pt x="4485475" y="303728"/>
                  <a:pt x="4497258" y="318355"/>
                </a:cubicBezTo>
                <a:cubicBezTo>
                  <a:pt x="4521399" y="348321"/>
                  <a:pt x="4521641" y="380394"/>
                  <a:pt x="4539205" y="414664"/>
                </a:cubicBezTo>
                <a:cubicBezTo>
                  <a:pt x="4558177" y="451678"/>
                  <a:pt x="4607090" y="468898"/>
                  <a:pt x="4651591" y="466674"/>
                </a:cubicBezTo>
                <a:cubicBezTo>
                  <a:pt x="4749939" y="461753"/>
                  <a:pt x="4813722" y="385694"/>
                  <a:pt x="4815903" y="287749"/>
                </a:cubicBezTo>
                <a:cubicBezTo>
                  <a:pt x="4845750" y="295717"/>
                  <a:pt x="4857645" y="307823"/>
                  <a:pt x="4885029" y="322310"/>
                </a:cubicBezTo>
                <a:lnTo>
                  <a:pt x="4885029" y="276227"/>
                </a:lnTo>
                <a:cubicBezTo>
                  <a:pt x="4910020" y="282050"/>
                  <a:pt x="4955487" y="300371"/>
                  <a:pt x="4977202" y="310792"/>
                </a:cubicBezTo>
                <a:cubicBezTo>
                  <a:pt x="4973475" y="266032"/>
                  <a:pt x="4966807" y="280773"/>
                  <a:pt x="4965680" y="230145"/>
                </a:cubicBezTo>
                <a:cubicBezTo>
                  <a:pt x="5143324" y="244929"/>
                  <a:pt x="5153511" y="203144"/>
                  <a:pt x="5230671" y="57336"/>
                </a:cubicBezTo>
                <a:cubicBezTo>
                  <a:pt x="5159994" y="73799"/>
                  <a:pt x="5129781" y="122961"/>
                  <a:pt x="5046860" y="126991"/>
                </a:cubicBezTo>
                <a:cubicBezTo>
                  <a:pt x="4843004" y="136902"/>
                  <a:pt x="4720866" y="56814"/>
                  <a:pt x="4574356" y="68714"/>
                </a:cubicBezTo>
                <a:cubicBezTo>
                  <a:pt x="4473812" y="76882"/>
                  <a:pt x="4459220" y="122128"/>
                  <a:pt x="4401137" y="161020"/>
                </a:cubicBezTo>
                <a:cubicBezTo>
                  <a:pt x="4388730" y="114558"/>
                  <a:pt x="4370366" y="100672"/>
                  <a:pt x="4332008" y="80376"/>
                </a:cubicBezTo>
                <a:cubicBezTo>
                  <a:pt x="4298363" y="109617"/>
                  <a:pt x="4295913" y="120371"/>
                  <a:pt x="4274401" y="161020"/>
                </a:cubicBezTo>
                <a:cubicBezTo>
                  <a:pt x="4218450" y="123555"/>
                  <a:pt x="4204358" y="80830"/>
                  <a:pt x="4111779" y="69642"/>
                </a:cubicBezTo>
                <a:cubicBezTo>
                  <a:pt x="4002134" y="56389"/>
                  <a:pt x="3826270" y="131168"/>
                  <a:pt x="3640049" y="127141"/>
                </a:cubicBezTo>
                <a:cubicBezTo>
                  <a:pt x="3544248" y="125071"/>
                  <a:pt x="3523154" y="75572"/>
                  <a:pt x="3444867" y="57336"/>
                </a:cubicBezTo>
                <a:cubicBezTo>
                  <a:pt x="3523049" y="205081"/>
                  <a:pt x="3531351" y="245001"/>
                  <a:pt x="3709857" y="230145"/>
                </a:cubicBezTo>
                <a:cubicBezTo>
                  <a:pt x="3708731" y="280773"/>
                  <a:pt x="3702062" y="266032"/>
                  <a:pt x="3698336" y="310792"/>
                </a:cubicBezTo>
                <a:cubicBezTo>
                  <a:pt x="3720050" y="300371"/>
                  <a:pt x="3765518" y="282050"/>
                  <a:pt x="3790508" y="276227"/>
                </a:cubicBezTo>
                <a:lnTo>
                  <a:pt x="3790508" y="322310"/>
                </a:lnTo>
                <a:cubicBezTo>
                  <a:pt x="3817893" y="307823"/>
                  <a:pt x="3829787" y="295717"/>
                  <a:pt x="3859634" y="287749"/>
                </a:cubicBezTo>
                <a:cubicBezTo>
                  <a:pt x="3874638" y="468016"/>
                  <a:pt x="4097890" y="547458"/>
                  <a:pt x="4151042" y="371766"/>
                </a:cubicBezTo>
                <a:cubicBezTo>
                  <a:pt x="4170569" y="307216"/>
                  <a:pt x="4138991" y="328302"/>
                  <a:pt x="4193753" y="322310"/>
                </a:cubicBezTo>
                <a:cubicBezTo>
                  <a:pt x="4184870" y="215577"/>
                  <a:pt x="4126969" y="313701"/>
                  <a:pt x="4101583" y="218623"/>
                </a:cubicBezTo>
                <a:cubicBezTo>
                  <a:pt x="4042549" y="234387"/>
                  <a:pt x="4091776" y="229606"/>
                  <a:pt x="4043232" y="263965"/>
                </a:cubicBezTo>
                <a:cubicBezTo>
                  <a:pt x="4008346" y="288657"/>
                  <a:pt x="4002082" y="273625"/>
                  <a:pt x="3974848" y="310792"/>
                </a:cubicBezTo>
                <a:cubicBezTo>
                  <a:pt x="4036145" y="312157"/>
                  <a:pt x="4054091" y="316761"/>
                  <a:pt x="4055495" y="379914"/>
                </a:cubicBezTo>
                <a:cubicBezTo>
                  <a:pt x="4020645" y="379914"/>
                  <a:pt x="3994933" y="386422"/>
                  <a:pt x="3972895" y="370185"/>
                </a:cubicBezTo>
                <a:cubicBezTo>
                  <a:pt x="3955301" y="357221"/>
                  <a:pt x="3947584" y="323463"/>
                  <a:pt x="3953339" y="290835"/>
                </a:cubicBezTo>
                <a:cubicBezTo>
                  <a:pt x="3983087" y="122072"/>
                  <a:pt x="4324166" y="224169"/>
                  <a:pt x="4210050" y="430764"/>
                </a:cubicBezTo>
                <a:cubicBezTo>
                  <a:pt x="4123338" y="587747"/>
                  <a:pt x="3908410" y="456318"/>
                  <a:pt x="3802024" y="402960"/>
                </a:cubicBezTo>
                <a:lnTo>
                  <a:pt x="3126120" y="76526"/>
                </a:lnTo>
                <a:cubicBezTo>
                  <a:pt x="3051472" y="38983"/>
                  <a:pt x="2933094" y="-18663"/>
                  <a:pt x="2817524" y="5908"/>
                </a:cubicBezTo>
                <a:cubicBezTo>
                  <a:pt x="2736027" y="23233"/>
                  <a:pt x="2676073" y="60057"/>
                  <a:pt x="2642114" y="130194"/>
                </a:cubicBezTo>
                <a:cubicBezTo>
                  <a:pt x="2620144" y="175568"/>
                  <a:pt x="2638796" y="169951"/>
                  <a:pt x="2603815" y="195584"/>
                </a:cubicBezTo>
                <a:cubicBezTo>
                  <a:pt x="2596062" y="102436"/>
                  <a:pt x="2495835" y="20718"/>
                  <a:pt x="2403698" y="3831"/>
                </a:cubicBezTo>
                <a:cubicBezTo>
                  <a:pt x="2213529" y="-31027"/>
                  <a:pt x="1752269" y="254556"/>
                  <a:pt x="1558704" y="337159"/>
                </a:cubicBezTo>
                <a:cubicBezTo>
                  <a:pt x="1459813" y="379365"/>
                  <a:pt x="1388470" y="418612"/>
                  <a:pt x="1294442" y="464617"/>
                </a:cubicBezTo>
                <a:cubicBezTo>
                  <a:pt x="958836" y="628820"/>
                  <a:pt x="891595" y="209244"/>
                  <a:pt x="1140641" y="205597"/>
                </a:cubicBezTo>
                <a:cubicBezTo>
                  <a:pt x="1185756" y="204937"/>
                  <a:pt x="1191410" y="204192"/>
                  <a:pt x="1220322" y="219551"/>
                </a:cubicBezTo>
                <a:cubicBezTo>
                  <a:pt x="1268109" y="244932"/>
                  <a:pt x="1287557" y="326585"/>
                  <a:pt x="1252276" y="364686"/>
                </a:cubicBezTo>
                <a:cubicBezTo>
                  <a:pt x="1229454" y="389329"/>
                  <a:pt x="1206145" y="379914"/>
                  <a:pt x="1163650" y="379914"/>
                </a:cubicBezTo>
                <a:cubicBezTo>
                  <a:pt x="1165083" y="315690"/>
                  <a:pt x="1186847" y="315570"/>
                  <a:pt x="1244301" y="310792"/>
                </a:cubicBezTo>
                <a:cubicBezTo>
                  <a:pt x="1217733" y="274529"/>
                  <a:pt x="1221505" y="292566"/>
                  <a:pt x="1182984" y="268419"/>
                </a:cubicBezTo>
                <a:cubicBezTo>
                  <a:pt x="1124668" y="231859"/>
                  <a:pt x="1177392" y="234599"/>
                  <a:pt x="1117565" y="218623"/>
                </a:cubicBezTo>
                <a:cubicBezTo>
                  <a:pt x="1105729" y="269428"/>
                  <a:pt x="1069605" y="284388"/>
                  <a:pt x="1013873" y="299270"/>
                </a:cubicBezTo>
                <a:lnTo>
                  <a:pt x="1071480" y="322310"/>
                </a:lnTo>
                <a:cubicBezTo>
                  <a:pt x="1071480" y="552984"/>
                  <a:pt x="1359514" y="495563"/>
                  <a:pt x="1359514" y="287749"/>
                </a:cubicBezTo>
                <a:cubicBezTo>
                  <a:pt x="1389361" y="295717"/>
                  <a:pt x="1401256" y="307823"/>
                  <a:pt x="1428640" y="322310"/>
                </a:cubicBezTo>
                <a:lnTo>
                  <a:pt x="1428640" y="276227"/>
                </a:lnTo>
                <a:cubicBezTo>
                  <a:pt x="1465910" y="284911"/>
                  <a:pt x="1479186" y="295805"/>
                  <a:pt x="1520813" y="299270"/>
                </a:cubicBezTo>
                <a:lnTo>
                  <a:pt x="1507544" y="230530"/>
                </a:lnTo>
                <a:cubicBezTo>
                  <a:pt x="1592326" y="237055"/>
                  <a:pt x="1619684" y="256738"/>
                  <a:pt x="1685394" y="198866"/>
                </a:cubicBezTo>
                <a:cubicBezTo>
                  <a:pt x="1727138" y="162100"/>
                  <a:pt x="1760329" y="117213"/>
                  <a:pt x="1774281" y="57336"/>
                </a:cubicBezTo>
                <a:cubicBezTo>
                  <a:pt x="1663202" y="83210"/>
                  <a:pt x="1648842" y="178671"/>
                  <a:pt x="1345572" y="105835"/>
                </a:cubicBezTo>
                <a:cubicBezTo>
                  <a:pt x="1072894" y="40348"/>
                  <a:pt x="1110400" y="50100"/>
                  <a:pt x="944747" y="161020"/>
                </a:cubicBezTo>
                <a:cubicBezTo>
                  <a:pt x="934793" y="123741"/>
                  <a:pt x="915306" y="99235"/>
                  <a:pt x="887141" y="80376"/>
                </a:cubicBezTo>
                <a:cubicBezTo>
                  <a:pt x="851366" y="104330"/>
                  <a:pt x="834122" y="117399"/>
                  <a:pt x="829534" y="172541"/>
                </a:cubicBezTo>
                <a:cubicBezTo>
                  <a:pt x="775650" y="133065"/>
                  <a:pt x="756949" y="80494"/>
                  <a:pt x="667164" y="69857"/>
                </a:cubicBezTo>
                <a:cubicBezTo>
                  <a:pt x="482057" y="47928"/>
                  <a:pt x="383441" y="140962"/>
                  <a:pt x="195995" y="126334"/>
                </a:cubicBezTo>
                <a:cubicBezTo>
                  <a:pt x="120292" y="120427"/>
                  <a:pt x="77708" y="75438"/>
                  <a:pt x="0" y="57336"/>
                </a:cubicBezTo>
                <a:cubicBezTo>
                  <a:pt x="14840" y="121028"/>
                  <a:pt x="32848" y="159971"/>
                  <a:pt x="77228" y="199003"/>
                </a:cubicBezTo>
                <a:cubicBezTo>
                  <a:pt x="126896" y="242692"/>
                  <a:pt x="166335" y="241667"/>
                  <a:pt x="253468" y="241667"/>
                </a:cubicBezTo>
                <a:lnTo>
                  <a:pt x="253468" y="299270"/>
                </a:lnTo>
                <a:lnTo>
                  <a:pt x="333587" y="274617"/>
                </a:lnTo>
                <a:lnTo>
                  <a:pt x="334119" y="333831"/>
                </a:lnTo>
                <a:cubicBezTo>
                  <a:pt x="362523" y="314812"/>
                  <a:pt x="388036" y="294127"/>
                  <a:pt x="414767" y="276227"/>
                </a:cubicBezTo>
                <a:cubicBezTo>
                  <a:pt x="414767" y="376060"/>
                  <a:pt x="441080" y="403319"/>
                  <a:pt x="506937" y="460561"/>
                </a:cubicBezTo>
                <a:close/>
              </a:path>
            </a:pathLst>
          </a:custGeom>
          <a:solidFill>
            <a:srgbClr val="FEC50C"/>
          </a:soli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12;g1acc5e1ce75_0_1"/>
          <p:cNvSpPr/>
          <p:nvPr/>
        </p:nvSpPr>
        <p:spPr>
          <a:xfrm>
            <a:off x="9174819" y="1831646"/>
            <a:ext cx="1961560" cy="266777"/>
          </a:xfrm>
          <a:custGeom>
            <a:avLst/>
            <a:gdLst/>
            <a:ahLst/>
            <a:cxnLst/>
            <a:rect l="l" t="t" r="r" b="b"/>
            <a:pathLst>
              <a:path w="8675536" h="1179893" extrusionOk="0">
                <a:moveTo>
                  <a:pt x="8180123" y="725534"/>
                </a:moveTo>
                <a:cubicBezTo>
                  <a:pt x="8120439" y="720570"/>
                  <a:pt x="8081836" y="699928"/>
                  <a:pt x="8028044" y="734753"/>
                </a:cubicBezTo>
                <a:cubicBezTo>
                  <a:pt x="7960003" y="778804"/>
                  <a:pt x="7983488" y="829106"/>
                  <a:pt x="7984258" y="863785"/>
                </a:cubicBezTo>
                <a:lnTo>
                  <a:pt x="7926655" y="863785"/>
                </a:lnTo>
                <a:cubicBezTo>
                  <a:pt x="7944095" y="929103"/>
                  <a:pt x="7940313" y="870982"/>
                  <a:pt x="8011852" y="939879"/>
                </a:cubicBezTo>
                <a:cubicBezTo>
                  <a:pt x="8028661" y="956067"/>
                  <a:pt x="8018122" y="951571"/>
                  <a:pt x="8041865" y="967472"/>
                </a:cubicBezTo>
                <a:cubicBezTo>
                  <a:pt x="8072071" y="945340"/>
                  <a:pt x="8052937" y="936636"/>
                  <a:pt x="8092807" y="914720"/>
                </a:cubicBezTo>
                <a:cubicBezTo>
                  <a:pt x="8133855" y="892158"/>
                  <a:pt x="8126706" y="916758"/>
                  <a:pt x="8157079" y="875303"/>
                </a:cubicBezTo>
                <a:cubicBezTo>
                  <a:pt x="8114796" y="874363"/>
                  <a:pt x="8093228" y="865849"/>
                  <a:pt x="8064909" y="852264"/>
                </a:cubicBezTo>
                <a:cubicBezTo>
                  <a:pt x="8080481" y="785431"/>
                  <a:pt x="8102803" y="791658"/>
                  <a:pt x="8157079" y="817703"/>
                </a:cubicBezTo>
                <a:cubicBezTo>
                  <a:pt x="8209039" y="1040715"/>
                  <a:pt x="7962648" y="1036215"/>
                  <a:pt x="7914401" y="887403"/>
                </a:cubicBezTo>
                <a:cubicBezTo>
                  <a:pt x="7877836" y="774621"/>
                  <a:pt x="7927291" y="624052"/>
                  <a:pt x="8136037" y="700496"/>
                </a:cubicBezTo>
                <a:cubicBezTo>
                  <a:pt x="8164861" y="711051"/>
                  <a:pt x="8161370" y="709238"/>
                  <a:pt x="8180123" y="725534"/>
                </a:cubicBezTo>
                <a:close/>
                <a:moveTo>
                  <a:pt x="495414" y="725534"/>
                </a:moveTo>
                <a:cubicBezTo>
                  <a:pt x="535565" y="690637"/>
                  <a:pt x="671188" y="650553"/>
                  <a:pt x="729568" y="710287"/>
                </a:cubicBezTo>
                <a:cubicBezTo>
                  <a:pt x="782792" y="764746"/>
                  <a:pt x="783390" y="882057"/>
                  <a:pt x="735068" y="942133"/>
                </a:cubicBezTo>
                <a:cubicBezTo>
                  <a:pt x="620416" y="1084671"/>
                  <a:pt x="426152" y="897611"/>
                  <a:pt x="527760" y="814136"/>
                </a:cubicBezTo>
                <a:cubicBezTo>
                  <a:pt x="570618" y="778925"/>
                  <a:pt x="599472" y="804378"/>
                  <a:pt x="610628" y="852264"/>
                </a:cubicBezTo>
                <a:cubicBezTo>
                  <a:pt x="582310" y="865849"/>
                  <a:pt x="560742" y="874363"/>
                  <a:pt x="518459" y="875303"/>
                </a:cubicBezTo>
                <a:cubicBezTo>
                  <a:pt x="557391" y="928440"/>
                  <a:pt x="559801" y="882429"/>
                  <a:pt x="607953" y="935585"/>
                </a:cubicBezTo>
                <a:cubicBezTo>
                  <a:pt x="620263" y="949174"/>
                  <a:pt x="595674" y="939631"/>
                  <a:pt x="633672" y="967472"/>
                </a:cubicBezTo>
                <a:cubicBezTo>
                  <a:pt x="665923" y="945875"/>
                  <a:pt x="651396" y="942848"/>
                  <a:pt x="688232" y="918342"/>
                </a:cubicBezTo>
                <a:cubicBezTo>
                  <a:pt x="732191" y="889094"/>
                  <a:pt x="735218" y="914962"/>
                  <a:pt x="748883" y="863785"/>
                </a:cubicBezTo>
                <a:lnTo>
                  <a:pt x="691279" y="863785"/>
                </a:lnTo>
                <a:cubicBezTo>
                  <a:pt x="704669" y="702847"/>
                  <a:pt x="626657" y="714614"/>
                  <a:pt x="495414" y="725534"/>
                </a:cubicBezTo>
                <a:close/>
                <a:moveTo>
                  <a:pt x="7788397" y="425996"/>
                </a:moveTo>
                <a:lnTo>
                  <a:pt x="7892089" y="598808"/>
                </a:lnTo>
                <a:cubicBezTo>
                  <a:pt x="7846997" y="629000"/>
                  <a:pt x="7805729" y="690281"/>
                  <a:pt x="7799919" y="760099"/>
                </a:cubicBezTo>
                <a:cubicBezTo>
                  <a:pt x="7774050" y="722870"/>
                  <a:pt x="7776669" y="660387"/>
                  <a:pt x="7684705" y="598808"/>
                </a:cubicBezTo>
                <a:cubicBezTo>
                  <a:pt x="7722129" y="542925"/>
                  <a:pt x="7781009" y="514765"/>
                  <a:pt x="7788397" y="425996"/>
                </a:cubicBezTo>
                <a:close/>
                <a:moveTo>
                  <a:pt x="5898905" y="587287"/>
                </a:moveTo>
                <a:cubicBezTo>
                  <a:pt x="5938909" y="560501"/>
                  <a:pt x="5974690" y="537423"/>
                  <a:pt x="6004661" y="497186"/>
                </a:cubicBezTo>
                <a:lnTo>
                  <a:pt x="6051948" y="406219"/>
                </a:lnTo>
                <a:cubicBezTo>
                  <a:pt x="6053480" y="403022"/>
                  <a:pt x="6057882" y="393610"/>
                  <a:pt x="6059400" y="390629"/>
                </a:cubicBezTo>
                <a:lnTo>
                  <a:pt x="6071723" y="368393"/>
                </a:lnTo>
                <a:cubicBezTo>
                  <a:pt x="6082588" y="498943"/>
                  <a:pt x="6198367" y="551511"/>
                  <a:pt x="6233022" y="598808"/>
                </a:cubicBezTo>
                <a:cubicBezTo>
                  <a:pt x="6114845" y="630361"/>
                  <a:pt x="6077366" y="790653"/>
                  <a:pt x="6060204" y="817703"/>
                </a:cubicBezTo>
                <a:cubicBezTo>
                  <a:pt x="6055390" y="759876"/>
                  <a:pt x="6030237" y="718866"/>
                  <a:pt x="5999406" y="682642"/>
                </a:cubicBezTo>
                <a:cubicBezTo>
                  <a:pt x="5969452" y="647451"/>
                  <a:pt x="5918063" y="613435"/>
                  <a:pt x="5898905" y="587287"/>
                </a:cubicBezTo>
                <a:close/>
                <a:moveTo>
                  <a:pt x="4239838" y="587287"/>
                </a:moveTo>
                <a:cubicBezTo>
                  <a:pt x="4275025" y="534745"/>
                  <a:pt x="4325074" y="520855"/>
                  <a:pt x="4332008" y="437518"/>
                </a:cubicBezTo>
                <a:cubicBezTo>
                  <a:pt x="4333621" y="439840"/>
                  <a:pt x="4335479" y="440989"/>
                  <a:pt x="4336084" y="444957"/>
                </a:cubicBezTo>
                <a:cubicBezTo>
                  <a:pt x="4341361" y="479662"/>
                  <a:pt x="4429119" y="577457"/>
                  <a:pt x="4435699" y="587287"/>
                </a:cubicBezTo>
                <a:cubicBezTo>
                  <a:pt x="4402374" y="637050"/>
                  <a:pt x="4349908" y="671934"/>
                  <a:pt x="4343530" y="748577"/>
                </a:cubicBezTo>
                <a:lnTo>
                  <a:pt x="4300061" y="665318"/>
                </a:lnTo>
                <a:cubicBezTo>
                  <a:pt x="4277471" y="629104"/>
                  <a:pt x="4260106" y="617550"/>
                  <a:pt x="4239838" y="587287"/>
                </a:cubicBezTo>
                <a:close/>
                <a:moveTo>
                  <a:pt x="2454035" y="575765"/>
                </a:moveTo>
                <a:cubicBezTo>
                  <a:pt x="2513909" y="559780"/>
                  <a:pt x="2597832" y="451812"/>
                  <a:pt x="2603815" y="379914"/>
                </a:cubicBezTo>
                <a:cubicBezTo>
                  <a:pt x="2639540" y="406092"/>
                  <a:pt x="2618515" y="392826"/>
                  <a:pt x="2638789" y="437106"/>
                </a:cubicBezTo>
                <a:cubicBezTo>
                  <a:pt x="2648890" y="459173"/>
                  <a:pt x="2659299" y="476889"/>
                  <a:pt x="2672584" y="495478"/>
                </a:cubicBezTo>
                <a:cubicBezTo>
                  <a:pt x="2705975" y="542207"/>
                  <a:pt x="2730025" y="556076"/>
                  <a:pt x="2776632" y="587287"/>
                </a:cubicBezTo>
                <a:cubicBezTo>
                  <a:pt x="2741586" y="635120"/>
                  <a:pt x="2647316" y="668907"/>
                  <a:pt x="2615334" y="806181"/>
                </a:cubicBezTo>
                <a:lnTo>
                  <a:pt x="2607022" y="791456"/>
                </a:lnTo>
                <a:cubicBezTo>
                  <a:pt x="2577636" y="734234"/>
                  <a:pt x="2587995" y="738976"/>
                  <a:pt x="2544882" y="680778"/>
                </a:cubicBezTo>
                <a:cubicBezTo>
                  <a:pt x="2472768" y="583430"/>
                  <a:pt x="2498154" y="659720"/>
                  <a:pt x="2454035" y="575765"/>
                </a:cubicBezTo>
                <a:close/>
                <a:moveTo>
                  <a:pt x="875619" y="425996"/>
                </a:moveTo>
                <a:lnTo>
                  <a:pt x="923562" y="516303"/>
                </a:lnTo>
                <a:cubicBezTo>
                  <a:pt x="945636" y="550080"/>
                  <a:pt x="969970" y="567653"/>
                  <a:pt x="990832" y="598808"/>
                </a:cubicBezTo>
                <a:cubicBezTo>
                  <a:pt x="944793" y="629633"/>
                  <a:pt x="923957" y="658319"/>
                  <a:pt x="900906" y="704738"/>
                </a:cubicBezTo>
                <a:lnTo>
                  <a:pt x="875619" y="748577"/>
                </a:lnTo>
                <a:cubicBezTo>
                  <a:pt x="860164" y="682250"/>
                  <a:pt x="832316" y="631531"/>
                  <a:pt x="783449" y="598808"/>
                </a:cubicBezTo>
                <a:cubicBezTo>
                  <a:pt x="817878" y="547393"/>
                  <a:pt x="869136" y="503877"/>
                  <a:pt x="875619" y="425996"/>
                </a:cubicBezTo>
                <a:close/>
                <a:moveTo>
                  <a:pt x="138255" y="472079"/>
                </a:moveTo>
                <a:cubicBezTo>
                  <a:pt x="240483" y="448265"/>
                  <a:pt x="335181" y="519046"/>
                  <a:pt x="416462" y="551031"/>
                </a:cubicBezTo>
                <a:cubicBezTo>
                  <a:pt x="456309" y="566709"/>
                  <a:pt x="472766" y="567895"/>
                  <a:pt x="495414" y="598808"/>
                </a:cubicBezTo>
                <a:cubicBezTo>
                  <a:pt x="459571" y="607159"/>
                  <a:pt x="390400" y="642147"/>
                  <a:pt x="349577" y="660351"/>
                </a:cubicBezTo>
                <a:cubicBezTo>
                  <a:pt x="248227" y="705535"/>
                  <a:pt x="243259" y="714016"/>
                  <a:pt x="138255" y="714016"/>
                </a:cubicBezTo>
                <a:cubicBezTo>
                  <a:pt x="139492" y="658473"/>
                  <a:pt x="163937" y="625848"/>
                  <a:pt x="184339" y="587287"/>
                </a:cubicBezTo>
                <a:cubicBezTo>
                  <a:pt x="160466" y="551635"/>
                  <a:pt x="139891" y="531326"/>
                  <a:pt x="138255" y="472079"/>
                </a:cubicBezTo>
                <a:close/>
                <a:moveTo>
                  <a:pt x="8491198" y="587287"/>
                </a:moveTo>
                <a:cubicBezTo>
                  <a:pt x="8511600" y="625848"/>
                  <a:pt x="8536045" y="658473"/>
                  <a:pt x="8537282" y="714016"/>
                </a:cubicBezTo>
                <a:cubicBezTo>
                  <a:pt x="8351252" y="714016"/>
                  <a:pt x="8314011" y="629999"/>
                  <a:pt x="8180123" y="598808"/>
                </a:cubicBezTo>
                <a:cubicBezTo>
                  <a:pt x="8203523" y="566873"/>
                  <a:pt x="8285859" y="537579"/>
                  <a:pt x="8338064" y="514807"/>
                </a:cubicBezTo>
                <a:cubicBezTo>
                  <a:pt x="8412912" y="482167"/>
                  <a:pt x="8432095" y="472079"/>
                  <a:pt x="8537282" y="472079"/>
                </a:cubicBezTo>
                <a:cubicBezTo>
                  <a:pt x="8532462" y="529983"/>
                  <a:pt x="8515770" y="550590"/>
                  <a:pt x="8491198" y="587287"/>
                </a:cubicBezTo>
                <a:close/>
                <a:moveTo>
                  <a:pt x="8168601" y="460561"/>
                </a:moveTo>
                <a:lnTo>
                  <a:pt x="8130096" y="479668"/>
                </a:lnTo>
                <a:cubicBezTo>
                  <a:pt x="8110142" y="487304"/>
                  <a:pt x="8095432" y="491210"/>
                  <a:pt x="8076568" y="496121"/>
                </a:cubicBezTo>
                <a:cubicBezTo>
                  <a:pt x="7937785" y="532285"/>
                  <a:pt x="7880766" y="413329"/>
                  <a:pt x="7914088" y="298536"/>
                </a:cubicBezTo>
                <a:cubicBezTo>
                  <a:pt x="7957099" y="150373"/>
                  <a:pt x="8121879" y="179092"/>
                  <a:pt x="8159515" y="251059"/>
                </a:cubicBezTo>
                <a:cubicBezTo>
                  <a:pt x="8180737" y="291638"/>
                  <a:pt x="8165292" y="333136"/>
                  <a:pt x="8157079" y="368393"/>
                </a:cubicBezTo>
                <a:cubicBezTo>
                  <a:pt x="8123182" y="376292"/>
                  <a:pt x="8121915" y="379914"/>
                  <a:pt x="8076431" y="379914"/>
                </a:cubicBezTo>
                <a:cubicBezTo>
                  <a:pt x="8073390" y="344242"/>
                  <a:pt x="8076572" y="358135"/>
                  <a:pt x="8064909" y="333831"/>
                </a:cubicBezTo>
                <a:cubicBezTo>
                  <a:pt x="8141142" y="282785"/>
                  <a:pt x="8121572" y="336209"/>
                  <a:pt x="8157079" y="287749"/>
                </a:cubicBezTo>
                <a:cubicBezTo>
                  <a:pt x="8058472" y="264778"/>
                  <a:pt x="8064511" y="254844"/>
                  <a:pt x="8053387" y="207105"/>
                </a:cubicBezTo>
                <a:lnTo>
                  <a:pt x="7992443" y="261368"/>
                </a:lnTo>
                <a:cubicBezTo>
                  <a:pt x="7949784" y="289000"/>
                  <a:pt x="7958912" y="262619"/>
                  <a:pt x="7926655" y="310792"/>
                </a:cubicBezTo>
                <a:lnTo>
                  <a:pt x="7984258" y="310792"/>
                </a:lnTo>
                <a:cubicBezTo>
                  <a:pt x="7984258" y="492199"/>
                  <a:pt x="8047799" y="463252"/>
                  <a:pt x="8168601" y="460561"/>
                </a:cubicBezTo>
                <a:close/>
                <a:moveTo>
                  <a:pt x="506937" y="460561"/>
                </a:moveTo>
                <a:cubicBezTo>
                  <a:pt x="568600" y="461932"/>
                  <a:pt x="593894" y="481716"/>
                  <a:pt x="652748" y="445114"/>
                </a:cubicBezTo>
                <a:cubicBezTo>
                  <a:pt x="715208" y="406265"/>
                  <a:pt x="692703" y="374748"/>
                  <a:pt x="691279" y="310792"/>
                </a:cubicBezTo>
                <a:lnTo>
                  <a:pt x="748883" y="310792"/>
                </a:lnTo>
                <a:cubicBezTo>
                  <a:pt x="716626" y="262619"/>
                  <a:pt x="725754" y="289000"/>
                  <a:pt x="683095" y="261368"/>
                </a:cubicBezTo>
                <a:cubicBezTo>
                  <a:pt x="681028" y="260026"/>
                  <a:pt x="678190" y="258165"/>
                  <a:pt x="676227" y="256718"/>
                </a:cubicBezTo>
                <a:cubicBezTo>
                  <a:pt x="674290" y="255288"/>
                  <a:pt x="671694" y="253093"/>
                  <a:pt x="669865" y="251558"/>
                </a:cubicBezTo>
                <a:cubicBezTo>
                  <a:pt x="668931" y="250774"/>
                  <a:pt x="656507" y="237385"/>
                  <a:pt x="652980" y="233878"/>
                </a:cubicBezTo>
                <a:cubicBezTo>
                  <a:pt x="635279" y="216301"/>
                  <a:pt x="642879" y="220985"/>
                  <a:pt x="622150" y="207105"/>
                </a:cubicBezTo>
                <a:cubicBezTo>
                  <a:pt x="611017" y="254893"/>
                  <a:pt x="616428" y="264925"/>
                  <a:pt x="518459" y="287749"/>
                </a:cubicBezTo>
                <a:cubicBezTo>
                  <a:pt x="553965" y="336209"/>
                  <a:pt x="534396" y="282785"/>
                  <a:pt x="610628" y="333831"/>
                </a:cubicBezTo>
                <a:cubicBezTo>
                  <a:pt x="600210" y="354846"/>
                  <a:pt x="601742" y="348243"/>
                  <a:pt x="599106" y="379914"/>
                </a:cubicBezTo>
                <a:cubicBezTo>
                  <a:pt x="553622" y="379914"/>
                  <a:pt x="552355" y="376292"/>
                  <a:pt x="518459" y="368393"/>
                </a:cubicBezTo>
                <a:cubicBezTo>
                  <a:pt x="467847" y="151163"/>
                  <a:pt x="700159" y="147434"/>
                  <a:pt x="756407" y="280254"/>
                </a:cubicBezTo>
                <a:cubicBezTo>
                  <a:pt x="848064" y="496693"/>
                  <a:pt x="606164" y="546805"/>
                  <a:pt x="506937" y="460561"/>
                </a:cubicBezTo>
                <a:close/>
                <a:moveTo>
                  <a:pt x="6256065" y="322310"/>
                </a:moveTo>
                <a:cubicBezTo>
                  <a:pt x="6373683" y="294910"/>
                  <a:pt x="6403612" y="390642"/>
                  <a:pt x="6335649" y="425849"/>
                </a:cubicBezTo>
                <a:cubicBezTo>
                  <a:pt x="6218798" y="486383"/>
                  <a:pt x="6128066" y="269781"/>
                  <a:pt x="6229566" y="169086"/>
                </a:cubicBezTo>
                <a:cubicBezTo>
                  <a:pt x="6332513" y="66957"/>
                  <a:pt x="6513084" y="179970"/>
                  <a:pt x="6605544" y="226305"/>
                </a:cubicBezTo>
                <a:lnTo>
                  <a:pt x="7121779" y="470466"/>
                </a:lnTo>
                <a:cubicBezTo>
                  <a:pt x="7165457" y="488149"/>
                  <a:pt x="7355563" y="574149"/>
                  <a:pt x="7373630" y="598808"/>
                </a:cubicBezTo>
                <a:lnTo>
                  <a:pt x="6624574" y="944259"/>
                </a:lnTo>
                <a:cubicBezTo>
                  <a:pt x="6498096" y="1006549"/>
                  <a:pt x="6456434" y="1048115"/>
                  <a:pt x="6313672" y="1048115"/>
                </a:cubicBezTo>
                <a:cubicBezTo>
                  <a:pt x="6150737" y="1048115"/>
                  <a:pt x="6133553" y="748577"/>
                  <a:pt x="6313672" y="748577"/>
                </a:cubicBezTo>
                <a:cubicBezTo>
                  <a:pt x="6351204" y="748577"/>
                  <a:pt x="6358098" y="781274"/>
                  <a:pt x="6371279" y="806181"/>
                </a:cubicBezTo>
                <a:cubicBezTo>
                  <a:pt x="6360858" y="827193"/>
                  <a:pt x="6362393" y="820593"/>
                  <a:pt x="6359757" y="852264"/>
                </a:cubicBezTo>
                <a:cubicBezTo>
                  <a:pt x="6315824" y="862498"/>
                  <a:pt x="6313953" y="863785"/>
                  <a:pt x="6256065" y="863785"/>
                </a:cubicBezTo>
                <a:cubicBezTo>
                  <a:pt x="6271046" y="919880"/>
                  <a:pt x="6296350" y="913705"/>
                  <a:pt x="6340743" y="940399"/>
                </a:cubicBezTo>
                <a:cubicBezTo>
                  <a:pt x="6389003" y="969421"/>
                  <a:pt x="6376103" y="994845"/>
                  <a:pt x="6417364" y="1025075"/>
                </a:cubicBezTo>
                <a:cubicBezTo>
                  <a:pt x="6511516" y="884480"/>
                  <a:pt x="6419849" y="984443"/>
                  <a:pt x="6519024" y="930879"/>
                </a:cubicBezTo>
                <a:cubicBezTo>
                  <a:pt x="6548705" y="914848"/>
                  <a:pt x="6560409" y="891041"/>
                  <a:pt x="6578663" y="863785"/>
                </a:cubicBezTo>
                <a:cubicBezTo>
                  <a:pt x="6396048" y="863785"/>
                  <a:pt x="6516905" y="834269"/>
                  <a:pt x="6428886" y="667933"/>
                </a:cubicBezTo>
                <a:cubicBezTo>
                  <a:pt x="6776735" y="667933"/>
                  <a:pt x="6728439" y="635139"/>
                  <a:pt x="6728439" y="840742"/>
                </a:cubicBezTo>
                <a:cubicBezTo>
                  <a:pt x="6824400" y="794699"/>
                  <a:pt x="6840955" y="778406"/>
                  <a:pt x="6866694" y="667933"/>
                </a:cubicBezTo>
                <a:cubicBezTo>
                  <a:pt x="6922383" y="680905"/>
                  <a:pt x="6888595" y="690973"/>
                  <a:pt x="6970385" y="690973"/>
                </a:cubicBezTo>
                <a:cubicBezTo>
                  <a:pt x="7024197" y="690973"/>
                  <a:pt x="7109404" y="632079"/>
                  <a:pt x="7131684" y="598808"/>
                </a:cubicBezTo>
                <a:cubicBezTo>
                  <a:pt x="7120815" y="558104"/>
                  <a:pt x="6996845" y="431016"/>
                  <a:pt x="6866694" y="518161"/>
                </a:cubicBezTo>
                <a:cubicBezTo>
                  <a:pt x="6844142" y="421369"/>
                  <a:pt x="6827340" y="368393"/>
                  <a:pt x="6728439" y="345353"/>
                </a:cubicBezTo>
                <a:cubicBezTo>
                  <a:pt x="6728439" y="550296"/>
                  <a:pt x="6781516" y="518161"/>
                  <a:pt x="6428886" y="518161"/>
                </a:cubicBezTo>
                <a:cubicBezTo>
                  <a:pt x="6454997" y="468813"/>
                  <a:pt x="6473344" y="395331"/>
                  <a:pt x="6474971" y="322310"/>
                </a:cubicBezTo>
                <a:lnTo>
                  <a:pt x="6567140" y="322310"/>
                </a:lnTo>
                <a:cubicBezTo>
                  <a:pt x="6562264" y="263726"/>
                  <a:pt x="6534541" y="261342"/>
                  <a:pt x="6490125" y="238031"/>
                </a:cubicBezTo>
                <a:cubicBezTo>
                  <a:pt x="6419225" y="200829"/>
                  <a:pt x="6456982" y="177753"/>
                  <a:pt x="6394320" y="161020"/>
                </a:cubicBezTo>
                <a:cubicBezTo>
                  <a:pt x="6388735" y="185000"/>
                  <a:pt x="6388033" y="190098"/>
                  <a:pt x="6374643" y="210469"/>
                </a:cubicBezTo>
                <a:cubicBezTo>
                  <a:pt x="6352393" y="244318"/>
                  <a:pt x="6363699" y="228695"/>
                  <a:pt x="6330067" y="246542"/>
                </a:cubicBezTo>
                <a:cubicBezTo>
                  <a:pt x="6290540" y="267518"/>
                  <a:pt x="6267878" y="278073"/>
                  <a:pt x="6256065" y="322310"/>
                </a:cubicBezTo>
                <a:close/>
                <a:moveTo>
                  <a:pt x="2108397" y="322310"/>
                </a:moveTo>
                <a:lnTo>
                  <a:pt x="2200567" y="322310"/>
                </a:lnTo>
                <a:cubicBezTo>
                  <a:pt x="2202010" y="387105"/>
                  <a:pt x="2223467" y="474345"/>
                  <a:pt x="2246652" y="518161"/>
                </a:cubicBezTo>
                <a:cubicBezTo>
                  <a:pt x="1915638" y="518161"/>
                  <a:pt x="1947098" y="566696"/>
                  <a:pt x="1947098" y="345353"/>
                </a:cubicBezTo>
                <a:cubicBezTo>
                  <a:pt x="1913728" y="353128"/>
                  <a:pt x="1872444" y="377762"/>
                  <a:pt x="1852682" y="400707"/>
                </a:cubicBezTo>
                <a:cubicBezTo>
                  <a:pt x="1823560" y="434523"/>
                  <a:pt x="1820366" y="468124"/>
                  <a:pt x="1820366" y="529683"/>
                </a:cubicBezTo>
                <a:cubicBezTo>
                  <a:pt x="1751985" y="483897"/>
                  <a:pt x="1717180" y="452138"/>
                  <a:pt x="1589233" y="540499"/>
                </a:cubicBezTo>
                <a:cubicBezTo>
                  <a:pt x="1557453" y="562445"/>
                  <a:pt x="1547652" y="564688"/>
                  <a:pt x="1543854" y="610330"/>
                </a:cubicBezTo>
                <a:cubicBezTo>
                  <a:pt x="1587048" y="621861"/>
                  <a:pt x="1577489" y="632598"/>
                  <a:pt x="1613254" y="656141"/>
                </a:cubicBezTo>
                <a:cubicBezTo>
                  <a:pt x="1734953" y="736252"/>
                  <a:pt x="1786943" y="667271"/>
                  <a:pt x="1820366" y="644891"/>
                </a:cubicBezTo>
                <a:cubicBezTo>
                  <a:pt x="1820366" y="761055"/>
                  <a:pt x="1826228" y="776790"/>
                  <a:pt x="1947098" y="840742"/>
                </a:cubicBezTo>
                <a:cubicBezTo>
                  <a:pt x="1947098" y="766042"/>
                  <a:pt x="1944499" y="728542"/>
                  <a:pt x="1958620" y="667933"/>
                </a:cubicBezTo>
                <a:lnTo>
                  <a:pt x="2246652" y="667933"/>
                </a:lnTo>
                <a:cubicBezTo>
                  <a:pt x="2158633" y="834269"/>
                  <a:pt x="2279490" y="863785"/>
                  <a:pt x="2096875" y="863785"/>
                </a:cubicBezTo>
                <a:cubicBezTo>
                  <a:pt x="2179071" y="986520"/>
                  <a:pt x="2176791" y="898745"/>
                  <a:pt x="2228033" y="974571"/>
                </a:cubicBezTo>
                <a:cubicBezTo>
                  <a:pt x="2239163" y="991040"/>
                  <a:pt x="2247390" y="1008969"/>
                  <a:pt x="2258174" y="1025075"/>
                </a:cubicBezTo>
                <a:cubicBezTo>
                  <a:pt x="2314582" y="987304"/>
                  <a:pt x="2279666" y="973598"/>
                  <a:pt x="2334677" y="940281"/>
                </a:cubicBezTo>
                <a:cubicBezTo>
                  <a:pt x="2379086" y="913388"/>
                  <a:pt x="2404341" y="920445"/>
                  <a:pt x="2419472" y="863785"/>
                </a:cubicBezTo>
                <a:cubicBezTo>
                  <a:pt x="2361585" y="863785"/>
                  <a:pt x="2359713" y="862498"/>
                  <a:pt x="2315781" y="852264"/>
                </a:cubicBezTo>
                <a:cubicBezTo>
                  <a:pt x="2312740" y="816592"/>
                  <a:pt x="2315921" y="830484"/>
                  <a:pt x="2304258" y="806181"/>
                </a:cubicBezTo>
                <a:cubicBezTo>
                  <a:pt x="2325147" y="766708"/>
                  <a:pt x="2323233" y="748577"/>
                  <a:pt x="2373387" y="748577"/>
                </a:cubicBezTo>
                <a:cubicBezTo>
                  <a:pt x="2531541" y="748577"/>
                  <a:pt x="2530963" y="1048115"/>
                  <a:pt x="2361865" y="1048115"/>
                </a:cubicBezTo>
                <a:cubicBezTo>
                  <a:pt x="2223203" y="1048115"/>
                  <a:pt x="2084167" y="964059"/>
                  <a:pt x="1931589" y="890815"/>
                </a:cubicBezTo>
                <a:lnTo>
                  <a:pt x="1689812" y="775438"/>
                </a:lnTo>
                <a:cubicBezTo>
                  <a:pt x="1643326" y="751990"/>
                  <a:pt x="1609854" y="740537"/>
                  <a:pt x="1562907" y="718007"/>
                </a:cubicBezTo>
                <a:cubicBezTo>
                  <a:pt x="1498233" y="686963"/>
                  <a:pt x="1373593" y="612825"/>
                  <a:pt x="1313429" y="598808"/>
                </a:cubicBezTo>
                <a:cubicBezTo>
                  <a:pt x="1338250" y="564930"/>
                  <a:pt x="1505110" y="490161"/>
                  <a:pt x="1553759" y="470466"/>
                </a:cubicBezTo>
                <a:cubicBezTo>
                  <a:pt x="1721661" y="402486"/>
                  <a:pt x="2227821" y="126459"/>
                  <a:pt x="2338824" y="126459"/>
                </a:cubicBezTo>
                <a:cubicBezTo>
                  <a:pt x="2510564" y="126459"/>
                  <a:pt x="2531854" y="359307"/>
                  <a:pt x="2423979" y="419857"/>
                </a:cubicBezTo>
                <a:cubicBezTo>
                  <a:pt x="2402068" y="432156"/>
                  <a:pt x="2390514" y="437639"/>
                  <a:pt x="2365409" y="434069"/>
                </a:cubicBezTo>
                <a:cubicBezTo>
                  <a:pt x="2317159" y="427211"/>
                  <a:pt x="2285271" y="366603"/>
                  <a:pt x="2325464" y="333319"/>
                </a:cubicBezTo>
                <a:cubicBezTo>
                  <a:pt x="2347731" y="314877"/>
                  <a:pt x="2381715" y="322310"/>
                  <a:pt x="2419472" y="322310"/>
                </a:cubicBezTo>
                <a:cubicBezTo>
                  <a:pt x="2406075" y="272136"/>
                  <a:pt x="2376843" y="265000"/>
                  <a:pt x="2339180" y="241310"/>
                </a:cubicBezTo>
                <a:cubicBezTo>
                  <a:pt x="2282508" y="205665"/>
                  <a:pt x="2303932" y="176316"/>
                  <a:pt x="2246652" y="161020"/>
                </a:cubicBezTo>
                <a:cubicBezTo>
                  <a:pt x="2219313" y="278373"/>
                  <a:pt x="2117274" y="215668"/>
                  <a:pt x="2108397" y="322310"/>
                </a:cubicBezTo>
                <a:close/>
                <a:moveTo>
                  <a:pt x="5703044" y="518161"/>
                </a:moveTo>
                <a:lnTo>
                  <a:pt x="5426532" y="518161"/>
                </a:lnTo>
                <a:cubicBezTo>
                  <a:pt x="5362756" y="422926"/>
                  <a:pt x="5401339" y="441894"/>
                  <a:pt x="5403488" y="345353"/>
                </a:cubicBezTo>
                <a:cubicBezTo>
                  <a:pt x="5322543" y="352087"/>
                  <a:pt x="5267180" y="430790"/>
                  <a:pt x="5265233" y="518161"/>
                </a:cubicBezTo>
                <a:cubicBezTo>
                  <a:pt x="5190346" y="478538"/>
                  <a:pt x="5152838" y="467673"/>
                  <a:pt x="5064166" y="524477"/>
                </a:cubicBezTo>
                <a:cubicBezTo>
                  <a:pt x="5030142" y="546273"/>
                  <a:pt x="5008885" y="568698"/>
                  <a:pt x="4988721" y="598808"/>
                </a:cubicBezTo>
                <a:cubicBezTo>
                  <a:pt x="5086524" y="664296"/>
                  <a:pt x="5139921" y="740318"/>
                  <a:pt x="5265233" y="656412"/>
                </a:cubicBezTo>
                <a:cubicBezTo>
                  <a:pt x="5267343" y="751062"/>
                  <a:pt x="5325133" y="822490"/>
                  <a:pt x="5403488" y="840742"/>
                </a:cubicBezTo>
                <a:cubicBezTo>
                  <a:pt x="5403488" y="766499"/>
                  <a:pt x="5370757" y="760157"/>
                  <a:pt x="5415010" y="667933"/>
                </a:cubicBezTo>
                <a:lnTo>
                  <a:pt x="5691522" y="667933"/>
                </a:lnTo>
                <a:cubicBezTo>
                  <a:pt x="5680872" y="713637"/>
                  <a:pt x="5667936" y="750282"/>
                  <a:pt x="5661003" y="798703"/>
                </a:cubicBezTo>
                <a:cubicBezTo>
                  <a:pt x="5648589" y="885358"/>
                  <a:pt x="5651447" y="863785"/>
                  <a:pt x="5553264" y="863785"/>
                </a:cubicBezTo>
                <a:cubicBezTo>
                  <a:pt x="5625753" y="1000769"/>
                  <a:pt x="5670614" y="885881"/>
                  <a:pt x="5703044" y="1025075"/>
                </a:cubicBezTo>
                <a:cubicBezTo>
                  <a:pt x="5756484" y="1010804"/>
                  <a:pt x="5737656" y="976654"/>
                  <a:pt x="5783969" y="944706"/>
                </a:cubicBezTo>
                <a:cubicBezTo>
                  <a:pt x="5826102" y="915645"/>
                  <a:pt x="5859441" y="925285"/>
                  <a:pt x="5875861" y="863785"/>
                </a:cubicBezTo>
                <a:cubicBezTo>
                  <a:pt x="5817973" y="863785"/>
                  <a:pt x="5816103" y="862498"/>
                  <a:pt x="5772169" y="852264"/>
                </a:cubicBezTo>
                <a:cubicBezTo>
                  <a:pt x="5754481" y="778383"/>
                  <a:pt x="5755886" y="829991"/>
                  <a:pt x="5772169" y="760099"/>
                </a:cubicBezTo>
                <a:cubicBezTo>
                  <a:pt x="6016996" y="703063"/>
                  <a:pt x="5975199" y="1048115"/>
                  <a:pt x="5818255" y="1048115"/>
                </a:cubicBezTo>
                <a:cubicBezTo>
                  <a:pt x="5675878" y="1048115"/>
                  <a:pt x="5513348" y="953794"/>
                  <a:pt x="5388148" y="890646"/>
                </a:cubicBezTo>
                <a:lnTo>
                  <a:pt x="4758297" y="598808"/>
                </a:lnTo>
                <a:cubicBezTo>
                  <a:pt x="4791145" y="553976"/>
                  <a:pt x="5417704" y="280140"/>
                  <a:pt x="5518871" y="230315"/>
                </a:cubicBezTo>
                <a:cubicBezTo>
                  <a:pt x="5583986" y="198245"/>
                  <a:pt x="5706111" y="126459"/>
                  <a:pt x="5795214" y="126459"/>
                </a:cubicBezTo>
                <a:cubicBezTo>
                  <a:pt x="5995059" y="126459"/>
                  <a:pt x="5983263" y="437518"/>
                  <a:pt x="5829777" y="437518"/>
                </a:cubicBezTo>
                <a:cubicBezTo>
                  <a:pt x="5760252" y="437518"/>
                  <a:pt x="5696313" y="314789"/>
                  <a:pt x="5875861" y="310792"/>
                </a:cubicBezTo>
                <a:cubicBezTo>
                  <a:pt x="5813555" y="217745"/>
                  <a:pt x="5759890" y="276097"/>
                  <a:pt x="5726085" y="149501"/>
                </a:cubicBezTo>
                <a:cubicBezTo>
                  <a:pt x="5679360" y="183733"/>
                  <a:pt x="5703067" y="206377"/>
                  <a:pt x="5640829" y="237062"/>
                </a:cubicBezTo>
                <a:cubicBezTo>
                  <a:pt x="5633252" y="240794"/>
                  <a:pt x="5535553" y="286060"/>
                  <a:pt x="5564724" y="312457"/>
                </a:cubicBezTo>
                <a:cubicBezTo>
                  <a:pt x="5615117" y="358066"/>
                  <a:pt x="5642991" y="259821"/>
                  <a:pt x="5660953" y="387441"/>
                </a:cubicBezTo>
                <a:cubicBezTo>
                  <a:pt x="5670349" y="454202"/>
                  <a:pt x="5674432" y="464097"/>
                  <a:pt x="5703044" y="518161"/>
                </a:cubicBezTo>
                <a:close/>
                <a:moveTo>
                  <a:pt x="2799676" y="310792"/>
                </a:moveTo>
                <a:cubicBezTo>
                  <a:pt x="2979224" y="314789"/>
                  <a:pt x="2915285" y="437518"/>
                  <a:pt x="2845761" y="437518"/>
                </a:cubicBezTo>
                <a:cubicBezTo>
                  <a:pt x="2692274" y="437518"/>
                  <a:pt x="2680478" y="126459"/>
                  <a:pt x="2880324" y="126459"/>
                </a:cubicBezTo>
                <a:cubicBezTo>
                  <a:pt x="2974913" y="126459"/>
                  <a:pt x="3410611" y="345131"/>
                  <a:pt x="3533111" y="406882"/>
                </a:cubicBezTo>
                <a:cubicBezTo>
                  <a:pt x="3597553" y="439366"/>
                  <a:pt x="3889886" y="561474"/>
                  <a:pt x="3917241" y="598808"/>
                </a:cubicBezTo>
                <a:cubicBezTo>
                  <a:pt x="3858047" y="612596"/>
                  <a:pt x="3301701" y="890044"/>
                  <a:pt x="3179727" y="944278"/>
                </a:cubicBezTo>
                <a:cubicBezTo>
                  <a:pt x="3133518" y="964826"/>
                  <a:pt x="3096839" y="979907"/>
                  <a:pt x="3053187" y="1002075"/>
                </a:cubicBezTo>
                <a:cubicBezTo>
                  <a:pt x="2958068" y="1050381"/>
                  <a:pt x="2964665" y="1048115"/>
                  <a:pt x="2857283" y="1048115"/>
                </a:cubicBezTo>
                <a:cubicBezTo>
                  <a:pt x="2700338" y="1048115"/>
                  <a:pt x="2658541" y="703063"/>
                  <a:pt x="2903368" y="760099"/>
                </a:cubicBezTo>
                <a:cubicBezTo>
                  <a:pt x="2922826" y="841372"/>
                  <a:pt x="2932751" y="863785"/>
                  <a:pt x="2799676" y="863785"/>
                </a:cubicBezTo>
                <a:cubicBezTo>
                  <a:pt x="2812348" y="911236"/>
                  <a:pt x="2844236" y="915984"/>
                  <a:pt x="2884517" y="940235"/>
                </a:cubicBezTo>
                <a:cubicBezTo>
                  <a:pt x="2954571" y="982405"/>
                  <a:pt x="2911771" y="1008861"/>
                  <a:pt x="2972494" y="1025075"/>
                </a:cubicBezTo>
                <a:cubicBezTo>
                  <a:pt x="3003248" y="893069"/>
                  <a:pt x="3093086" y="973085"/>
                  <a:pt x="3122273" y="863785"/>
                </a:cubicBezTo>
                <a:cubicBezTo>
                  <a:pt x="3004506" y="863785"/>
                  <a:pt x="3040479" y="910279"/>
                  <a:pt x="2984015" y="667933"/>
                </a:cubicBezTo>
                <a:cubicBezTo>
                  <a:pt x="3362054" y="667933"/>
                  <a:pt x="3276338" y="648235"/>
                  <a:pt x="3272050" y="840742"/>
                </a:cubicBezTo>
                <a:cubicBezTo>
                  <a:pt x="3351205" y="822304"/>
                  <a:pt x="3410304" y="755030"/>
                  <a:pt x="3410304" y="656412"/>
                </a:cubicBezTo>
                <a:cubicBezTo>
                  <a:pt x="3535616" y="740318"/>
                  <a:pt x="3589013" y="664296"/>
                  <a:pt x="3686817" y="598808"/>
                </a:cubicBezTo>
                <a:cubicBezTo>
                  <a:pt x="3647668" y="540352"/>
                  <a:pt x="3561746" y="483600"/>
                  <a:pt x="3502474" y="483600"/>
                </a:cubicBezTo>
                <a:cubicBezTo>
                  <a:pt x="3480315" y="483600"/>
                  <a:pt x="3426807" y="509432"/>
                  <a:pt x="3410304" y="518161"/>
                </a:cubicBezTo>
                <a:cubicBezTo>
                  <a:pt x="3408358" y="430790"/>
                  <a:pt x="3352995" y="352087"/>
                  <a:pt x="3272050" y="345353"/>
                </a:cubicBezTo>
                <a:cubicBezTo>
                  <a:pt x="3289584" y="464721"/>
                  <a:pt x="3297788" y="445320"/>
                  <a:pt x="3249006" y="518161"/>
                </a:cubicBezTo>
                <a:lnTo>
                  <a:pt x="2972494" y="518161"/>
                </a:lnTo>
                <a:cubicBezTo>
                  <a:pt x="3005074" y="469512"/>
                  <a:pt x="3005639" y="449830"/>
                  <a:pt x="3014542" y="387399"/>
                </a:cubicBezTo>
                <a:cubicBezTo>
                  <a:pt x="3032746" y="259762"/>
                  <a:pt x="3060368" y="358112"/>
                  <a:pt x="3110813" y="312457"/>
                </a:cubicBezTo>
                <a:cubicBezTo>
                  <a:pt x="3140033" y="286015"/>
                  <a:pt x="3044549" y="241911"/>
                  <a:pt x="3034709" y="237062"/>
                </a:cubicBezTo>
                <a:cubicBezTo>
                  <a:pt x="2972471" y="206377"/>
                  <a:pt x="2996178" y="183733"/>
                  <a:pt x="2949453" y="149501"/>
                </a:cubicBezTo>
                <a:cubicBezTo>
                  <a:pt x="2921330" y="270199"/>
                  <a:pt x="2862286" y="217298"/>
                  <a:pt x="2799676" y="310792"/>
                </a:cubicBezTo>
                <a:close/>
                <a:moveTo>
                  <a:pt x="506937" y="460561"/>
                </a:moveTo>
                <a:cubicBezTo>
                  <a:pt x="442086" y="455163"/>
                  <a:pt x="304896" y="359849"/>
                  <a:pt x="179463" y="337610"/>
                </a:cubicBezTo>
                <a:cubicBezTo>
                  <a:pt x="104280" y="324276"/>
                  <a:pt x="60765" y="354382"/>
                  <a:pt x="38348" y="406810"/>
                </a:cubicBezTo>
                <a:cubicBezTo>
                  <a:pt x="-5983" y="510493"/>
                  <a:pt x="50233" y="533670"/>
                  <a:pt x="53629" y="588955"/>
                </a:cubicBezTo>
                <a:cubicBezTo>
                  <a:pt x="56588" y="637082"/>
                  <a:pt x="-1875" y="672643"/>
                  <a:pt x="32061" y="762286"/>
                </a:cubicBezTo>
                <a:cubicBezTo>
                  <a:pt x="110521" y="969545"/>
                  <a:pt x="388578" y="734427"/>
                  <a:pt x="495414" y="725534"/>
                </a:cubicBezTo>
                <a:cubicBezTo>
                  <a:pt x="467733" y="763315"/>
                  <a:pt x="461172" y="740642"/>
                  <a:pt x="432945" y="789797"/>
                </a:cubicBezTo>
                <a:cubicBezTo>
                  <a:pt x="412376" y="825622"/>
                  <a:pt x="414767" y="847025"/>
                  <a:pt x="414767" y="898346"/>
                </a:cubicBezTo>
                <a:cubicBezTo>
                  <a:pt x="384195" y="882171"/>
                  <a:pt x="364688" y="868439"/>
                  <a:pt x="334119" y="852264"/>
                </a:cubicBezTo>
                <a:lnTo>
                  <a:pt x="334119" y="909867"/>
                </a:lnTo>
                <a:cubicBezTo>
                  <a:pt x="309129" y="904045"/>
                  <a:pt x="263661" y="885724"/>
                  <a:pt x="241946" y="875303"/>
                </a:cubicBezTo>
                <a:lnTo>
                  <a:pt x="255216" y="944046"/>
                </a:lnTo>
                <a:cubicBezTo>
                  <a:pt x="177301" y="938090"/>
                  <a:pt x="138633" y="930520"/>
                  <a:pt x="80135" y="978477"/>
                </a:cubicBezTo>
                <a:cubicBezTo>
                  <a:pt x="40869" y="1010667"/>
                  <a:pt x="13524" y="1070707"/>
                  <a:pt x="0" y="1128759"/>
                </a:cubicBezTo>
                <a:cubicBezTo>
                  <a:pt x="67244" y="1113096"/>
                  <a:pt x="102340" y="1073421"/>
                  <a:pt x="190714" y="1054336"/>
                </a:cubicBezTo>
                <a:cubicBezTo>
                  <a:pt x="270020" y="1037211"/>
                  <a:pt x="369453" y="1065231"/>
                  <a:pt x="428637" y="1080328"/>
                </a:cubicBezTo>
                <a:cubicBezTo>
                  <a:pt x="732700" y="1157892"/>
                  <a:pt x="682239" y="1112182"/>
                  <a:pt x="829534" y="1013554"/>
                </a:cubicBezTo>
                <a:cubicBezTo>
                  <a:pt x="833283" y="1058611"/>
                  <a:pt x="858296" y="1086405"/>
                  <a:pt x="887141" y="1105719"/>
                </a:cubicBezTo>
                <a:cubicBezTo>
                  <a:pt x="914394" y="1085752"/>
                  <a:pt x="928444" y="1055884"/>
                  <a:pt x="944747" y="1025075"/>
                </a:cubicBezTo>
                <a:cubicBezTo>
                  <a:pt x="1110279" y="1135914"/>
                  <a:pt x="1140364" y="1130186"/>
                  <a:pt x="1343387" y="1078075"/>
                </a:cubicBezTo>
                <a:cubicBezTo>
                  <a:pt x="1533517" y="1029272"/>
                  <a:pt x="1603306" y="1038298"/>
                  <a:pt x="1774281" y="1128759"/>
                </a:cubicBezTo>
                <a:cubicBezTo>
                  <a:pt x="1747971" y="1015840"/>
                  <a:pt x="1638234" y="894081"/>
                  <a:pt x="1509291" y="955950"/>
                </a:cubicBezTo>
                <a:cubicBezTo>
                  <a:pt x="1512230" y="920631"/>
                  <a:pt x="1520212" y="900567"/>
                  <a:pt x="1532332" y="875303"/>
                </a:cubicBezTo>
                <a:cubicBezTo>
                  <a:pt x="1499336" y="882991"/>
                  <a:pt x="1456047" y="896717"/>
                  <a:pt x="1428640" y="909867"/>
                </a:cubicBezTo>
                <a:lnTo>
                  <a:pt x="1428640" y="863785"/>
                </a:lnTo>
                <a:cubicBezTo>
                  <a:pt x="1398793" y="871753"/>
                  <a:pt x="1386899" y="883856"/>
                  <a:pt x="1359514" y="898346"/>
                </a:cubicBezTo>
                <a:cubicBezTo>
                  <a:pt x="1359514" y="712899"/>
                  <a:pt x="1141935" y="652248"/>
                  <a:pt x="1082943" y="771558"/>
                </a:cubicBezTo>
                <a:lnTo>
                  <a:pt x="1046202" y="861548"/>
                </a:lnTo>
                <a:cubicBezTo>
                  <a:pt x="1020336" y="895397"/>
                  <a:pt x="1048393" y="829854"/>
                  <a:pt x="1025395" y="886825"/>
                </a:cubicBezTo>
                <a:cubicBezTo>
                  <a:pt x="1131435" y="942933"/>
                  <a:pt x="1079687" y="926676"/>
                  <a:pt x="1140609" y="967472"/>
                </a:cubicBezTo>
                <a:cubicBezTo>
                  <a:pt x="1159995" y="894871"/>
                  <a:pt x="1210985" y="920772"/>
                  <a:pt x="1244301" y="875303"/>
                </a:cubicBezTo>
                <a:cubicBezTo>
                  <a:pt x="1222184" y="873465"/>
                  <a:pt x="1205492" y="871727"/>
                  <a:pt x="1188856" y="861623"/>
                </a:cubicBezTo>
                <a:cubicBezTo>
                  <a:pt x="1159002" y="843489"/>
                  <a:pt x="1164623" y="849772"/>
                  <a:pt x="1163650" y="806181"/>
                </a:cubicBezTo>
                <a:cubicBezTo>
                  <a:pt x="1223722" y="777358"/>
                  <a:pt x="1229196" y="803679"/>
                  <a:pt x="1267341" y="829221"/>
                </a:cubicBezTo>
                <a:cubicBezTo>
                  <a:pt x="1267341" y="906566"/>
                  <a:pt x="1271695" y="932851"/>
                  <a:pt x="1216371" y="962615"/>
                </a:cubicBezTo>
                <a:cubicBezTo>
                  <a:pt x="948830" y="1106535"/>
                  <a:pt x="845677" y="489430"/>
                  <a:pt x="1344174" y="740873"/>
                </a:cubicBezTo>
                <a:lnTo>
                  <a:pt x="1981707" y="1048069"/>
                </a:lnTo>
                <a:cubicBezTo>
                  <a:pt x="2117659" y="1116705"/>
                  <a:pt x="2242445" y="1209902"/>
                  <a:pt x="2426673" y="1170524"/>
                </a:cubicBezTo>
                <a:cubicBezTo>
                  <a:pt x="2530218" y="1148392"/>
                  <a:pt x="2561779" y="1082725"/>
                  <a:pt x="2603021" y="1001239"/>
                </a:cubicBezTo>
                <a:lnTo>
                  <a:pt x="2615334" y="978990"/>
                </a:lnTo>
                <a:cubicBezTo>
                  <a:pt x="2641003" y="1089158"/>
                  <a:pt x="2712823" y="1169466"/>
                  <a:pt x="2833909" y="1175243"/>
                </a:cubicBezTo>
                <a:cubicBezTo>
                  <a:pt x="3013049" y="1183792"/>
                  <a:pt x="3042788" y="1136613"/>
                  <a:pt x="3161699" y="1087539"/>
                </a:cubicBezTo>
                <a:cubicBezTo>
                  <a:pt x="3264914" y="1044944"/>
                  <a:pt x="3343710" y="1001033"/>
                  <a:pt x="3440942" y="952024"/>
                </a:cubicBezTo>
                <a:cubicBezTo>
                  <a:pt x="3536286" y="903966"/>
                  <a:pt x="3929743" y="706352"/>
                  <a:pt x="4004544" y="686074"/>
                </a:cubicBezTo>
                <a:cubicBezTo>
                  <a:pt x="4238434" y="622674"/>
                  <a:pt x="4313007" y="917679"/>
                  <a:pt x="4129680" y="972860"/>
                </a:cubicBezTo>
                <a:cubicBezTo>
                  <a:pt x="3964560" y="1022561"/>
                  <a:pt x="3890474" y="824094"/>
                  <a:pt x="4003529" y="797373"/>
                </a:cubicBezTo>
                <a:cubicBezTo>
                  <a:pt x="4063641" y="783164"/>
                  <a:pt x="4097152" y="849498"/>
                  <a:pt x="3986370" y="875303"/>
                </a:cubicBezTo>
                <a:cubicBezTo>
                  <a:pt x="4025394" y="928567"/>
                  <a:pt x="4056309" y="884212"/>
                  <a:pt x="4078540" y="967472"/>
                </a:cubicBezTo>
                <a:lnTo>
                  <a:pt x="4101583" y="967472"/>
                </a:lnTo>
                <a:cubicBezTo>
                  <a:pt x="4125258" y="865849"/>
                  <a:pt x="4146342" y="951783"/>
                  <a:pt x="4205275" y="863785"/>
                </a:cubicBezTo>
                <a:cubicBezTo>
                  <a:pt x="4124575" y="861985"/>
                  <a:pt x="4174609" y="835866"/>
                  <a:pt x="4137995" y="769768"/>
                </a:cubicBezTo>
                <a:cubicBezTo>
                  <a:pt x="4074392" y="654943"/>
                  <a:pt x="3863739" y="714042"/>
                  <a:pt x="3859634" y="898346"/>
                </a:cubicBezTo>
                <a:cubicBezTo>
                  <a:pt x="3834790" y="881711"/>
                  <a:pt x="3825737" y="871992"/>
                  <a:pt x="3790508" y="863785"/>
                </a:cubicBezTo>
                <a:lnTo>
                  <a:pt x="3790508" y="909867"/>
                </a:lnTo>
                <a:cubicBezTo>
                  <a:pt x="3758473" y="892919"/>
                  <a:pt x="3738548" y="884673"/>
                  <a:pt x="3698336" y="875303"/>
                </a:cubicBezTo>
                <a:cubicBezTo>
                  <a:pt x="3701275" y="910625"/>
                  <a:pt x="3709256" y="930686"/>
                  <a:pt x="3721379" y="955950"/>
                </a:cubicBezTo>
                <a:cubicBezTo>
                  <a:pt x="3552795" y="916677"/>
                  <a:pt x="3506485" y="1000351"/>
                  <a:pt x="3444867" y="1128759"/>
                </a:cubicBezTo>
                <a:cubicBezTo>
                  <a:pt x="3590875" y="1089776"/>
                  <a:pt x="3537827" y="1003035"/>
                  <a:pt x="3868413" y="1073901"/>
                </a:cubicBezTo>
                <a:cubicBezTo>
                  <a:pt x="4128024" y="1129552"/>
                  <a:pt x="4078670" y="1156135"/>
                  <a:pt x="4274401" y="1025075"/>
                </a:cubicBezTo>
                <a:cubicBezTo>
                  <a:pt x="4296276" y="1066413"/>
                  <a:pt x="4292559" y="1067784"/>
                  <a:pt x="4332008" y="1094198"/>
                </a:cubicBezTo>
                <a:cubicBezTo>
                  <a:pt x="4378798" y="1081706"/>
                  <a:pt x="4381251" y="1062654"/>
                  <a:pt x="4401137" y="1025075"/>
                </a:cubicBezTo>
                <a:cubicBezTo>
                  <a:pt x="4433897" y="1047011"/>
                  <a:pt x="4432901" y="1056998"/>
                  <a:pt x="4473639" y="1079303"/>
                </a:cubicBezTo>
                <a:cubicBezTo>
                  <a:pt x="4681493" y="1193119"/>
                  <a:pt x="4912949" y="969614"/>
                  <a:pt x="5138896" y="1082281"/>
                </a:cubicBezTo>
                <a:cubicBezTo>
                  <a:pt x="5169128" y="1097359"/>
                  <a:pt x="5198877" y="1120271"/>
                  <a:pt x="5230671" y="1128759"/>
                </a:cubicBezTo>
                <a:cubicBezTo>
                  <a:pt x="5169703" y="1001706"/>
                  <a:pt x="5123755" y="916441"/>
                  <a:pt x="4954158" y="955950"/>
                </a:cubicBezTo>
                <a:cubicBezTo>
                  <a:pt x="4966281" y="930686"/>
                  <a:pt x="4974263" y="910625"/>
                  <a:pt x="4977202" y="875303"/>
                </a:cubicBezTo>
                <a:cubicBezTo>
                  <a:pt x="4936989" y="884673"/>
                  <a:pt x="4917064" y="892919"/>
                  <a:pt x="4885029" y="909867"/>
                </a:cubicBezTo>
                <a:lnTo>
                  <a:pt x="4885029" y="863785"/>
                </a:lnTo>
                <a:cubicBezTo>
                  <a:pt x="4849800" y="871992"/>
                  <a:pt x="4840747" y="881711"/>
                  <a:pt x="4815903" y="898346"/>
                </a:cubicBezTo>
                <a:cubicBezTo>
                  <a:pt x="4812010" y="723650"/>
                  <a:pt x="4616861" y="652379"/>
                  <a:pt x="4541994" y="762698"/>
                </a:cubicBezTo>
                <a:cubicBezTo>
                  <a:pt x="4500246" y="824214"/>
                  <a:pt x="4558294" y="861822"/>
                  <a:pt x="4470262" y="863785"/>
                </a:cubicBezTo>
                <a:cubicBezTo>
                  <a:pt x="4529195" y="951783"/>
                  <a:pt x="4550280" y="865849"/>
                  <a:pt x="4573954" y="967472"/>
                </a:cubicBezTo>
                <a:lnTo>
                  <a:pt x="4596998" y="967472"/>
                </a:lnTo>
                <a:cubicBezTo>
                  <a:pt x="4612145" y="910749"/>
                  <a:pt x="4647077" y="899316"/>
                  <a:pt x="4700690" y="886825"/>
                </a:cubicBezTo>
                <a:cubicBezTo>
                  <a:pt x="4664494" y="861675"/>
                  <a:pt x="4660895" y="889336"/>
                  <a:pt x="4629490" y="851685"/>
                </a:cubicBezTo>
                <a:cubicBezTo>
                  <a:pt x="4562572" y="771470"/>
                  <a:pt x="4789453" y="776264"/>
                  <a:pt x="4713231" y="921784"/>
                </a:cubicBezTo>
                <a:cubicBezTo>
                  <a:pt x="4693338" y="959764"/>
                  <a:pt x="4630725" y="988271"/>
                  <a:pt x="4563631" y="978748"/>
                </a:cubicBezTo>
                <a:cubicBezTo>
                  <a:pt x="4519437" y="972478"/>
                  <a:pt x="4464198" y="924165"/>
                  <a:pt x="4451640" y="882243"/>
                </a:cubicBezTo>
                <a:cubicBezTo>
                  <a:pt x="4408704" y="738894"/>
                  <a:pt x="4518659" y="659057"/>
                  <a:pt x="4652058" y="681836"/>
                </a:cubicBezTo>
                <a:cubicBezTo>
                  <a:pt x="4716268" y="692802"/>
                  <a:pt x="4881143" y="781169"/>
                  <a:pt x="4946477" y="813862"/>
                </a:cubicBezTo>
                <a:cubicBezTo>
                  <a:pt x="4997147" y="839214"/>
                  <a:pt x="5034188" y="857541"/>
                  <a:pt x="5084712" y="883007"/>
                </a:cubicBezTo>
                <a:lnTo>
                  <a:pt x="5507029" y="1082826"/>
                </a:lnTo>
                <a:cubicBezTo>
                  <a:pt x="5620277" y="1133184"/>
                  <a:pt x="5655440" y="1180043"/>
                  <a:pt x="5830247" y="1175465"/>
                </a:cubicBezTo>
                <a:cubicBezTo>
                  <a:pt x="5962136" y="1172010"/>
                  <a:pt x="6034756" y="1088211"/>
                  <a:pt x="6060204" y="978990"/>
                </a:cubicBezTo>
                <a:cubicBezTo>
                  <a:pt x="6061811" y="981302"/>
                  <a:pt x="6063774" y="982383"/>
                  <a:pt x="6064375" y="986334"/>
                </a:cubicBezTo>
                <a:cubicBezTo>
                  <a:pt x="6064975" y="990296"/>
                  <a:pt x="6067696" y="992121"/>
                  <a:pt x="6068516" y="993715"/>
                </a:cubicBezTo>
                <a:cubicBezTo>
                  <a:pt x="6069629" y="995886"/>
                  <a:pt x="6074829" y="1005951"/>
                  <a:pt x="6076295" y="1008979"/>
                </a:cubicBezTo>
                <a:cubicBezTo>
                  <a:pt x="6115133" y="1089067"/>
                  <a:pt x="6150564" y="1148435"/>
                  <a:pt x="6249410" y="1170282"/>
                </a:cubicBezTo>
                <a:cubicBezTo>
                  <a:pt x="6411564" y="1206120"/>
                  <a:pt x="6539955" y="1125640"/>
                  <a:pt x="6670787" y="1059591"/>
                </a:cubicBezTo>
                <a:lnTo>
                  <a:pt x="7323620" y="744652"/>
                </a:lnTo>
                <a:cubicBezTo>
                  <a:pt x="7712432" y="548614"/>
                  <a:pt x="7741303" y="869030"/>
                  <a:pt x="7623019" y="951871"/>
                </a:cubicBezTo>
                <a:cubicBezTo>
                  <a:pt x="7581986" y="980609"/>
                  <a:pt x="7519759" y="990354"/>
                  <a:pt x="7466851" y="966492"/>
                </a:cubicBezTo>
                <a:cubicBezTo>
                  <a:pt x="7408572" y="940206"/>
                  <a:pt x="7408196" y="913329"/>
                  <a:pt x="7408196" y="829221"/>
                </a:cubicBezTo>
                <a:cubicBezTo>
                  <a:pt x="7446341" y="803679"/>
                  <a:pt x="7451815" y="777358"/>
                  <a:pt x="7511888" y="806181"/>
                </a:cubicBezTo>
                <a:cubicBezTo>
                  <a:pt x="7510545" y="866358"/>
                  <a:pt x="7518266" y="836875"/>
                  <a:pt x="7492926" y="856346"/>
                </a:cubicBezTo>
                <a:cubicBezTo>
                  <a:pt x="7483560" y="863547"/>
                  <a:pt x="7444170" y="872292"/>
                  <a:pt x="7431237" y="875303"/>
                </a:cubicBezTo>
                <a:cubicBezTo>
                  <a:pt x="7461192" y="916187"/>
                  <a:pt x="7455300" y="891864"/>
                  <a:pt x="7494432" y="915801"/>
                </a:cubicBezTo>
                <a:cubicBezTo>
                  <a:pt x="7538384" y="942688"/>
                  <a:pt x="7506989" y="938560"/>
                  <a:pt x="7546451" y="967472"/>
                </a:cubicBezTo>
                <a:cubicBezTo>
                  <a:pt x="7560487" y="914900"/>
                  <a:pt x="7604133" y="911167"/>
                  <a:pt x="7650143" y="886825"/>
                </a:cubicBezTo>
                <a:cubicBezTo>
                  <a:pt x="7639581" y="860660"/>
                  <a:pt x="7628222" y="867368"/>
                  <a:pt x="7615050" y="841271"/>
                </a:cubicBezTo>
                <a:cubicBezTo>
                  <a:pt x="7601896" y="815201"/>
                  <a:pt x="7606243" y="799156"/>
                  <a:pt x="7592594" y="771558"/>
                </a:cubicBezTo>
                <a:cubicBezTo>
                  <a:pt x="7533603" y="652248"/>
                  <a:pt x="7316023" y="712899"/>
                  <a:pt x="7316023" y="898346"/>
                </a:cubicBezTo>
                <a:cubicBezTo>
                  <a:pt x="7288639" y="883856"/>
                  <a:pt x="7276745" y="871753"/>
                  <a:pt x="7246898" y="863785"/>
                </a:cubicBezTo>
                <a:lnTo>
                  <a:pt x="7246898" y="909867"/>
                </a:lnTo>
                <a:cubicBezTo>
                  <a:pt x="7225183" y="899450"/>
                  <a:pt x="7179715" y="881126"/>
                  <a:pt x="7154724" y="875303"/>
                </a:cubicBezTo>
                <a:cubicBezTo>
                  <a:pt x="7155508" y="910403"/>
                  <a:pt x="7159927" y="917307"/>
                  <a:pt x="7166247" y="944428"/>
                </a:cubicBezTo>
                <a:cubicBezTo>
                  <a:pt x="7021490" y="944428"/>
                  <a:pt x="6934702" y="985211"/>
                  <a:pt x="6901256" y="1128759"/>
                </a:cubicBezTo>
                <a:cubicBezTo>
                  <a:pt x="7250578" y="943932"/>
                  <a:pt x="7313319" y="1129160"/>
                  <a:pt x="7545154" y="1116123"/>
                </a:cubicBezTo>
                <a:cubicBezTo>
                  <a:pt x="7631138" y="1111290"/>
                  <a:pt x="7676573" y="1061377"/>
                  <a:pt x="7730790" y="1025075"/>
                </a:cubicBezTo>
                <a:cubicBezTo>
                  <a:pt x="7747093" y="1055884"/>
                  <a:pt x="7761143" y="1085752"/>
                  <a:pt x="7788397" y="1105719"/>
                </a:cubicBezTo>
                <a:cubicBezTo>
                  <a:pt x="7817241" y="1086405"/>
                  <a:pt x="7842255" y="1058611"/>
                  <a:pt x="7846004" y="1013554"/>
                </a:cubicBezTo>
                <a:cubicBezTo>
                  <a:pt x="7980849" y="1103844"/>
                  <a:pt x="7941194" y="1158310"/>
                  <a:pt x="8246901" y="1080328"/>
                </a:cubicBezTo>
                <a:cubicBezTo>
                  <a:pt x="8299779" y="1066840"/>
                  <a:pt x="8402104" y="1038746"/>
                  <a:pt x="8475205" y="1052282"/>
                </a:cubicBezTo>
                <a:cubicBezTo>
                  <a:pt x="8569145" y="1069675"/>
                  <a:pt x="8605210" y="1112378"/>
                  <a:pt x="8675537" y="1128759"/>
                </a:cubicBezTo>
                <a:cubicBezTo>
                  <a:pt x="8640262" y="977354"/>
                  <a:pt x="8569432" y="932166"/>
                  <a:pt x="8422069" y="944428"/>
                </a:cubicBezTo>
                <a:cubicBezTo>
                  <a:pt x="8424424" y="838727"/>
                  <a:pt x="8441299" y="886599"/>
                  <a:pt x="8341418" y="909867"/>
                </a:cubicBezTo>
                <a:lnTo>
                  <a:pt x="8341418" y="852264"/>
                </a:lnTo>
                <a:cubicBezTo>
                  <a:pt x="8310849" y="868439"/>
                  <a:pt x="8291343" y="882171"/>
                  <a:pt x="8260770" y="898346"/>
                </a:cubicBezTo>
                <a:cubicBezTo>
                  <a:pt x="8260770" y="753805"/>
                  <a:pt x="8233683" y="798637"/>
                  <a:pt x="8180123" y="725534"/>
                </a:cubicBezTo>
                <a:cubicBezTo>
                  <a:pt x="8291636" y="734815"/>
                  <a:pt x="8551574" y="961322"/>
                  <a:pt x="8639916" y="770493"/>
                </a:cubicBezTo>
                <a:cubicBezTo>
                  <a:pt x="8681540" y="680579"/>
                  <a:pt x="8623574" y="628618"/>
                  <a:pt x="8623574" y="587287"/>
                </a:cubicBezTo>
                <a:cubicBezTo>
                  <a:pt x="8623574" y="544731"/>
                  <a:pt x="8678751" y="502982"/>
                  <a:pt x="8642029" y="413577"/>
                </a:cubicBezTo>
                <a:cubicBezTo>
                  <a:pt x="8560362" y="214741"/>
                  <a:pt x="8283903" y="450966"/>
                  <a:pt x="8168601" y="460561"/>
                </a:cubicBezTo>
                <a:cubicBezTo>
                  <a:pt x="8238530" y="399779"/>
                  <a:pt x="8260770" y="387869"/>
                  <a:pt x="8260770" y="276227"/>
                </a:cubicBezTo>
                <a:cubicBezTo>
                  <a:pt x="8287502" y="294127"/>
                  <a:pt x="8313015" y="314812"/>
                  <a:pt x="8341418" y="333831"/>
                </a:cubicBezTo>
                <a:lnTo>
                  <a:pt x="8341418" y="276227"/>
                </a:lnTo>
                <a:lnTo>
                  <a:pt x="8421536" y="300880"/>
                </a:lnTo>
                <a:lnTo>
                  <a:pt x="8422069" y="241667"/>
                </a:lnTo>
                <a:cubicBezTo>
                  <a:pt x="8509203" y="241667"/>
                  <a:pt x="8548642" y="242692"/>
                  <a:pt x="8598309" y="199003"/>
                </a:cubicBezTo>
                <a:cubicBezTo>
                  <a:pt x="8642689" y="159971"/>
                  <a:pt x="8660697" y="121028"/>
                  <a:pt x="8675537" y="57336"/>
                </a:cubicBezTo>
                <a:cubicBezTo>
                  <a:pt x="8605804" y="73580"/>
                  <a:pt x="8553005" y="120597"/>
                  <a:pt x="8479542" y="126334"/>
                </a:cubicBezTo>
                <a:cubicBezTo>
                  <a:pt x="8292044" y="140978"/>
                  <a:pt x="8193546" y="48062"/>
                  <a:pt x="8008367" y="69854"/>
                </a:cubicBezTo>
                <a:cubicBezTo>
                  <a:pt x="7926805" y="79452"/>
                  <a:pt x="7903121" y="130697"/>
                  <a:pt x="7846004" y="172541"/>
                </a:cubicBezTo>
                <a:cubicBezTo>
                  <a:pt x="7841657" y="120302"/>
                  <a:pt x="7821425" y="109496"/>
                  <a:pt x="7799919" y="68854"/>
                </a:cubicBezTo>
                <a:cubicBezTo>
                  <a:pt x="7768161" y="90121"/>
                  <a:pt x="7741969" y="119159"/>
                  <a:pt x="7730790" y="161020"/>
                </a:cubicBezTo>
                <a:cubicBezTo>
                  <a:pt x="7677373" y="125253"/>
                  <a:pt x="7651638" y="79795"/>
                  <a:pt x="7568306" y="69736"/>
                </a:cubicBezTo>
                <a:cubicBezTo>
                  <a:pt x="7449957" y="55455"/>
                  <a:pt x="7289968" y="131210"/>
                  <a:pt x="7096576" y="127004"/>
                </a:cubicBezTo>
                <a:cubicBezTo>
                  <a:pt x="6980284" y="124476"/>
                  <a:pt x="6977587" y="75118"/>
                  <a:pt x="6901256" y="57336"/>
                </a:cubicBezTo>
                <a:cubicBezTo>
                  <a:pt x="6977789" y="216824"/>
                  <a:pt x="6984752" y="245249"/>
                  <a:pt x="7166247" y="230145"/>
                </a:cubicBezTo>
                <a:lnTo>
                  <a:pt x="7152981" y="298885"/>
                </a:lnTo>
                <a:cubicBezTo>
                  <a:pt x="7196352" y="295805"/>
                  <a:pt x="7209628" y="284911"/>
                  <a:pt x="7246898" y="276227"/>
                </a:cubicBezTo>
                <a:lnTo>
                  <a:pt x="7246898" y="322310"/>
                </a:lnTo>
                <a:cubicBezTo>
                  <a:pt x="7274282" y="307823"/>
                  <a:pt x="7286176" y="295717"/>
                  <a:pt x="7316023" y="287749"/>
                </a:cubicBezTo>
                <a:cubicBezTo>
                  <a:pt x="7316023" y="468820"/>
                  <a:pt x="7536075" y="527400"/>
                  <a:pt x="7589802" y="411745"/>
                </a:cubicBezTo>
                <a:cubicBezTo>
                  <a:pt x="7605465" y="378030"/>
                  <a:pt x="7598385" y="363396"/>
                  <a:pt x="7609041" y="338815"/>
                </a:cubicBezTo>
                <a:cubicBezTo>
                  <a:pt x="7619394" y="314939"/>
                  <a:pt x="7625972" y="315631"/>
                  <a:pt x="7645283" y="305929"/>
                </a:cubicBezTo>
                <a:lnTo>
                  <a:pt x="7546451" y="218623"/>
                </a:lnTo>
                <a:lnTo>
                  <a:pt x="7510833" y="252133"/>
                </a:lnTo>
                <a:cubicBezTo>
                  <a:pt x="7479553" y="278615"/>
                  <a:pt x="7454209" y="279438"/>
                  <a:pt x="7431237" y="310792"/>
                </a:cubicBezTo>
                <a:cubicBezTo>
                  <a:pt x="7488586" y="315563"/>
                  <a:pt x="7507482" y="315462"/>
                  <a:pt x="7511888" y="368393"/>
                </a:cubicBezTo>
                <a:cubicBezTo>
                  <a:pt x="7448840" y="398643"/>
                  <a:pt x="7403859" y="376756"/>
                  <a:pt x="7407135" y="299679"/>
                </a:cubicBezTo>
                <a:cubicBezTo>
                  <a:pt x="7414467" y="127076"/>
                  <a:pt x="7775082" y="205890"/>
                  <a:pt x="7670436" y="423220"/>
                </a:cubicBezTo>
                <a:cubicBezTo>
                  <a:pt x="7570461" y="630845"/>
                  <a:pt x="7250784" y="388986"/>
                  <a:pt x="7118548" y="335448"/>
                </a:cubicBezTo>
                <a:lnTo>
                  <a:pt x="6582588" y="76451"/>
                </a:lnTo>
                <a:cubicBezTo>
                  <a:pt x="6454027" y="11629"/>
                  <a:pt x="6257734" y="-43091"/>
                  <a:pt x="6137566" y="77091"/>
                </a:cubicBezTo>
                <a:cubicBezTo>
                  <a:pt x="6102847" y="111808"/>
                  <a:pt x="6091802" y="140971"/>
                  <a:pt x="6072275" y="184614"/>
                </a:cubicBezTo>
                <a:cubicBezTo>
                  <a:pt x="6061794" y="208039"/>
                  <a:pt x="6069015" y="194421"/>
                  <a:pt x="6060204" y="207105"/>
                </a:cubicBezTo>
                <a:cubicBezTo>
                  <a:pt x="6004828" y="-30567"/>
                  <a:pt x="5777905" y="-39012"/>
                  <a:pt x="5572379" y="64926"/>
                </a:cubicBezTo>
                <a:cubicBezTo>
                  <a:pt x="5527601" y="87570"/>
                  <a:pt x="5491523" y="106054"/>
                  <a:pt x="5449745" y="126628"/>
                </a:cubicBezTo>
                <a:lnTo>
                  <a:pt x="4675578" y="493081"/>
                </a:lnTo>
                <a:cubicBezTo>
                  <a:pt x="4473091" y="559335"/>
                  <a:pt x="4363520" y="320164"/>
                  <a:pt x="4504175" y="229492"/>
                </a:cubicBezTo>
                <a:cubicBezTo>
                  <a:pt x="4566831" y="189101"/>
                  <a:pt x="4723734" y="167365"/>
                  <a:pt x="4723734" y="345353"/>
                </a:cubicBezTo>
                <a:cubicBezTo>
                  <a:pt x="4675856" y="377409"/>
                  <a:pt x="4703165" y="379914"/>
                  <a:pt x="4620042" y="379914"/>
                </a:cubicBezTo>
                <a:cubicBezTo>
                  <a:pt x="4621368" y="320341"/>
                  <a:pt x="4634219" y="315364"/>
                  <a:pt x="4689168" y="310792"/>
                </a:cubicBezTo>
                <a:lnTo>
                  <a:pt x="4689168" y="287749"/>
                </a:lnTo>
                <a:cubicBezTo>
                  <a:pt x="4637456" y="275702"/>
                  <a:pt x="4611116" y="256911"/>
                  <a:pt x="4585476" y="218623"/>
                </a:cubicBezTo>
                <a:cubicBezTo>
                  <a:pt x="4550740" y="244077"/>
                  <a:pt x="4576273" y="232316"/>
                  <a:pt x="4564463" y="243695"/>
                </a:cubicBezTo>
                <a:cubicBezTo>
                  <a:pt x="4526458" y="280319"/>
                  <a:pt x="4523320" y="251489"/>
                  <a:pt x="4481784" y="299270"/>
                </a:cubicBezTo>
                <a:cubicBezTo>
                  <a:pt x="4492670" y="326235"/>
                  <a:pt x="4485475" y="303728"/>
                  <a:pt x="4497258" y="318355"/>
                </a:cubicBezTo>
                <a:cubicBezTo>
                  <a:pt x="4521399" y="348321"/>
                  <a:pt x="4521641" y="380394"/>
                  <a:pt x="4539205" y="414664"/>
                </a:cubicBezTo>
                <a:cubicBezTo>
                  <a:pt x="4558177" y="451678"/>
                  <a:pt x="4607090" y="468898"/>
                  <a:pt x="4651591" y="466674"/>
                </a:cubicBezTo>
                <a:cubicBezTo>
                  <a:pt x="4749939" y="461753"/>
                  <a:pt x="4813722" y="385694"/>
                  <a:pt x="4815903" y="287749"/>
                </a:cubicBezTo>
                <a:cubicBezTo>
                  <a:pt x="4845750" y="295717"/>
                  <a:pt x="4857645" y="307823"/>
                  <a:pt x="4885029" y="322310"/>
                </a:cubicBezTo>
                <a:lnTo>
                  <a:pt x="4885029" y="276227"/>
                </a:lnTo>
                <a:cubicBezTo>
                  <a:pt x="4910020" y="282050"/>
                  <a:pt x="4955487" y="300371"/>
                  <a:pt x="4977202" y="310792"/>
                </a:cubicBezTo>
                <a:cubicBezTo>
                  <a:pt x="4973475" y="266032"/>
                  <a:pt x="4966807" y="280773"/>
                  <a:pt x="4965680" y="230145"/>
                </a:cubicBezTo>
                <a:cubicBezTo>
                  <a:pt x="5143324" y="244929"/>
                  <a:pt x="5153511" y="203144"/>
                  <a:pt x="5230671" y="57336"/>
                </a:cubicBezTo>
                <a:cubicBezTo>
                  <a:pt x="5159994" y="73799"/>
                  <a:pt x="5129781" y="122961"/>
                  <a:pt x="5046860" y="126991"/>
                </a:cubicBezTo>
                <a:cubicBezTo>
                  <a:pt x="4843004" y="136902"/>
                  <a:pt x="4720866" y="56814"/>
                  <a:pt x="4574356" y="68714"/>
                </a:cubicBezTo>
                <a:cubicBezTo>
                  <a:pt x="4473812" y="76882"/>
                  <a:pt x="4459220" y="122128"/>
                  <a:pt x="4401137" y="161020"/>
                </a:cubicBezTo>
                <a:cubicBezTo>
                  <a:pt x="4388730" y="114558"/>
                  <a:pt x="4370366" y="100672"/>
                  <a:pt x="4332008" y="80376"/>
                </a:cubicBezTo>
                <a:cubicBezTo>
                  <a:pt x="4298363" y="109617"/>
                  <a:pt x="4295913" y="120371"/>
                  <a:pt x="4274401" y="161020"/>
                </a:cubicBezTo>
                <a:cubicBezTo>
                  <a:pt x="4218450" y="123555"/>
                  <a:pt x="4204358" y="80830"/>
                  <a:pt x="4111779" y="69642"/>
                </a:cubicBezTo>
                <a:cubicBezTo>
                  <a:pt x="4002134" y="56389"/>
                  <a:pt x="3826270" y="131168"/>
                  <a:pt x="3640049" y="127141"/>
                </a:cubicBezTo>
                <a:cubicBezTo>
                  <a:pt x="3544248" y="125071"/>
                  <a:pt x="3523154" y="75572"/>
                  <a:pt x="3444867" y="57336"/>
                </a:cubicBezTo>
                <a:cubicBezTo>
                  <a:pt x="3523049" y="205081"/>
                  <a:pt x="3531351" y="245001"/>
                  <a:pt x="3709857" y="230145"/>
                </a:cubicBezTo>
                <a:cubicBezTo>
                  <a:pt x="3708731" y="280773"/>
                  <a:pt x="3702062" y="266032"/>
                  <a:pt x="3698336" y="310792"/>
                </a:cubicBezTo>
                <a:cubicBezTo>
                  <a:pt x="3720050" y="300371"/>
                  <a:pt x="3765518" y="282050"/>
                  <a:pt x="3790508" y="276227"/>
                </a:cubicBezTo>
                <a:lnTo>
                  <a:pt x="3790508" y="322310"/>
                </a:lnTo>
                <a:cubicBezTo>
                  <a:pt x="3817893" y="307823"/>
                  <a:pt x="3829787" y="295717"/>
                  <a:pt x="3859634" y="287749"/>
                </a:cubicBezTo>
                <a:cubicBezTo>
                  <a:pt x="3874638" y="468016"/>
                  <a:pt x="4097890" y="547458"/>
                  <a:pt x="4151042" y="371766"/>
                </a:cubicBezTo>
                <a:cubicBezTo>
                  <a:pt x="4170569" y="307216"/>
                  <a:pt x="4138991" y="328302"/>
                  <a:pt x="4193753" y="322310"/>
                </a:cubicBezTo>
                <a:cubicBezTo>
                  <a:pt x="4184870" y="215577"/>
                  <a:pt x="4126969" y="313701"/>
                  <a:pt x="4101583" y="218623"/>
                </a:cubicBezTo>
                <a:cubicBezTo>
                  <a:pt x="4042549" y="234387"/>
                  <a:pt x="4091776" y="229606"/>
                  <a:pt x="4043232" y="263965"/>
                </a:cubicBezTo>
                <a:cubicBezTo>
                  <a:pt x="4008346" y="288657"/>
                  <a:pt x="4002082" y="273625"/>
                  <a:pt x="3974848" y="310792"/>
                </a:cubicBezTo>
                <a:cubicBezTo>
                  <a:pt x="4036145" y="312157"/>
                  <a:pt x="4054091" y="316761"/>
                  <a:pt x="4055495" y="379914"/>
                </a:cubicBezTo>
                <a:cubicBezTo>
                  <a:pt x="4020645" y="379914"/>
                  <a:pt x="3994933" y="386422"/>
                  <a:pt x="3972895" y="370185"/>
                </a:cubicBezTo>
                <a:cubicBezTo>
                  <a:pt x="3955301" y="357221"/>
                  <a:pt x="3947584" y="323463"/>
                  <a:pt x="3953339" y="290835"/>
                </a:cubicBezTo>
                <a:cubicBezTo>
                  <a:pt x="3983087" y="122072"/>
                  <a:pt x="4324166" y="224169"/>
                  <a:pt x="4210050" y="430764"/>
                </a:cubicBezTo>
                <a:cubicBezTo>
                  <a:pt x="4123338" y="587747"/>
                  <a:pt x="3908410" y="456318"/>
                  <a:pt x="3802024" y="402960"/>
                </a:cubicBezTo>
                <a:lnTo>
                  <a:pt x="3126120" y="76526"/>
                </a:lnTo>
                <a:cubicBezTo>
                  <a:pt x="3051472" y="38983"/>
                  <a:pt x="2933094" y="-18663"/>
                  <a:pt x="2817524" y="5908"/>
                </a:cubicBezTo>
                <a:cubicBezTo>
                  <a:pt x="2736027" y="23233"/>
                  <a:pt x="2676073" y="60057"/>
                  <a:pt x="2642114" y="130194"/>
                </a:cubicBezTo>
                <a:cubicBezTo>
                  <a:pt x="2620144" y="175568"/>
                  <a:pt x="2638796" y="169951"/>
                  <a:pt x="2603815" y="195584"/>
                </a:cubicBezTo>
                <a:cubicBezTo>
                  <a:pt x="2596062" y="102436"/>
                  <a:pt x="2495835" y="20718"/>
                  <a:pt x="2403698" y="3831"/>
                </a:cubicBezTo>
                <a:cubicBezTo>
                  <a:pt x="2213529" y="-31027"/>
                  <a:pt x="1752269" y="254556"/>
                  <a:pt x="1558704" y="337159"/>
                </a:cubicBezTo>
                <a:cubicBezTo>
                  <a:pt x="1459813" y="379365"/>
                  <a:pt x="1388470" y="418612"/>
                  <a:pt x="1294442" y="464617"/>
                </a:cubicBezTo>
                <a:cubicBezTo>
                  <a:pt x="958836" y="628820"/>
                  <a:pt x="891595" y="209244"/>
                  <a:pt x="1140641" y="205597"/>
                </a:cubicBezTo>
                <a:cubicBezTo>
                  <a:pt x="1185756" y="204937"/>
                  <a:pt x="1191410" y="204192"/>
                  <a:pt x="1220322" y="219551"/>
                </a:cubicBezTo>
                <a:cubicBezTo>
                  <a:pt x="1268109" y="244932"/>
                  <a:pt x="1287557" y="326585"/>
                  <a:pt x="1252276" y="364686"/>
                </a:cubicBezTo>
                <a:cubicBezTo>
                  <a:pt x="1229454" y="389329"/>
                  <a:pt x="1206145" y="379914"/>
                  <a:pt x="1163650" y="379914"/>
                </a:cubicBezTo>
                <a:cubicBezTo>
                  <a:pt x="1165083" y="315690"/>
                  <a:pt x="1186847" y="315570"/>
                  <a:pt x="1244301" y="310792"/>
                </a:cubicBezTo>
                <a:cubicBezTo>
                  <a:pt x="1217733" y="274529"/>
                  <a:pt x="1221505" y="292566"/>
                  <a:pt x="1182984" y="268419"/>
                </a:cubicBezTo>
                <a:cubicBezTo>
                  <a:pt x="1124668" y="231859"/>
                  <a:pt x="1177392" y="234599"/>
                  <a:pt x="1117565" y="218623"/>
                </a:cubicBezTo>
                <a:cubicBezTo>
                  <a:pt x="1105729" y="269428"/>
                  <a:pt x="1069605" y="284388"/>
                  <a:pt x="1013873" y="299270"/>
                </a:cubicBezTo>
                <a:lnTo>
                  <a:pt x="1071480" y="322310"/>
                </a:lnTo>
                <a:cubicBezTo>
                  <a:pt x="1071480" y="552984"/>
                  <a:pt x="1359514" y="495563"/>
                  <a:pt x="1359514" y="287749"/>
                </a:cubicBezTo>
                <a:cubicBezTo>
                  <a:pt x="1389361" y="295717"/>
                  <a:pt x="1401256" y="307823"/>
                  <a:pt x="1428640" y="322310"/>
                </a:cubicBezTo>
                <a:lnTo>
                  <a:pt x="1428640" y="276227"/>
                </a:lnTo>
                <a:cubicBezTo>
                  <a:pt x="1465910" y="284911"/>
                  <a:pt x="1479186" y="295805"/>
                  <a:pt x="1520813" y="299270"/>
                </a:cubicBezTo>
                <a:lnTo>
                  <a:pt x="1507544" y="230530"/>
                </a:lnTo>
                <a:cubicBezTo>
                  <a:pt x="1592326" y="237055"/>
                  <a:pt x="1619684" y="256738"/>
                  <a:pt x="1685394" y="198866"/>
                </a:cubicBezTo>
                <a:cubicBezTo>
                  <a:pt x="1727138" y="162100"/>
                  <a:pt x="1760329" y="117213"/>
                  <a:pt x="1774281" y="57336"/>
                </a:cubicBezTo>
                <a:cubicBezTo>
                  <a:pt x="1663202" y="83210"/>
                  <a:pt x="1648842" y="178671"/>
                  <a:pt x="1345572" y="105835"/>
                </a:cubicBezTo>
                <a:cubicBezTo>
                  <a:pt x="1072894" y="40348"/>
                  <a:pt x="1110400" y="50100"/>
                  <a:pt x="944747" y="161020"/>
                </a:cubicBezTo>
                <a:cubicBezTo>
                  <a:pt x="934793" y="123741"/>
                  <a:pt x="915306" y="99235"/>
                  <a:pt x="887141" y="80376"/>
                </a:cubicBezTo>
                <a:cubicBezTo>
                  <a:pt x="851366" y="104330"/>
                  <a:pt x="834122" y="117399"/>
                  <a:pt x="829534" y="172541"/>
                </a:cubicBezTo>
                <a:cubicBezTo>
                  <a:pt x="775650" y="133065"/>
                  <a:pt x="756949" y="80494"/>
                  <a:pt x="667164" y="69857"/>
                </a:cubicBezTo>
                <a:cubicBezTo>
                  <a:pt x="482057" y="47928"/>
                  <a:pt x="383441" y="140962"/>
                  <a:pt x="195995" y="126334"/>
                </a:cubicBezTo>
                <a:cubicBezTo>
                  <a:pt x="120292" y="120427"/>
                  <a:pt x="77708" y="75438"/>
                  <a:pt x="0" y="57336"/>
                </a:cubicBezTo>
                <a:cubicBezTo>
                  <a:pt x="14840" y="121028"/>
                  <a:pt x="32848" y="159971"/>
                  <a:pt x="77228" y="199003"/>
                </a:cubicBezTo>
                <a:cubicBezTo>
                  <a:pt x="126896" y="242692"/>
                  <a:pt x="166335" y="241667"/>
                  <a:pt x="253468" y="241667"/>
                </a:cubicBezTo>
                <a:lnTo>
                  <a:pt x="253468" y="299270"/>
                </a:lnTo>
                <a:lnTo>
                  <a:pt x="333587" y="274617"/>
                </a:lnTo>
                <a:lnTo>
                  <a:pt x="334119" y="333831"/>
                </a:lnTo>
                <a:cubicBezTo>
                  <a:pt x="362523" y="314812"/>
                  <a:pt x="388036" y="294127"/>
                  <a:pt x="414767" y="276227"/>
                </a:cubicBezTo>
                <a:cubicBezTo>
                  <a:pt x="414767" y="376060"/>
                  <a:pt x="441080" y="403319"/>
                  <a:pt x="506937" y="460561"/>
                </a:cubicBezTo>
                <a:close/>
              </a:path>
            </a:pathLst>
          </a:custGeom>
          <a:solidFill>
            <a:srgbClr val="FEC50C"/>
          </a:soli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13;g1acc5e1ce75_0_1"/>
          <p:cNvSpPr/>
          <p:nvPr/>
        </p:nvSpPr>
        <p:spPr>
          <a:xfrm>
            <a:off x="4460397" y="1689627"/>
            <a:ext cx="461634" cy="11322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grpSp>
        <p:nvGrpSpPr>
          <p:cNvPr id="25" name="Google Shape;114;g1acc5e1ce75_0_1"/>
          <p:cNvGrpSpPr/>
          <p:nvPr/>
        </p:nvGrpSpPr>
        <p:grpSpPr>
          <a:xfrm>
            <a:off x="561751" y="1148950"/>
            <a:ext cx="4560224" cy="4560224"/>
            <a:chOff x="4494100" y="2017000"/>
            <a:chExt cx="6141600" cy="6141600"/>
          </a:xfrm>
        </p:grpSpPr>
        <p:sp>
          <p:nvSpPr>
            <p:cNvPr id="32" name="Google Shape;115;g1acc5e1ce75_0_1"/>
            <p:cNvSpPr/>
            <p:nvPr/>
          </p:nvSpPr>
          <p:spPr>
            <a:xfrm>
              <a:off x="4494100" y="2017000"/>
              <a:ext cx="6141600" cy="6141600"/>
            </a:xfrm>
            <a:prstGeom prst="ellipse">
              <a:avLst/>
            </a:prstGeom>
            <a:noFill/>
            <a:ln w="19050" cap="flat" cmpd="sng">
              <a:solidFill>
                <a:srgbClr val="00B3C7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63"/>
              </a:pPr>
              <a:endParaRPr sz="938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33" name="Google Shape;116;g1acc5e1ce75_0_1"/>
            <p:cNvSpPr/>
            <p:nvPr/>
          </p:nvSpPr>
          <p:spPr>
            <a:xfrm>
              <a:off x="5172802" y="2695698"/>
              <a:ext cx="4784400" cy="4784400"/>
            </a:xfrm>
            <a:prstGeom prst="ellipse">
              <a:avLst/>
            </a:prstGeom>
            <a:noFill/>
            <a:ln w="12700" cap="flat" cmpd="sng">
              <a:solidFill>
                <a:srgbClr val="00B3C7">
                  <a:alpha val="51760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63"/>
              </a:pPr>
              <a:endParaRPr sz="938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34" name="Google Shape;117;g1acc5e1ce75_0_1"/>
            <p:cNvSpPr/>
            <p:nvPr/>
          </p:nvSpPr>
          <p:spPr>
            <a:xfrm rot="-5400000" flipH="1">
              <a:off x="5672296" y="3195193"/>
              <a:ext cx="3785700" cy="3785700"/>
            </a:xfrm>
            <a:prstGeom prst="ellipse">
              <a:avLst/>
            </a:prstGeom>
            <a:gradFill>
              <a:gsLst>
                <a:gs pos="0">
                  <a:srgbClr val="83C5CC"/>
                </a:gs>
                <a:gs pos="100000">
                  <a:srgbClr val="00B3C7"/>
                </a:gs>
              </a:gsLst>
              <a:lin ang="5400012" scaled="0"/>
            </a:gradFill>
            <a:ln w="38100" cap="flat" cmpd="sng">
              <a:solidFill>
                <a:srgbClr val="FFFFFF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/>
              <a:endParaRPr sz="704">
                <a:solidFill>
                  <a:srgbClr val="22305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35" name="Google Shape;118;g1acc5e1ce75_0_1"/>
            <p:cNvSpPr/>
            <p:nvPr/>
          </p:nvSpPr>
          <p:spPr>
            <a:xfrm rot="-5400000" flipH="1">
              <a:off x="5837913" y="3360806"/>
              <a:ext cx="3453900" cy="3453900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32373C"/>
                </a:buClr>
                <a:buSzPts val="1097"/>
              </a:pPr>
              <a:endParaRPr sz="704">
                <a:solidFill>
                  <a:srgbClr val="22305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36" name="Google Shape;120;g1acc5e1ce75_0_1"/>
          <p:cNvSpPr txBox="1"/>
          <p:nvPr/>
        </p:nvSpPr>
        <p:spPr>
          <a:xfrm>
            <a:off x="5334859" y="2679126"/>
            <a:ext cx="5815577" cy="177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924" b="1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Montserrat SemiBold"/>
              </a:rPr>
              <a:t>«В</a:t>
            </a:r>
            <a:r>
              <a:rPr lang="ru-RU" sz="1924" b="1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</a:rPr>
              <a:t> целях усиления координации научной деятельности в стране следовало бы разделить профильное министерство на два ведомства, одно из которых будет заниматься вопросами высшего образования и науки</a:t>
            </a:r>
            <a:r>
              <a:rPr lang="kk-KZ" sz="1924" b="1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</a:rPr>
              <a:t>»</a:t>
            </a:r>
            <a:endParaRPr lang="ru-RU" sz="1924" b="1" dirty="0">
              <a:solidFill>
                <a:srgbClr val="002060"/>
              </a:solidFill>
              <a:latin typeface="Arial Narrow" panose="020B060602020203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8" name="Google Shape;124;g1acc5e1ce75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8377" y="2240531"/>
            <a:ext cx="2166975" cy="237706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125;g1acc5e1ce75_0_1"/>
          <p:cNvSpPr/>
          <p:nvPr/>
        </p:nvSpPr>
        <p:spPr>
          <a:xfrm>
            <a:off x="1535033" y="4621422"/>
            <a:ext cx="2666469" cy="8374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algn="bl" rotWithShape="0">
              <a:srgbClr val="00B3C7">
                <a:alpha val="31000"/>
              </a:srgbClr>
            </a:outerShdw>
          </a:effectLst>
        </p:spPr>
        <p:txBody>
          <a:bodyPr spcFirstLastPara="1" wrap="square" lIns="323278" tIns="0" rIns="0" bIns="0" anchor="ctr" anchorCtr="0">
            <a:noAutofit/>
          </a:bodyPr>
          <a:lstStyle/>
          <a:p>
            <a:pPr algn="ctr"/>
            <a:r>
              <a:rPr lang="kk-KZ" sz="1400" b="1" i="1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Montserrat SemiBold"/>
              </a:rPr>
              <a:t>УКАЗ ПРЕЗИДЕНТА РК  </a:t>
            </a:r>
            <a:endParaRPr lang="en-US" sz="1400" b="1" i="1" dirty="0">
              <a:solidFill>
                <a:srgbClr val="002060"/>
              </a:solidFill>
              <a:latin typeface="Arial Narrow" panose="020B0606020202030204" pitchFamily="34" charset="0"/>
              <a:ea typeface="Montserrat SemiBold"/>
              <a:cs typeface="Montserrat SemiBold"/>
              <a:sym typeface="Montserrat SemiBold"/>
            </a:endParaRPr>
          </a:p>
          <a:p>
            <a:pPr algn="ctr"/>
            <a:r>
              <a:rPr lang="kk-KZ" sz="1400" i="1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Montserrat SemiBold"/>
              </a:rPr>
              <a:t>от 11 июня 2022 года </a:t>
            </a:r>
            <a:endParaRPr sz="1283" dirty="0">
              <a:solidFill>
                <a:srgbClr val="002060"/>
              </a:solidFill>
              <a:latin typeface="Arial Narrow" panose="020B060602020203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126;g1acc5e1ce75_0_1"/>
          <p:cNvSpPr/>
          <p:nvPr/>
        </p:nvSpPr>
        <p:spPr>
          <a:xfrm>
            <a:off x="1677782" y="4792009"/>
            <a:ext cx="57728" cy="49627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</p:spTree>
    <p:extLst>
      <p:ext uri="{BB962C8B-B14F-4D97-AF65-F5344CB8AC3E}">
        <p14:creationId xmlns:p14="http://schemas.microsoft.com/office/powerpoint/2010/main" val="115841014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B67264D-61AA-41B3-8FDD-C7FE977FABEB}"/>
              </a:ext>
            </a:extLst>
          </p:cNvPr>
          <p:cNvSpPr/>
          <p:nvPr/>
        </p:nvSpPr>
        <p:spPr>
          <a:xfrm>
            <a:off x="299444" y="140177"/>
            <a:ext cx="9441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РАЗВИТИЕ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ИНФРАСТРУКТУРЫ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695610" y="6488668"/>
            <a:ext cx="348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8B76E79-F131-4D51-802D-1FB6727FBC1B}" type="slidenum">
              <a:rPr lang="ru-RU" sz="1400" smtClean="0">
                <a:latin typeface="Arial Narrow" panose="020B0606020202030204" pitchFamily="34" charset="0"/>
                <a:cs typeface="Arial" panose="020B0604020202020204" pitchFamily="34" charset="0"/>
              </a:rPr>
              <a:t>20</a:t>
            </a:fld>
            <a:endParaRPr lang="ru-RU" sz="1400" dirty="0">
              <a:latin typeface="Arial Narrow" panose="020B0606020202030204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6059327" y="1011876"/>
            <a:ext cx="1" cy="22929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72853" y="888868"/>
            <a:ext cx="54582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86">
              <a:buClr>
                <a:srgbClr val="000000"/>
              </a:buClr>
            </a:pPr>
            <a:r>
              <a:rPr lang="ru-RU" sz="2400" b="1" kern="0" dirty="0">
                <a:solidFill>
                  <a:srgbClr val="002060"/>
                </a:solidFill>
                <a:latin typeface="Arial Narrow" panose="020B0606020202030204" pitchFamily="34" charset="0"/>
              </a:rPr>
              <a:t>Создание 20 центров </a:t>
            </a:r>
          </a:p>
          <a:p>
            <a:pPr algn="ctr" defTabSz="914286">
              <a:buClr>
                <a:srgbClr val="000000"/>
              </a:buClr>
            </a:pPr>
            <a:r>
              <a:rPr lang="ru-RU" sz="2400" b="1" kern="0" dirty="0">
                <a:solidFill>
                  <a:srgbClr val="002060"/>
                </a:solidFill>
                <a:latin typeface="Arial Narrow" panose="020B0606020202030204" pitchFamily="34" charset="0"/>
              </a:rPr>
              <a:t>академического превосходства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842793" y="1035452"/>
            <a:ext cx="4294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200"/>
              </a:spcAft>
            </a:pP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новых университетов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0" y="2542724"/>
            <a:ext cx="137569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Планируется: </a:t>
            </a:r>
          </a:p>
        </p:txBody>
      </p:sp>
      <p:sp>
        <p:nvSpPr>
          <p:cNvPr id="41" name="TextBox 46"/>
          <p:cNvSpPr txBox="1"/>
          <p:nvPr/>
        </p:nvSpPr>
        <p:spPr>
          <a:xfrm>
            <a:off x="1274078" y="1851330"/>
            <a:ext cx="4672353" cy="6924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5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Формирование современной академической и исследовательской экосистемы вузов, интегрированной в национальный и региональный контекст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25678" y="1748967"/>
            <a:ext cx="715260" cy="3973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737"/>
              </a:lnSpc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Цель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63515" y="2554456"/>
            <a:ext cx="49741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Выделение финансирование с 2024 года (Пилот с 2023 г.)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2043" y="4444030"/>
            <a:ext cx="490975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Отсутствие земельных участков (ЗУ) под строительство</a:t>
            </a:r>
            <a:endParaRPr lang="en-US" sz="14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Изменение целевого назначения имеющихся ЗУ и зданий под студенческие общежития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Удорожание строительных материалов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Отсутствие заинтересованности у предпринимателей к строительству общежитий</a:t>
            </a:r>
            <a:endParaRPr lang="kk-KZ" sz="8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68201" y="4269646"/>
            <a:ext cx="5047736" cy="197394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FD2E0F56-7AAA-9821-5CE9-2C4141263A4A}"/>
              </a:ext>
            </a:extLst>
          </p:cNvPr>
          <p:cNvSpPr/>
          <p:nvPr/>
        </p:nvSpPr>
        <p:spPr>
          <a:xfrm>
            <a:off x="612734" y="4018095"/>
            <a:ext cx="3043388" cy="4001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000" b="1" cap="small" dirty="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Arial" pitchFamily="34" charset="0"/>
              </a:rPr>
              <a:t>ПРОБЛЕМНЫЕ ВОПРОСЫ: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72094" y="4438988"/>
            <a:ext cx="486546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Совершенствование механизма ГЧП</a:t>
            </a:r>
          </a:p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Привлечение частных инвестиций для строительства общежитий</a:t>
            </a:r>
          </a:p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Строительство общежитий через расширение уставных капиталов вузов</a:t>
            </a:r>
          </a:p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Обеспечение местами в общежитиях: к 2025 г. – 50 тыс.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6272093" y="4269646"/>
            <a:ext cx="5112600" cy="197394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FD2E0F56-7AAA-9821-5CE9-2C4141263A4A}"/>
              </a:ext>
            </a:extLst>
          </p:cNvPr>
          <p:cNvSpPr/>
          <p:nvPr/>
        </p:nvSpPr>
        <p:spPr>
          <a:xfrm>
            <a:off x="6416626" y="4038878"/>
            <a:ext cx="2125362" cy="4001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000" b="1" cap="small" dirty="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Arial" pitchFamily="34" charset="0"/>
              </a:rPr>
              <a:t>ПУТИ РЕШЕНИЯ: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3520FD-7180-4E39-997C-E3358CA7503F}"/>
              </a:ext>
            </a:extLst>
          </p:cNvPr>
          <p:cNvSpPr txBox="1"/>
          <p:nvPr/>
        </p:nvSpPr>
        <p:spPr>
          <a:xfrm>
            <a:off x="2521823" y="6365012"/>
            <a:ext cx="77896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77,5% </a:t>
            </a:r>
            <a:r>
              <a:rPr lang="ru-RU" sz="1400" b="1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 общей потребности в местах в общежитиях приходится на города Астана и Алматы</a:t>
            </a:r>
            <a:endParaRPr lang="ru-RU" sz="14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46"/>
          <p:cNvSpPr txBox="1"/>
          <p:nvPr/>
        </p:nvSpPr>
        <p:spPr>
          <a:xfrm>
            <a:off x="6272093" y="1706237"/>
            <a:ext cx="5304061" cy="105695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spcAft>
                <a:spcPts val="600"/>
              </a:spcAft>
              <a:buFont typeface="Wingdings" pitchFamily="2" charset="2"/>
              <a:buChar char="q"/>
            </a:pPr>
            <a:r>
              <a:rPr lang="ru-RU" sz="1467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Создание технического университета в г. </a:t>
            </a:r>
            <a:r>
              <a:rPr lang="ru-RU" sz="1467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Жезказган</a:t>
            </a:r>
            <a:endParaRPr lang="ru-RU" sz="1467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04815" indent="-304815">
              <a:spcAft>
                <a:spcPts val="600"/>
              </a:spcAft>
              <a:buFont typeface="Wingdings" pitchFamily="2" charset="2"/>
              <a:buChar char="q"/>
            </a:pPr>
            <a:r>
              <a:rPr lang="ru-RU" sz="1467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Создание академического городка в г. </a:t>
            </a:r>
            <a:r>
              <a:rPr lang="ru-RU" sz="1467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Конаев</a:t>
            </a:r>
            <a:r>
              <a:rPr lang="ru-RU" sz="1467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с инновационным центром </a:t>
            </a:r>
          </a:p>
          <a:p>
            <a:pPr marL="304815" indent="-304815">
              <a:spcAft>
                <a:spcPts val="600"/>
              </a:spcAft>
              <a:buFont typeface="Wingdings" pitchFamily="2" charset="2"/>
              <a:buChar char="q"/>
            </a:pPr>
            <a:r>
              <a:rPr lang="ru-RU" sz="1467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филиалов ведущих казахстанских вузов в г. </a:t>
            </a:r>
            <a:r>
              <a:rPr lang="ru-RU" sz="1467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Конаев</a:t>
            </a:r>
            <a:endParaRPr lang="ru-RU" sz="1467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3520FD-7180-4E39-997C-E3358CA7503F}"/>
              </a:ext>
            </a:extLst>
          </p:cNvPr>
          <p:cNvSpPr txBox="1"/>
          <p:nvPr/>
        </p:nvSpPr>
        <p:spPr>
          <a:xfrm>
            <a:off x="1811990" y="3461418"/>
            <a:ext cx="7789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ОБЕСПЕЧЕНИЕ МЕСТАМИ В ОБЩЕЖИТИЯХ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72583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>
            <a:extLst>
              <a:ext uri="{FF2B5EF4-FFF2-40B4-BE49-F238E27FC236}">
                <a16:creationId xmlns:a16="http://schemas.microsoft.com/office/drawing/2014/main" id="{66BCFFFE-6F6E-42DA-A7F1-B2DEC11E6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91879" y="2533421"/>
            <a:ext cx="3909326" cy="584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Arial Narrow" panose="020B0606020202030204" pitchFamily="34" charset="0"/>
                <a:ea typeface="+mn-ea"/>
                <a:cs typeface="+mn-cs"/>
              </a:rPr>
              <a:t>Базовый уровень - система внутреннего обеспечения качества</a:t>
            </a:r>
          </a:p>
        </p:txBody>
      </p:sp>
      <p:sp>
        <p:nvSpPr>
          <p:cNvPr id="14" name="Равнобедренный треугольник 1">
            <a:extLst>
              <a:ext uri="{FF2B5EF4-FFF2-40B4-BE49-F238E27FC236}">
                <a16:creationId xmlns:a16="http://schemas.microsoft.com/office/drawing/2014/main" id="{7458E229-0E91-4E43-9D23-225FD52684FC}"/>
              </a:ext>
            </a:extLst>
          </p:cNvPr>
          <p:cNvSpPr/>
          <p:nvPr/>
        </p:nvSpPr>
        <p:spPr>
          <a:xfrm>
            <a:off x="3044669" y="1260704"/>
            <a:ext cx="8437724" cy="5179145"/>
          </a:xfrm>
          <a:prstGeom prst="triangle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77"/>
            </a:endParaRPr>
          </a:p>
        </p:txBody>
      </p:sp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id="{4661B203-D92F-4847-9BBB-7CB3A8A12E75}"/>
              </a:ext>
            </a:extLst>
          </p:cNvPr>
          <p:cNvSpPr/>
          <p:nvPr/>
        </p:nvSpPr>
        <p:spPr>
          <a:xfrm>
            <a:off x="7265128" y="1276223"/>
            <a:ext cx="2088815" cy="2570417"/>
          </a:xfrm>
          <a:prstGeom prst="rtTriangle">
            <a:avLst/>
          </a:prstGeom>
          <a:solidFill>
            <a:srgbClr val="2481E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D18AF0F-A91A-E74C-AD27-C00B240E44AB}"/>
              </a:ext>
            </a:extLst>
          </p:cNvPr>
          <p:cNvCxnSpPr>
            <a:cxnSpLocks/>
            <a:endCxn id="14" idx="3"/>
          </p:cNvCxnSpPr>
          <p:nvPr/>
        </p:nvCxnSpPr>
        <p:spPr>
          <a:xfrm>
            <a:off x="7255459" y="1272481"/>
            <a:ext cx="8072" cy="5167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D22C32A7-010F-A74C-AE0E-29E61B4E9493}"/>
              </a:ext>
            </a:extLst>
          </p:cNvPr>
          <p:cNvCxnSpPr>
            <a:stCxn id="14" idx="4"/>
            <a:endCxn id="14" idx="1"/>
          </p:cNvCxnSpPr>
          <p:nvPr/>
        </p:nvCxnSpPr>
        <p:spPr>
          <a:xfrm flipH="1" flipV="1">
            <a:off x="5154100" y="3850277"/>
            <a:ext cx="6328293" cy="2589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CD15B83C-558E-424C-B983-C400C0D4BF55}"/>
              </a:ext>
            </a:extLst>
          </p:cNvPr>
          <p:cNvCxnSpPr>
            <a:stCxn id="14" idx="2"/>
            <a:endCxn id="14" idx="5"/>
          </p:cNvCxnSpPr>
          <p:nvPr/>
        </p:nvCxnSpPr>
        <p:spPr>
          <a:xfrm flipV="1">
            <a:off x="3044669" y="3850277"/>
            <a:ext cx="6328293" cy="2589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38325BF-33FB-5244-84A9-FFAF2977DE0B}"/>
              </a:ext>
            </a:extLst>
          </p:cNvPr>
          <p:cNvCxnSpPr>
            <a:stCxn id="14" idx="3"/>
            <a:endCxn id="14" idx="5"/>
          </p:cNvCxnSpPr>
          <p:nvPr/>
        </p:nvCxnSpPr>
        <p:spPr>
          <a:xfrm flipV="1">
            <a:off x="7263531" y="3850277"/>
            <a:ext cx="2109431" cy="2589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5F93905A-EEDB-414B-A99B-54F33CA0A738}"/>
              </a:ext>
            </a:extLst>
          </p:cNvPr>
          <p:cNvCxnSpPr>
            <a:stCxn id="14" idx="5"/>
            <a:endCxn id="14" idx="1"/>
          </p:cNvCxnSpPr>
          <p:nvPr/>
        </p:nvCxnSpPr>
        <p:spPr>
          <a:xfrm flipH="1">
            <a:off x="5154100" y="3850277"/>
            <a:ext cx="42188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0E87FC3-1151-FE48-A0B2-FD1B26BCF0FC}"/>
              </a:ext>
            </a:extLst>
          </p:cNvPr>
          <p:cNvCxnSpPr>
            <a:stCxn id="14" idx="1"/>
            <a:endCxn id="14" idx="3"/>
          </p:cNvCxnSpPr>
          <p:nvPr/>
        </p:nvCxnSpPr>
        <p:spPr>
          <a:xfrm>
            <a:off x="5154100" y="3850277"/>
            <a:ext cx="2109431" cy="2589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41FE744-EA7F-2B44-890F-37A56D69D940}"/>
              </a:ext>
            </a:extLst>
          </p:cNvPr>
          <p:cNvCxnSpPr/>
          <p:nvPr/>
        </p:nvCxnSpPr>
        <p:spPr>
          <a:xfrm flipV="1">
            <a:off x="6204809" y="3846507"/>
            <a:ext cx="1050650" cy="1296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FC0D278-E872-C74B-A261-A4FE56567C92}"/>
              </a:ext>
            </a:extLst>
          </p:cNvPr>
          <p:cNvCxnSpPr/>
          <p:nvPr/>
        </p:nvCxnSpPr>
        <p:spPr>
          <a:xfrm>
            <a:off x="7255459" y="3846507"/>
            <a:ext cx="1056110" cy="1296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ADDEEAF-24D5-B147-9988-42EE1E33CDD5}"/>
              </a:ext>
            </a:extLst>
          </p:cNvPr>
          <p:cNvCxnSpPr/>
          <p:nvPr/>
        </p:nvCxnSpPr>
        <p:spPr>
          <a:xfrm>
            <a:off x="8311569" y="5143179"/>
            <a:ext cx="2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олилиния: фигура 70">
            <a:extLst>
              <a:ext uri="{FF2B5EF4-FFF2-40B4-BE49-F238E27FC236}">
                <a16:creationId xmlns:a16="http://schemas.microsoft.com/office/drawing/2014/main" id="{00B5358D-2B2E-1C45-9900-B1AFD9AEE89A}"/>
              </a:ext>
            </a:extLst>
          </p:cNvPr>
          <p:cNvSpPr/>
          <p:nvPr/>
        </p:nvSpPr>
        <p:spPr>
          <a:xfrm>
            <a:off x="7258483" y="3839455"/>
            <a:ext cx="2107694" cy="1287176"/>
          </a:xfrm>
          <a:custGeom>
            <a:avLst/>
            <a:gdLst>
              <a:gd name="connsiteX0" fmla="*/ 1050925 w 2105025"/>
              <a:gd name="connsiteY0" fmla="*/ 1289050 h 1289050"/>
              <a:gd name="connsiteX1" fmla="*/ 2105025 w 2105025"/>
              <a:gd name="connsiteY1" fmla="*/ 0 h 1289050"/>
              <a:gd name="connsiteX2" fmla="*/ 0 w 2105025"/>
              <a:gd name="connsiteY2" fmla="*/ 0 h 1289050"/>
              <a:gd name="connsiteX3" fmla="*/ 1050925 w 2105025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5025" h="1289050">
                <a:moveTo>
                  <a:pt x="1050925" y="1289050"/>
                </a:moveTo>
                <a:lnTo>
                  <a:pt x="2105025" y="0"/>
                </a:lnTo>
                <a:lnTo>
                  <a:pt x="0" y="0"/>
                </a:lnTo>
                <a:lnTo>
                  <a:pt x="1050925" y="1289050"/>
                </a:lnTo>
                <a:close/>
              </a:path>
            </a:pathLst>
          </a:custGeom>
          <a:solidFill>
            <a:srgbClr val="2481E8">
              <a:alpha val="49804"/>
            </a:srgb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6" name="Полилиния: фигура 71">
            <a:extLst>
              <a:ext uri="{FF2B5EF4-FFF2-40B4-BE49-F238E27FC236}">
                <a16:creationId xmlns:a16="http://schemas.microsoft.com/office/drawing/2014/main" id="{68924267-EFF2-2E46-A138-66B73A189FAD}"/>
              </a:ext>
            </a:extLst>
          </p:cNvPr>
          <p:cNvSpPr/>
          <p:nvPr/>
        </p:nvSpPr>
        <p:spPr>
          <a:xfrm>
            <a:off x="7256895" y="3852780"/>
            <a:ext cx="1060999" cy="1291140"/>
          </a:xfrm>
          <a:custGeom>
            <a:avLst/>
            <a:gdLst>
              <a:gd name="connsiteX0" fmla="*/ 7143 w 1059656"/>
              <a:gd name="connsiteY0" fmla="*/ 0 h 1293019"/>
              <a:gd name="connsiteX1" fmla="*/ 1059656 w 1059656"/>
              <a:gd name="connsiteY1" fmla="*/ 1293019 h 1293019"/>
              <a:gd name="connsiteX2" fmla="*/ 0 w 1059656"/>
              <a:gd name="connsiteY2" fmla="*/ 859631 h 1293019"/>
              <a:gd name="connsiteX3" fmla="*/ 7143 w 1059656"/>
              <a:gd name="connsiteY3" fmla="*/ 0 h 129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9656" h="1293019">
                <a:moveTo>
                  <a:pt x="7143" y="0"/>
                </a:moveTo>
                <a:lnTo>
                  <a:pt x="1059656" y="1293019"/>
                </a:lnTo>
                <a:lnTo>
                  <a:pt x="0" y="859631"/>
                </a:lnTo>
                <a:cubicBezTo>
                  <a:pt x="794" y="574675"/>
                  <a:pt x="1587" y="289718"/>
                  <a:pt x="7143" y="0"/>
                </a:cubicBezTo>
                <a:close/>
              </a:path>
            </a:pathLst>
          </a:custGeom>
          <a:solidFill>
            <a:srgbClr val="2481E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7" name="Полилиния: фигура 72">
            <a:extLst>
              <a:ext uri="{FF2B5EF4-FFF2-40B4-BE49-F238E27FC236}">
                <a16:creationId xmlns:a16="http://schemas.microsoft.com/office/drawing/2014/main" id="{4ECC8B21-0F2C-544B-90E6-5786A018CEBA}"/>
              </a:ext>
            </a:extLst>
          </p:cNvPr>
          <p:cNvSpPr/>
          <p:nvPr/>
        </p:nvSpPr>
        <p:spPr>
          <a:xfrm>
            <a:off x="8323696" y="3852292"/>
            <a:ext cx="3156772" cy="2591789"/>
          </a:xfrm>
          <a:custGeom>
            <a:avLst/>
            <a:gdLst>
              <a:gd name="connsiteX0" fmla="*/ 1047750 w 3152775"/>
              <a:gd name="connsiteY0" fmla="*/ 0 h 2595562"/>
              <a:gd name="connsiteX1" fmla="*/ 3152775 w 3152775"/>
              <a:gd name="connsiteY1" fmla="*/ 2595562 h 2595562"/>
              <a:gd name="connsiteX2" fmla="*/ 0 w 3152775"/>
              <a:gd name="connsiteY2" fmla="*/ 1295400 h 2595562"/>
              <a:gd name="connsiteX3" fmla="*/ 1047750 w 3152775"/>
              <a:gd name="connsiteY3" fmla="*/ 0 h 259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2775" h="2595562">
                <a:moveTo>
                  <a:pt x="1047750" y="0"/>
                </a:moveTo>
                <a:lnTo>
                  <a:pt x="3152775" y="2595562"/>
                </a:lnTo>
                <a:lnTo>
                  <a:pt x="0" y="1295400"/>
                </a:lnTo>
                <a:lnTo>
                  <a:pt x="1047750" y="0"/>
                </a:lnTo>
                <a:close/>
              </a:path>
            </a:pathLst>
          </a:custGeom>
          <a:solidFill>
            <a:srgbClr val="2481E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>
              <a:solidFill>
                <a:schemeClr val="tx1"/>
              </a:solidFill>
              <a:latin typeface="Montserrat" pitchFamily="2" charset="77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494C0FC-056A-2749-8866-011A6FA3EDF7}"/>
              </a:ext>
            </a:extLst>
          </p:cNvPr>
          <p:cNvGrpSpPr/>
          <p:nvPr/>
        </p:nvGrpSpPr>
        <p:grpSpPr>
          <a:xfrm>
            <a:off x="2955283" y="991551"/>
            <a:ext cx="4219575" cy="5171601"/>
            <a:chOff x="9672661" y="570652"/>
            <a:chExt cx="4219575" cy="5171601"/>
          </a:xfrm>
          <a:solidFill>
            <a:schemeClr val="accent1"/>
          </a:solidFill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62" name="Прямоугольный треугольник 61">
              <a:extLst>
                <a:ext uri="{FF2B5EF4-FFF2-40B4-BE49-F238E27FC236}">
                  <a16:creationId xmlns:a16="http://schemas.microsoft.com/office/drawing/2014/main" id="{01D758EF-7BBB-B640-9EA2-3EE21D875100}"/>
                </a:ext>
              </a:extLst>
            </p:cNvPr>
            <p:cNvSpPr/>
            <p:nvPr/>
          </p:nvSpPr>
          <p:spPr>
            <a:xfrm>
              <a:off x="9680894" y="570652"/>
              <a:ext cx="2086170" cy="2574159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  <a:alpha val="49804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b="1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sp>
          <p:nvSpPr>
            <p:cNvPr id="63" name="Полилиния: фигура 81">
              <a:extLst>
                <a:ext uri="{FF2B5EF4-FFF2-40B4-BE49-F238E27FC236}">
                  <a16:creationId xmlns:a16="http://schemas.microsoft.com/office/drawing/2014/main" id="{03B0426C-A200-1B4B-B1CE-E6475CDF65EE}"/>
                </a:ext>
              </a:extLst>
            </p:cNvPr>
            <p:cNvSpPr/>
            <p:nvPr/>
          </p:nvSpPr>
          <p:spPr>
            <a:xfrm>
              <a:off x="9674248" y="3148278"/>
              <a:ext cx="2105025" cy="1289050"/>
            </a:xfrm>
            <a:custGeom>
              <a:avLst/>
              <a:gdLst>
                <a:gd name="connsiteX0" fmla="*/ 1050925 w 2105025"/>
                <a:gd name="connsiteY0" fmla="*/ 1289050 h 1289050"/>
                <a:gd name="connsiteX1" fmla="*/ 2105025 w 2105025"/>
                <a:gd name="connsiteY1" fmla="*/ 0 h 1289050"/>
                <a:gd name="connsiteX2" fmla="*/ 0 w 2105025"/>
                <a:gd name="connsiteY2" fmla="*/ 0 h 1289050"/>
                <a:gd name="connsiteX3" fmla="*/ 1050925 w 2105025"/>
                <a:gd name="connsiteY3" fmla="*/ 1289050 h 128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025" h="1289050">
                  <a:moveTo>
                    <a:pt x="1050925" y="1289050"/>
                  </a:moveTo>
                  <a:lnTo>
                    <a:pt x="2105025" y="0"/>
                  </a:lnTo>
                  <a:lnTo>
                    <a:pt x="0" y="0"/>
                  </a:lnTo>
                  <a:lnTo>
                    <a:pt x="1050925" y="128905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49804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b="1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sp>
          <p:nvSpPr>
            <p:cNvPr id="64" name="Полилиния: фигура 82">
              <a:extLst>
                <a:ext uri="{FF2B5EF4-FFF2-40B4-BE49-F238E27FC236}">
                  <a16:creationId xmlns:a16="http://schemas.microsoft.com/office/drawing/2014/main" id="{86F42C92-2C75-8B4C-9C54-4CF0CF7F7F88}"/>
                </a:ext>
              </a:extLst>
            </p:cNvPr>
            <p:cNvSpPr/>
            <p:nvPr/>
          </p:nvSpPr>
          <p:spPr>
            <a:xfrm>
              <a:off x="9672661" y="3149072"/>
              <a:ext cx="1059656" cy="1293019"/>
            </a:xfrm>
            <a:custGeom>
              <a:avLst/>
              <a:gdLst>
                <a:gd name="connsiteX0" fmla="*/ 7143 w 1059656"/>
                <a:gd name="connsiteY0" fmla="*/ 0 h 1293019"/>
                <a:gd name="connsiteX1" fmla="*/ 1059656 w 1059656"/>
                <a:gd name="connsiteY1" fmla="*/ 1293019 h 1293019"/>
                <a:gd name="connsiteX2" fmla="*/ 0 w 1059656"/>
                <a:gd name="connsiteY2" fmla="*/ 859631 h 1293019"/>
                <a:gd name="connsiteX3" fmla="*/ 7143 w 1059656"/>
                <a:gd name="connsiteY3" fmla="*/ 0 h 129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9656" h="1293019">
                  <a:moveTo>
                    <a:pt x="7143" y="0"/>
                  </a:moveTo>
                  <a:lnTo>
                    <a:pt x="1059656" y="1293019"/>
                  </a:lnTo>
                  <a:lnTo>
                    <a:pt x="0" y="859631"/>
                  </a:lnTo>
                  <a:cubicBezTo>
                    <a:pt x="794" y="574675"/>
                    <a:pt x="1587" y="289718"/>
                    <a:pt x="7143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49804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b="1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sp>
          <p:nvSpPr>
            <p:cNvPr id="65" name="Полилиния: фигура 83">
              <a:extLst>
                <a:ext uri="{FF2B5EF4-FFF2-40B4-BE49-F238E27FC236}">
                  <a16:creationId xmlns:a16="http://schemas.microsoft.com/office/drawing/2014/main" id="{D97AE87C-0153-CD48-ADF1-3C3DDBCE2D7D}"/>
                </a:ext>
              </a:extLst>
            </p:cNvPr>
            <p:cNvSpPr/>
            <p:nvPr/>
          </p:nvSpPr>
          <p:spPr>
            <a:xfrm>
              <a:off x="10739461" y="3146691"/>
              <a:ext cx="3152775" cy="2595562"/>
            </a:xfrm>
            <a:custGeom>
              <a:avLst/>
              <a:gdLst>
                <a:gd name="connsiteX0" fmla="*/ 1047750 w 3152775"/>
                <a:gd name="connsiteY0" fmla="*/ 0 h 2595562"/>
                <a:gd name="connsiteX1" fmla="*/ 3152775 w 3152775"/>
                <a:gd name="connsiteY1" fmla="*/ 2595562 h 2595562"/>
                <a:gd name="connsiteX2" fmla="*/ 0 w 3152775"/>
                <a:gd name="connsiteY2" fmla="*/ 1295400 h 2595562"/>
                <a:gd name="connsiteX3" fmla="*/ 1047750 w 3152775"/>
                <a:gd name="connsiteY3" fmla="*/ 0 h 259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775" h="2595562">
                  <a:moveTo>
                    <a:pt x="1047750" y="0"/>
                  </a:moveTo>
                  <a:lnTo>
                    <a:pt x="3152775" y="2595562"/>
                  </a:lnTo>
                  <a:lnTo>
                    <a:pt x="0" y="1295400"/>
                  </a:lnTo>
                  <a:lnTo>
                    <a:pt x="1047750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49804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b="1">
                <a:solidFill>
                  <a:schemeClr val="tx1"/>
                </a:solidFill>
                <a:latin typeface="Montserrat" pitchFamily="2" charset="77"/>
              </a:endParaRPr>
            </a:p>
          </p:txBody>
        </p:sp>
      </p:grpSp>
      <p:sp>
        <p:nvSpPr>
          <p:cNvPr id="29" name="Полилиния: фигура 85">
            <a:extLst>
              <a:ext uri="{FF2B5EF4-FFF2-40B4-BE49-F238E27FC236}">
                <a16:creationId xmlns:a16="http://schemas.microsoft.com/office/drawing/2014/main" id="{EDC60385-0617-214C-A279-CB3090737D21}"/>
              </a:ext>
            </a:extLst>
          </p:cNvPr>
          <p:cNvSpPr/>
          <p:nvPr/>
        </p:nvSpPr>
        <p:spPr>
          <a:xfrm>
            <a:off x="6204383" y="4711256"/>
            <a:ext cx="2101336" cy="497277"/>
          </a:xfrm>
          <a:custGeom>
            <a:avLst/>
            <a:gdLst>
              <a:gd name="connsiteX0" fmla="*/ 0 w 2098675"/>
              <a:gd name="connsiteY0" fmla="*/ 428625 h 428625"/>
              <a:gd name="connsiteX1" fmla="*/ 1057275 w 2098675"/>
              <a:gd name="connsiteY1" fmla="*/ 0 h 428625"/>
              <a:gd name="connsiteX2" fmla="*/ 2098675 w 2098675"/>
              <a:gd name="connsiteY2" fmla="*/ 428625 h 428625"/>
              <a:gd name="connsiteX3" fmla="*/ 0 w 2098675"/>
              <a:gd name="connsiteY3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8675" h="428625">
                <a:moveTo>
                  <a:pt x="0" y="428625"/>
                </a:moveTo>
                <a:lnTo>
                  <a:pt x="1057275" y="0"/>
                </a:lnTo>
                <a:lnTo>
                  <a:pt x="2098675" y="428625"/>
                </a:lnTo>
                <a:lnTo>
                  <a:pt x="0" y="428625"/>
                </a:lnTo>
                <a:close/>
              </a:path>
            </a:pathLst>
          </a:custGeom>
          <a:solidFill>
            <a:srgbClr val="5BB196"/>
          </a:solidFill>
          <a:ln>
            <a:solidFill>
              <a:srgbClr val="FBF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77"/>
            </a:endParaRPr>
          </a:p>
        </p:txBody>
      </p:sp>
      <p:sp>
        <p:nvSpPr>
          <p:cNvPr id="30" name="Полилиния: фигура 86">
            <a:extLst>
              <a:ext uri="{FF2B5EF4-FFF2-40B4-BE49-F238E27FC236}">
                <a16:creationId xmlns:a16="http://schemas.microsoft.com/office/drawing/2014/main" id="{F9E03089-9C57-F943-84FB-45DBC2DD0E41}"/>
              </a:ext>
            </a:extLst>
          </p:cNvPr>
          <p:cNvSpPr/>
          <p:nvPr/>
        </p:nvSpPr>
        <p:spPr>
          <a:xfrm>
            <a:off x="6204383" y="5140877"/>
            <a:ext cx="2107694" cy="1296687"/>
          </a:xfrm>
          <a:custGeom>
            <a:avLst/>
            <a:gdLst>
              <a:gd name="connsiteX0" fmla="*/ 1050925 w 2105025"/>
              <a:gd name="connsiteY0" fmla="*/ 1298575 h 1298575"/>
              <a:gd name="connsiteX1" fmla="*/ 0 w 2105025"/>
              <a:gd name="connsiteY1" fmla="*/ 6350 h 1298575"/>
              <a:gd name="connsiteX2" fmla="*/ 2105025 w 2105025"/>
              <a:gd name="connsiteY2" fmla="*/ 0 h 1298575"/>
              <a:gd name="connsiteX3" fmla="*/ 1050925 w 2105025"/>
              <a:gd name="connsiteY3" fmla="*/ 1298575 h 129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5025" h="1298575">
                <a:moveTo>
                  <a:pt x="1050925" y="1298575"/>
                </a:moveTo>
                <a:lnTo>
                  <a:pt x="0" y="6350"/>
                </a:lnTo>
                <a:lnTo>
                  <a:pt x="2105025" y="0"/>
                </a:lnTo>
                <a:lnTo>
                  <a:pt x="1050925" y="1298575"/>
                </a:lnTo>
                <a:close/>
              </a:path>
            </a:pathLst>
          </a:custGeom>
          <a:solidFill>
            <a:srgbClr val="5BB196"/>
          </a:solidFill>
          <a:ln>
            <a:solidFill>
              <a:srgbClr val="FBF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77"/>
            </a:endParaRPr>
          </a:p>
        </p:txBody>
      </p:sp>
      <p:sp>
        <p:nvSpPr>
          <p:cNvPr id="31" name="Полилиния: фигура 87">
            <a:extLst>
              <a:ext uri="{FF2B5EF4-FFF2-40B4-BE49-F238E27FC236}">
                <a16:creationId xmlns:a16="http://schemas.microsoft.com/office/drawing/2014/main" id="{2D6F6A65-1528-C643-BF64-B60FB8CC1DDE}"/>
              </a:ext>
            </a:extLst>
          </p:cNvPr>
          <p:cNvSpPr/>
          <p:nvPr/>
        </p:nvSpPr>
        <p:spPr>
          <a:xfrm>
            <a:off x="7258483" y="5143047"/>
            <a:ext cx="4215388" cy="1291509"/>
          </a:xfrm>
          <a:custGeom>
            <a:avLst/>
            <a:gdLst>
              <a:gd name="connsiteX0" fmla="*/ 1060450 w 4210050"/>
              <a:gd name="connsiteY0" fmla="*/ 0 h 1301750"/>
              <a:gd name="connsiteX1" fmla="*/ 4210050 w 4210050"/>
              <a:gd name="connsiteY1" fmla="*/ 1301750 h 1301750"/>
              <a:gd name="connsiteX2" fmla="*/ 0 w 4210050"/>
              <a:gd name="connsiteY2" fmla="*/ 1301750 h 1301750"/>
              <a:gd name="connsiteX3" fmla="*/ 1060450 w 4210050"/>
              <a:gd name="connsiteY3" fmla="*/ 0 h 130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0050" h="1301750">
                <a:moveTo>
                  <a:pt x="1060450" y="0"/>
                </a:moveTo>
                <a:lnTo>
                  <a:pt x="4210050" y="1301750"/>
                </a:lnTo>
                <a:lnTo>
                  <a:pt x="0" y="1301750"/>
                </a:lnTo>
                <a:lnTo>
                  <a:pt x="1060450" y="0"/>
                </a:lnTo>
                <a:close/>
              </a:path>
            </a:pathLst>
          </a:custGeom>
          <a:solidFill>
            <a:srgbClr val="5BB196"/>
          </a:solidFill>
          <a:ln>
            <a:solidFill>
              <a:srgbClr val="FBF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77"/>
            </a:endParaRPr>
          </a:p>
        </p:txBody>
      </p:sp>
      <p:sp>
        <p:nvSpPr>
          <p:cNvPr id="32" name="Полилиния: фигура 90">
            <a:extLst>
              <a:ext uri="{FF2B5EF4-FFF2-40B4-BE49-F238E27FC236}">
                <a16:creationId xmlns:a16="http://schemas.microsoft.com/office/drawing/2014/main" id="{7D881ABF-5B14-3648-A3FF-BEDA3D55AEEA}"/>
              </a:ext>
            </a:extLst>
          </p:cNvPr>
          <p:cNvSpPr/>
          <p:nvPr/>
        </p:nvSpPr>
        <p:spPr>
          <a:xfrm flipH="1">
            <a:off x="3053484" y="5142032"/>
            <a:ext cx="4215388" cy="1289563"/>
          </a:xfrm>
          <a:custGeom>
            <a:avLst/>
            <a:gdLst>
              <a:gd name="connsiteX0" fmla="*/ 1060450 w 4210050"/>
              <a:gd name="connsiteY0" fmla="*/ 0 h 1301750"/>
              <a:gd name="connsiteX1" fmla="*/ 4210050 w 4210050"/>
              <a:gd name="connsiteY1" fmla="*/ 1301750 h 1301750"/>
              <a:gd name="connsiteX2" fmla="*/ 0 w 4210050"/>
              <a:gd name="connsiteY2" fmla="*/ 1301750 h 1301750"/>
              <a:gd name="connsiteX3" fmla="*/ 1060450 w 4210050"/>
              <a:gd name="connsiteY3" fmla="*/ 0 h 130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0050" h="1301750">
                <a:moveTo>
                  <a:pt x="1060450" y="0"/>
                </a:moveTo>
                <a:lnTo>
                  <a:pt x="4210050" y="1301750"/>
                </a:lnTo>
                <a:lnTo>
                  <a:pt x="0" y="1301750"/>
                </a:lnTo>
                <a:lnTo>
                  <a:pt x="1060450" y="0"/>
                </a:lnTo>
                <a:close/>
              </a:path>
            </a:pathLst>
          </a:custGeom>
          <a:solidFill>
            <a:srgbClr val="5BB196"/>
          </a:solidFill>
          <a:ln>
            <a:solidFill>
              <a:srgbClr val="FBF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869520-4D0E-C648-BFF5-9822E64ECCE0}"/>
              </a:ext>
            </a:extLst>
          </p:cNvPr>
          <p:cNvSpPr txBox="1"/>
          <p:nvPr/>
        </p:nvSpPr>
        <p:spPr>
          <a:xfrm>
            <a:off x="4568812" y="5560473"/>
            <a:ext cx="2496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Montserrat" pitchFamily="2" charset="77"/>
              </a:rPr>
              <a:t>Концепция  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качества и методология 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обеспечения качества.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Академические ценности.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Принципы</a:t>
            </a:r>
            <a:r>
              <a:rPr lang="en-US" sz="800" dirty="0">
                <a:latin typeface="Montserrat" pitchFamily="2" charset="77"/>
              </a:rPr>
              <a:t> </a:t>
            </a:r>
            <a:r>
              <a:rPr lang="kk-KZ" sz="800" dirty="0">
                <a:latin typeface="Montserrat" pitchFamily="2" charset="77"/>
              </a:rPr>
              <a:t>обеспечения </a:t>
            </a:r>
            <a:r>
              <a:rPr lang="ru-RU" sz="800" dirty="0">
                <a:latin typeface="Montserrat" pitchFamily="2" charset="77"/>
              </a:rPr>
              <a:t>качества.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Культура качества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1F2731-9E03-2F4A-894A-ABFF29A6AEE8}"/>
              </a:ext>
            </a:extLst>
          </p:cNvPr>
          <p:cNvSpPr txBox="1"/>
          <p:nvPr/>
        </p:nvSpPr>
        <p:spPr>
          <a:xfrm>
            <a:off x="7192757" y="5667214"/>
            <a:ext cx="3327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Montserrat" pitchFamily="2" charset="77"/>
              </a:rPr>
              <a:t>Количественные и 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качественные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индикаторы и критерии. 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Администрирование системы внутреннего 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обеспечения качества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0BD99C-322E-D645-9222-7367CB0F0112}"/>
              </a:ext>
            </a:extLst>
          </p:cNvPr>
          <p:cNvSpPr txBox="1"/>
          <p:nvPr/>
        </p:nvSpPr>
        <p:spPr>
          <a:xfrm>
            <a:off x="6322183" y="5352862"/>
            <a:ext cx="1844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Montserrat" pitchFamily="2" charset="77"/>
              </a:rPr>
              <a:t>Политика и стандарты 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внутреннего 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обеспечения качества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1089EE-D89A-674D-B9E7-999D74AD89FD}"/>
              </a:ext>
            </a:extLst>
          </p:cNvPr>
          <p:cNvSpPr txBox="1"/>
          <p:nvPr/>
        </p:nvSpPr>
        <p:spPr>
          <a:xfrm rot="2949946">
            <a:off x="8534026" y="4478628"/>
            <a:ext cx="2195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Montserrat" pitchFamily="2" charset="77"/>
              </a:rPr>
              <a:t>ГОСО.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 НРК (ВО). 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КВТ (лицензирование).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  Политика и механизмы. 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Гармонизация  госконтроля и 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оценки системы обеспечения 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качества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F6A9C5-158C-A44E-9BCA-095A2919E71A}"/>
              </a:ext>
            </a:extLst>
          </p:cNvPr>
          <p:cNvSpPr txBox="1"/>
          <p:nvPr/>
        </p:nvSpPr>
        <p:spPr>
          <a:xfrm>
            <a:off x="7606326" y="3848041"/>
            <a:ext cx="1434095" cy="78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800" dirty="0">
                <a:latin typeface="Montserrat" pitchFamily="2" charset="77"/>
              </a:rPr>
              <a:t>Руководство по </a:t>
            </a:r>
          </a:p>
          <a:p>
            <a:pPr algn="ctr">
              <a:lnSpc>
                <a:spcPct val="70000"/>
              </a:lnSpc>
            </a:pPr>
            <a:r>
              <a:rPr lang="ru-RU" sz="800" dirty="0">
                <a:latin typeface="Montserrat" pitchFamily="2" charset="77"/>
              </a:rPr>
              <a:t>обеспечению качества.</a:t>
            </a:r>
          </a:p>
          <a:p>
            <a:pPr algn="ctr">
              <a:lnSpc>
                <a:spcPct val="70000"/>
              </a:lnSpc>
            </a:pPr>
            <a:r>
              <a:rPr lang="ru-RU" sz="800" dirty="0">
                <a:latin typeface="Montserrat" pitchFamily="2" charset="77"/>
              </a:rPr>
              <a:t>Требования  </a:t>
            </a:r>
          </a:p>
          <a:p>
            <a:pPr algn="ctr">
              <a:lnSpc>
                <a:spcPct val="70000"/>
              </a:lnSpc>
            </a:pPr>
            <a:r>
              <a:rPr lang="ru-RU" sz="800" dirty="0">
                <a:latin typeface="Montserrat" pitchFamily="2" charset="77"/>
              </a:rPr>
              <a:t>и  стандарты</a:t>
            </a:r>
          </a:p>
          <a:p>
            <a:pPr algn="ctr">
              <a:lnSpc>
                <a:spcPct val="70000"/>
              </a:lnSpc>
            </a:pPr>
            <a:r>
              <a:rPr lang="ru-RU" sz="800" dirty="0">
                <a:latin typeface="Montserrat" pitchFamily="2" charset="77"/>
              </a:rPr>
              <a:t> для агентств </a:t>
            </a:r>
          </a:p>
          <a:p>
            <a:pPr algn="ctr">
              <a:lnSpc>
                <a:spcPct val="70000"/>
              </a:lnSpc>
            </a:pPr>
            <a:r>
              <a:rPr lang="ru-RU" sz="800" dirty="0">
                <a:latin typeface="Montserrat" pitchFamily="2" charset="77"/>
              </a:rPr>
              <a:t>внешнего</a:t>
            </a:r>
          </a:p>
          <a:p>
            <a:pPr algn="ctr">
              <a:lnSpc>
                <a:spcPct val="70000"/>
              </a:lnSpc>
            </a:pPr>
            <a:r>
              <a:rPr lang="ru-RU" sz="800" dirty="0">
                <a:latin typeface="Montserrat" pitchFamily="2" charset="77"/>
              </a:rPr>
              <a:t> обеспечения</a:t>
            </a:r>
          </a:p>
          <a:p>
            <a:pPr algn="ctr">
              <a:lnSpc>
                <a:spcPct val="70000"/>
              </a:lnSpc>
            </a:pPr>
            <a:r>
              <a:rPr lang="ru-RU" sz="800" dirty="0">
                <a:latin typeface="Montserrat" pitchFamily="2" charset="77"/>
              </a:rPr>
              <a:t>качества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38C748-2F52-E54B-9852-B8CBA9279675}"/>
              </a:ext>
            </a:extLst>
          </p:cNvPr>
          <p:cNvSpPr txBox="1"/>
          <p:nvPr/>
        </p:nvSpPr>
        <p:spPr>
          <a:xfrm rot="3061384">
            <a:off x="7060980" y="2535939"/>
            <a:ext cx="1849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Montserrat" pitchFamily="2" charset="77"/>
              </a:rPr>
              <a:t>Реестр 1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Реестр 2, 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Реестр 3.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Индикаторы  и 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показатели. 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Оценка. </a:t>
            </a:r>
            <a:r>
              <a:rPr lang="ru-RU" sz="800" dirty="0" err="1">
                <a:latin typeface="Montserrat" pitchFamily="2" charset="77"/>
              </a:rPr>
              <a:t>Профконтроль</a:t>
            </a:r>
            <a:r>
              <a:rPr lang="ru-RU" sz="800" dirty="0">
                <a:latin typeface="Montserrat" pitchFamily="2" charset="77"/>
              </a:rPr>
              <a:t>.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Проверки.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Мониторинг.</a:t>
            </a:r>
          </a:p>
          <a:p>
            <a:pPr algn="ctr"/>
            <a:endParaRPr lang="ru-RU" sz="800" dirty="0">
              <a:latin typeface="Montserrat" pitchFamily="2" charset="7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E1F5FC-DD36-8F46-ADCD-C556F9804BF8}"/>
              </a:ext>
            </a:extLst>
          </p:cNvPr>
          <p:cNvSpPr txBox="1"/>
          <p:nvPr/>
        </p:nvSpPr>
        <p:spPr>
          <a:xfrm rot="18526987">
            <a:off x="5690647" y="2775396"/>
            <a:ext cx="1551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Montserrat" pitchFamily="2" charset="77"/>
              </a:rPr>
              <a:t>Политика и процедуры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обеспечения качества. 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Принципы внешнего 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обеспечения качества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F54475-EF3B-7244-BCE6-0CA533DFCA8B}"/>
              </a:ext>
            </a:extLst>
          </p:cNvPr>
          <p:cNvSpPr txBox="1"/>
          <p:nvPr/>
        </p:nvSpPr>
        <p:spPr>
          <a:xfrm>
            <a:off x="5711974" y="3869559"/>
            <a:ext cx="1038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Montserrat" pitchFamily="2" charset="77"/>
              </a:rPr>
              <a:t>Критерии и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 стандарты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для внешнего 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обеспечения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качества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BF8551-2FCB-C64B-92A9-AEF6E546B2F7}"/>
              </a:ext>
            </a:extLst>
          </p:cNvPr>
          <p:cNvSpPr txBox="1"/>
          <p:nvPr/>
        </p:nvSpPr>
        <p:spPr>
          <a:xfrm rot="18582022">
            <a:off x="3614416" y="4665830"/>
            <a:ext cx="2296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Montserrat" pitchFamily="2" charset="77"/>
              </a:rPr>
              <a:t>Количественные и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 качественные  индикаторы и</a:t>
            </a:r>
          </a:p>
          <a:p>
            <a:pPr algn="ctr"/>
            <a:r>
              <a:rPr lang="ru-RU" sz="800" dirty="0">
                <a:latin typeface="Montserrat" pitchFamily="2" charset="77"/>
              </a:rPr>
              <a:t> показатели. Анализ. Оценка. Экспертиза.  Отчеты. Аккредитационный совет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7CDE25-3829-F545-A537-8E0A4C811D65}"/>
              </a:ext>
            </a:extLst>
          </p:cNvPr>
          <p:cNvSpPr txBox="1"/>
          <p:nvPr/>
        </p:nvSpPr>
        <p:spPr>
          <a:xfrm rot="18838517">
            <a:off x="6210389" y="4412758"/>
            <a:ext cx="1162409" cy="246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Montserrat" pitchFamily="2" charset="77"/>
              </a:rPr>
              <a:t>Независимость </a:t>
            </a:r>
          </a:p>
        </p:txBody>
      </p:sp>
      <p:sp>
        <p:nvSpPr>
          <p:cNvPr id="43" name="Прямоугольник 3">
            <a:extLst>
              <a:ext uri="{FF2B5EF4-FFF2-40B4-BE49-F238E27FC236}">
                <a16:creationId xmlns:a16="http://schemas.microsoft.com/office/drawing/2014/main" id="{2FD2A308-C16B-2448-8DE1-0C058CA1DCFB}"/>
              </a:ext>
            </a:extLst>
          </p:cNvPr>
          <p:cNvSpPr/>
          <p:nvPr/>
        </p:nvSpPr>
        <p:spPr>
          <a:xfrm>
            <a:off x="2401065" y="6423176"/>
            <a:ext cx="9733259" cy="293618"/>
          </a:xfrm>
          <a:custGeom>
            <a:avLst/>
            <a:gdLst>
              <a:gd name="connsiteX0" fmla="*/ 0 w 8524236"/>
              <a:gd name="connsiteY0" fmla="*/ 0 h 276000"/>
              <a:gd name="connsiteX1" fmla="*/ 8524236 w 8524236"/>
              <a:gd name="connsiteY1" fmla="*/ 0 h 276000"/>
              <a:gd name="connsiteX2" fmla="*/ 8524236 w 8524236"/>
              <a:gd name="connsiteY2" fmla="*/ 276000 h 276000"/>
              <a:gd name="connsiteX3" fmla="*/ 0 w 8524236"/>
              <a:gd name="connsiteY3" fmla="*/ 276000 h 276000"/>
              <a:gd name="connsiteX4" fmla="*/ 0 w 8524236"/>
              <a:gd name="connsiteY4" fmla="*/ 0 h 276000"/>
              <a:gd name="connsiteX0" fmla="*/ 0 w 8910602"/>
              <a:gd name="connsiteY0" fmla="*/ 0 h 288879"/>
              <a:gd name="connsiteX1" fmla="*/ 8524236 w 8910602"/>
              <a:gd name="connsiteY1" fmla="*/ 0 h 288879"/>
              <a:gd name="connsiteX2" fmla="*/ 8910602 w 8910602"/>
              <a:gd name="connsiteY2" fmla="*/ 288879 h 288879"/>
              <a:gd name="connsiteX3" fmla="*/ 0 w 8910602"/>
              <a:gd name="connsiteY3" fmla="*/ 276000 h 288879"/>
              <a:gd name="connsiteX4" fmla="*/ 0 w 8910602"/>
              <a:gd name="connsiteY4" fmla="*/ 0 h 288879"/>
              <a:gd name="connsiteX0" fmla="*/ 154546 w 8910602"/>
              <a:gd name="connsiteY0" fmla="*/ 0 h 288879"/>
              <a:gd name="connsiteX1" fmla="*/ 8524236 w 8910602"/>
              <a:gd name="connsiteY1" fmla="*/ 0 h 288879"/>
              <a:gd name="connsiteX2" fmla="*/ 8910602 w 8910602"/>
              <a:gd name="connsiteY2" fmla="*/ 288879 h 288879"/>
              <a:gd name="connsiteX3" fmla="*/ 0 w 8910602"/>
              <a:gd name="connsiteY3" fmla="*/ 276000 h 288879"/>
              <a:gd name="connsiteX4" fmla="*/ 154546 w 8910602"/>
              <a:gd name="connsiteY4" fmla="*/ 0 h 288879"/>
              <a:gd name="connsiteX0" fmla="*/ 425002 w 9181058"/>
              <a:gd name="connsiteY0" fmla="*/ 0 h 288879"/>
              <a:gd name="connsiteX1" fmla="*/ 8794692 w 9181058"/>
              <a:gd name="connsiteY1" fmla="*/ 0 h 288879"/>
              <a:gd name="connsiteX2" fmla="*/ 9181058 w 9181058"/>
              <a:gd name="connsiteY2" fmla="*/ 288879 h 288879"/>
              <a:gd name="connsiteX3" fmla="*/ 0 w 9181058"/>
              <a:gd name="connsiteY3" fmla="*/ 288879 h 288879"/>
              <a:gd name="connsiteX4" fmla="*/ 425002 w 9181058"/>
              <a:gd name="connsiteY4" fmla="*/ 0 h 288879"/>
              <a:gd name="connsiteX0" fmla="*/ 455998 w 9181058"/>
              <a:gd name="connsiteY0" fmla="*/ 15498 h 288879"/>
              <a:gd name="connsiteX1" fmla="*/ 8794692 w 9181058"/>
              <a:gd name="connsiteY1" fmla="*/ 0 h 288879"/>
              <a:gd name="connsiteX2" fmla="*/ 9181058 w 9181058"/>
              <a:gd name="connsiteY2" fmla="*/ 288879 h 288879"/>
              <a:gd name="connsiteX3" fmla="*/ 0 w 9181058"/>
              <a:gd name="connsiteY3" fmla="*/ 288879 h 288879"/>
              <a:gd name="connsiteX4" fmla="*/ 455998 w 9181058"/>
              <a:gd name="connsiteY4" fmla="*/ 15498 h 288879"/>
              <a:gd name="connsiteX0" fmla="*/ 497327 w 9222387"/>
              <a:gd name="connsiteY0" fmla="*/ 15498 h 288879"/>
              <a:gd name="connsiteX1" fmla="*/ 8836021 w 9222387"/>
              <a:gd name="connsiteY1" fmla="*/ 0 h 288879"/>
              <a:gd name="connsiteX2" fmla="*/ 9222387 w 9222387"/>
              <a:gd name="connsiteY2" fmla="*/ 288879 h 288879"/>
              <a:gd name="connsiteX3" fmla="*/ 0 w 9222387"/>
              <a:gd name="connsiteY3" fmla="*/ 288879 h 288879"/>
              <a:gd name="connsiteX4" fmla="*/ 497327 w 9222387"/>
              <a:gd name="connsiteY4" fmla="*/ 15498 h 288879"/>
              <a:gd name="connsiteX0" fmla="*/ 471497 w 9222387"/>
              <a:gd name="connsiteY0" fmla="*/ 10331 h 288879"/>
              <a:gd name="connsiteX1" fmla="*/ 8836021 w 9222387"/>
              <a:gd name="connsiteY1" fmla="*/ 0 h 288879"/>
              <a:gd name="connsiteX2" fmla="*/ 9222387 w 9222387"/>
              <a:gd name="connsiteY2" fmla="*/ 288879 h 288879"/>
              <a:gd name="connsiteX3" fmla="*/ 0 w 9222387"/>
              <a:gd name="connsiteY3" fmla="*/ 288879 h 288879"/>
              <a:gd name="connsiteX4" fmla="*/ 471497 w 9222387"/>
              <a:gd name="connsiteY4" fmla="*/ 10331 h 288879"/>
              <a:gd name="connsiteX0" fmla="*/ 641978 w 9392868"/>
              <a:gd name="connsiteY0" fmla="*/ 10331 h 294045"/>
              <a:gd name="connsiteX1" fmla="*/ 9006502 w 9392868"/>
              <a:gd name="connsiteY1" fmla="*/ 0 h 294045"/>
              <a:gd name="connsiteX2" fmla="*/ 9392868 w 9392868"/>
              <a:gd name="connsiteY2" fmla="*/ 288879 h 294045"/>
              <a:gd name="connsiteX3" fmla="*/ 0 w 9392868"/>
              <a:gd name="connsiteY3" fmla="*/ 294045 h 294045"/>
              <a:gd name="connsiteX4" fmla="*/ 641978 w 9392868"/>
              <a:gd name="connsiteY4" fmla="*/ 10331 h 294045"/>
              <a:gd name="connsiteX0" fmla="*/ 641978 w 9720935"/>
              <a:gd name="connsiteY0" fmla="*/ 10331 h 294045"/>
              <a:gd name="connsiteX1" fmla="*/ 9006502 w 9720935"/>
              <a:gd name="connsiteY1" fmla="*/ 0 h 294045"/>
              <a:gd name="connsiteX2" fmla="*/ 9720935 w 9720935"/>
              <a:gd name="connsiteY2" fmla="*/ 288879 h 294045"/>
              <a:gd name="connsiteX3" fmla="*/ 0 w 9720935"/>
              <a:gd name="connsiteY3" fmla="*/ 294045 h 294045"/>
              <a:gd name="connsiteX4" fmla="*/ 641978 w 9720935"/>
              <a:gd name="connsiteY4" fmla="*/ 10331 h 294045"/>
              <a:gd name="connsiteX0" fmla="*/ 641978 w 9720935"/>
              <a:gd name="connsiteY0" fmla="*/ 10331 h 294045"/>
              <a:gd name="connsiteX1" fmla="*/ 9034422 w 9720935"/>
              <a:gd name="connsiteY1" fmla="*/ 0 h 294045"/>
              <a:gd name="connsiteX2" fmla="*/ 9720935 w 9720935"/>
              <a:gd name="connsiteY2" fmla="*/ 288879 h 294045"/>
              <a:gd name="connsiteX3" fmla="*/ 0 w 9720935"/>
              <a:gd name="connsiteY3" fmla="*/ 294045 h 294045"/>
              <a:gd name="connsiteX4" fmla="*/ 641978 w 9720935"/>
              <a:gd name="connsiteY4" fmla="*/ 10331 h 29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0935" h="294045">
                <a:moveTo>
                  <a:pt x="641978" y="10331"/>
                </a:moveTo>
                <a:lnTo>
                  <a:pt x="9034422" y="0"/>
                </a:lnTo>
                <a:lnTo>
                  <a:pt x="9720935" y="288879"/>
                </a:lnTo>
                <a:lnTo>
                  <a:pt x="0" y="294045"/>
                </a:lnTo>
                <a:lnTo>
                  <a:pt x="641978" y="10331"/>
                </a:lnTo>
                <a:close/>
              </a:path>
            </a:pathLst>
          </a:custGeom>
          <a:solidFill>
            <a:srgbClr val="5BB19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Montserrat" pitchFamily="2" charset="77"/>
              </a:rPr>
              <a:t>Система внутреннего обеспечения качества</a:t>
            </a:r>
            <a:endParaRPr lang="x-none" sz="14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44" name="Прямоугольник 52">
            <a:extLst>
              <a:ext uri="{FF2B5EF4-FFF2-40B4-BE49-F238E27FC236}">
                <a16:creationId xmlns:a16="http://schemas.microsoft.com/office/drawing/2014/main" id="{9FFF70F1-0B4C-894C-BA3C-25A00AA680F0}"/>
              </a:ext>
            </a:extLst>
          </p:cNvPr>
          <p:cNvSpPr/>
          <p:nvPr/>
        </p:nvSpPr>
        <p:spPr>
          <a:xfrm rot="3056403">
            <a:off x="5751708" y="3670132"/>
            <a:ext cx="7610644" cy="291763"/>
          </a:xfrm>
          <a:custGeom>
            <a:avLst/>
            <a:gdLst>
              <a:gd name="connsiteX0" fmla="*/ 0 w 7090380"/>
              <a:gd name="connsiteY0" fmla="*/ 0 h 274624"/>
              <a:gd name="connsiteX1" fmla="*/ 7090380 w 7090380"/>
              <a:gd name="connsiteY1" fmla="*/ 0 h 274624"/>
              <a:gd name="connsiteX2" fmla="*/ 7090380 w 7090380"/>
              <a:gd name="connsiteY2" fmla="*/ 274624 h 274624"/>
              <a:gd name="connsiteX3" fmla="*/ 0 w 7090380"/>
              <a:gd name="connsiteY3" fmla="*/ 274624 h 274624"/>
              <a:gd name="connsiteX4" fmla="*/ 0 w 7090380"/>
              <a:gd name="connsiteY4" fmla="*/ 0 h 274624"/>
              <a:gd name="connsiteX0" fmla="*/ 0 w 7090380"/>
              <a:gd name="connsiteY0" fmla="*/ 0 h 311061"/>
              <a:gd name="connsiteX1" fmla="*/ 7090380 w 7090380"/>
              <a:gd name="connsiteY1" fmla="*/ 0 h 311061"/>
              <a:gd name="connsiteX2" fmla="*/ 6965328 w 7090380"/>
              <a:gd name="connsiteY2" fmla="*/ 311061 h 311061"/>
              <a:gd name="connsiteX3" fmla="*/ 0 w 7090380"/>
              <a:gd name="connsiteY3" fmla="*/ 274624 h 311061"/>
              <a:gd name="connsiteX4" fmla="*/ 0 w 7090380"/>
              <a:gd name="connsiteY4" fmla="*/ 0 h 311061"/>
              <a:gd name="connsiteX0" fmla="*/ 0 w 7529131"/>
              <a:gd name="connsiteY0" fmla="*/ 4656 h 315717"/>
              <a:gd name="connsiteX1" fmla="*/ 7529131 w 7529131"/>
              <a:gd name="connsiteY1" fmla="*/ 0 h 315717"/>
              <a:gd name="connsiteX2" fmla="*/ 6965328 w 7529131"/>
              <a:gd name="connsiteY2" fmla="*/ 315717 h 315717"/>
              <a:gd name="connsiteX3" fmla="*/ 0 w 7529131"/>
              <a:gd name="connsiteY3" fmla="*/ 279280 h 315717"/>
              <a:gd name="connsiteX4" fmla="*/ 0 w 7529131"/>
              <a:gd name="connsiteY4" fmla="*/ 4656 h 315717"/>
              <a:gd name="connsiteX0" fmla="*/ 0 w 7559909"/>
              <a:gd name="connsiteY0" fmla="*/ 0 h 311061"/>
              <a:gd name="connsiteX1" fmla="*/ 7559909 w 7559909"/>
              <a:gd name="connsiteY1" fmla="*/ 9711 h 311061"/>
              <a:gd name="connsiteX2" fmla="*/ 6965328 w 7559909"/>
              <a:gd name="connsiteY2" fmla="*/ 311061 h 311061"/>
              <a:gd name="connsiteX3" fmla="*/ 0 w 7559909"/>
              <a:gd name="connsiteY3" fmla="*/ 274624 h 311061"/>
              <a:gd name="connsiteX4" fmla="*/ 0 w 7559909"/>
              <a:gd name="connsiteY4" fmla="*/ 0 h 311061"/>
              <a:gd name="connsiteX0" fmla="*/ 0 w 7559909"/>
              <a:gd name="connsiteY0" fmla="*/ 0 h 281228"/>
              <a:gd name="connsiteX1" fmla="*/ 7559909 w 7559909"/>
              <a:gd name="connsiteY1" fmla="*/ 9711 h 281228"/>
              <a:gd name="connsiteX2" fmla="*/ 6989537 w 7559909"/>
              <a:gd name="connsiteY2" fmla="*/ 281228 h 281228"/>
              <a:gd name="connsiteX3" fmla="*/ 0 w 7559909"/>
              <a:gd name="connsiteY3" fmla="*/ 274624 h 281228"/>
              <a:gd name="connsiteX4" fmla="*/ 0 w 7559909"/>
              <a:gd name="connsiteY4" fmla="*/ 0 h 281228"/>
              <a:gd name="connsiteX0" fmla="*/ 0 w 7559909"/>
              <a:gd name="connsiteY0" fmla="*/ 0 h 295519"/>
              <a:gd name="connsiteX1" fmla="*/ 7559909 w 7559909"/>
              <a:gd name="connsiteY1" fmla="*/ 9711 h 295519"/>
              <a:gd name="connsiteX2" fmla="*/ 6991024 w 7559909"/>
              <a:gd name="connsiteY2" fmla="*/ 295519 h 295519"/>
              <a:gd name="connsiteX3" fmla="*/ 0 w 7559909"/>
              <a:gd name="connsiteY3" fmla="*/ 274624 h 295519"/>
              <a:gd name="connsiteX4" fmla="*/ 0 w 7559909"/>
              <a:gd name="connsiteY4" fmla="*/ 0 h 295519"/>
              <a:gd name="connsiteX0" fmla="*/ 0 w 7559909"/>
              <a:gd name="connsiteY0" fmla="*/ 0 h 295519"/>
              <a:gd name="connsiteX1" fmla="*/ 7559909 w 7559909"/>
              <a:gd name="connsiteY1" fmla="*/ 9711 h 295519"/>
              <a:gd name="connsiteX2" fmla="*/ 6991024 w 7559909"/>
              <a:gd name="connsiteY2" fmla="*/ 295519 h 295519"/>
              <a:gd name="connsiteX3" fmla="*/ 306249 w 7559909"/>
              <a:gd name="connsiteY3" fmla="*/ 293475 h 295519"/>
              <a:gd name="connsiteX4" fmla="*/ 0 w 7559909"/>
              <a:gd name="connsiteY4" fmla="*/ 0 h 295519"/>
              <a:gd name="connsiteX0" fmla="*/ 0 w 7621722"/>
              <a:gd name="connsiteY0" fmla="*/ 0 h 291393"/>
              <a:gd name="connsiteX1" fmla="*/ 7621722 w 7621722"/>
              <a:gd name="connsiteY1" fmla="*/ 5585 h 291393"/>
              <a:gd name="connsiteX2" fmla="*/ 7052837 w 7621722"/>
              <a:gd name="connsiteY2" fmla="*/ 291393 h 291393"/>
              <a:gd name="connsiteX3" fmla="*/ 368062 w 7621722"/>
              <a:gd name="connsiteY3" fmla="*/ 289349 h 291393"/>
              <a:gd name="connsiteX4" fmla="*/ 0 w 7621722"/>
              <a:gd name="connsiteY4" fmla="*/ 0 h 29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1722" h="291393">
                <a:moveTo>
                  <a:pt x="0" y="0"/>
                </a:moveTo>
                <a:lnTo>
                  <a:pt x="7621722" y="5585"/>
                </a:lnTo>
                <a:lnTo>
                  <a:pt x="7052837" y="291393"/>
                </a:lnTo>
                <a:lnTo>
                  <a:pt x="368062" y="289349"/>
                </a:lnTo>
                <a:lnTo>
                  <a:pt x="0" y="0"/>
                </a:lnTo>
                <a:close/>
              </a:path>
            </a:pathLst>
          </a:custGeom>
          <a:solidFill>
            <a:srgbClr val="2481E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x-none" b="1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45" name="Прямоугольник 53">
            <a:extLst>
              <a:ext uri="{FF2B5EF4-FFF2-40B4-BE49-F238E27FC236}">
                <a16:creationId xmlns:a16="http://schemas.microsoft.com/office/drawing/2014/main" id="{2E3F8EC3-5514-A340-8129-562DFB13B4BC}"/>
              </a:ext>
            </a:extLst>
          </p:cNvPr>
          <p:cNvSpPr/>
          <p:nvPr/>
        </p:nvSpPr>
        <p:spPr>
          <a:xfrm rot="18539052">
            <a:off x="1131714" y="3679982"/>
            <a:ext cx="7630144" cy="297215"/>
          </a:xfrm>
          <a:custGeom>
            <a:avLst/>
            <a:gdLst>
              <a:gd name="connsiteX0" fmla="*/ 0 w 7092000"/>
              <a:gd name="connsiteY0" fmla="*/ 0 h 276000"/>
              <a:gd name="connsiteX1" fmla="*/ 7092000 w 7092000"/>
              <a:gd name="connsiteY1" fmla="*/ 0 h 276000"/>
              <a:gd name="connsiteX2" fmla="*/ 7092000 w 7092000"/>
              <a:gd name="connsiteY2" fmla="*/ 276000 h 276000"/>
              <a:gd name="connsiteX3" fmla="*/ 0 w 7092000"/>
              <a:gd name="connsiteY3" fmla="*/ 276000 h 276000"/>
              <a:gd name="connsiteX4" fmla="*/ 0 w 7092000"/>
              <a:gd name="connsiteY4" fmla="*/ 0 h 276000"/>
              <a:gd name="connsiteX0" fmla="*/ 0 w 7339420"/>
              <a:gd name="connsiteY0" fmla="*/ 11799 h 276000"/>
              <a:gd name="connsiteX1" fmla="*/ 7339420 w 7339420"/>
              <a:gd name="connsiteY1" fmla="*/ 0 h 276000"/>
              <a:gd name="connsiteX2" fmla="*/ 7339420 w 7339420"/>
              <a:gd name="connsiteY2" fmla="*/ 276000 h 276000"/>
              <a:gd name="connsiteX3" fmla="*/ 247420 w 7339420"/>
              <a:gd name="connsiteY3" fmla="*/ 276000 h 276000"/>
              <a:gd name="connsiteX4" fmla="*/ 0 w 7339420"/>
              <a:gd name="connsiteY4" fmla="*/ 11799 h 276000"/>
              <a:gd name="connsiteX0" fmla="*/ 0 w 7339420"/>
              <a:gd name="connsiteY0" fmla="*/ 11799 h 283265"/>
              <a:gd name="connsiteX1" fmla="*/ 7339420 w 7339420"/>
              <a:gd name="connsiteY1" fmla="*/ 0 h 283265"/>
              <a:gd name="connsiteX2" fmla="*/ 7339420 w 7339420"/>
              <a:gd name="connsiteY2" fmla="*/ 276000 h 283265"/>
              <a:gd name="connsiteX3" fmla="*/ 555953 w 7339420"/>
              <a:gd name="connsiteY3" fmla="*/ 283265 h 283265"/>
              <a:gd name="connsiteX4" fmla="*/ 0 w 7339420"/>
              <a:gd name="connsiteY4" fmla="*/ 11799 h 283265"/>
              <a:gd name="connsiteX0" fmla="*/ 0 w 7339420"/>
              <a:gd name="connsiteY0" fmla="*/ 11799 h 298675"/>
              <a:gd name="connsiteX1" fmla="*/ 7339420 w 7339420"/>
              <a:gd name="connsiteY1" fmla="*/ 0 h 298675"/>
              <a:gd name="connsiteX2" fmla="*/ 7270170 w 7339420"/>
              <a:gd name="connsiteY2" fmla="*/ 298675 h 298675"/>
              <a:gd name="connsiteX3" fmla="*/ 555953 w 7339420"/>
              <a:gd name="connsiteY3" fmla="*/ 283265 h 298675"/>
              <a:gd name="connsiteX4" fmla="*/ 0 w 7339420"/>
              <a:gd name="connsiteY4" fmla="*/ 11799 h 298675"/>
              <a:gd name="connsiteX0" fmla="*/ 0 w 7641251"/>
              <a:gd name="connsiteY0" fmla="*/ 9963 h 296839"/>
              <a:gd name="connsiteX1" fmla="*/ 7641251 w 7641251"/>
              <a:gd name="connsiteY1" fmla="*/ 0 h 296839"/>
              <a:gd name="connsiteX2" fmla="*/ 7270170 w 7641251"/>
              <a:gd name="connsiteY2" fmla="*/ 296839 h 296839"/>
              <a:gd name="connsiteX3" fmla="*/ 555953 w 7641251"/>
              <a:gd name="connsiteY3" fmla="*/ 281429 h 296839"/>
              <a:gd name="connsiteX4" fmla="*/ 0 w 7641251"/>
              <a:gd name="connsiteY4" fmla="*/ 9963 h 29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1251" h="296839">
                <a:moveTo>
                  <a:pt x="0" y="9963"/>
                </a:moveTo>
                <a:lnTo>
                  <a:pt x="7641251" y="0"/>
                </a:lnTo>
                <a:lnTo>
                  <a:pt x="7270170" y="296839"/>
                </a:lnTo>
                <a:lnTo>
                  <a:pt x="555953" y="281429"/>
                </a:lnTo>
                <a:lnTo>
                  <a:pt x="0" y="996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x-none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6572DC-BC84-E046-B43C-B99E6090D117}"/>
              </a:ext>
            </a:extLst>
          </p:cNvPr>
          <p:cNvSpPr txBox="1"/>
          <p:nvPr/>
        </p:nvSpPr>
        <p:spPr>
          <a:xfrm>
            <a:off x="388502" y="4426474"/>
            <a:ext cx="30478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Q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– </a:t>
            </a:r>
            <a:r>
              <a:rPr lang="ru-RU" dirty="0">
                <a:latin typeface="Arial Narrow" panose="020B0606020202030204" pitchFamily="34" charset="0"/>
              </a:rPr>
              <a:t>достижение академического качества</a:t>
            </a:r>
            <a:endParaRPr lang="x-none" dirty="0">
              <a:latin typeface="Arial Narrow" panose="020B0606020202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514E4A-CDDF-A34A-9DFE-0A97CD58A1A9}"/>
              </a:ext>
            </a:extLst>
          </p:cNvPr>
          <p:cNvSpPr txBox="1"/>
          <p:nvPr/>
        </p:nvSpPr>
        <p:spPr>
          <a:xfrm rot="3423751">
            <a:off x="7075295" y="4317619"/>
            <a:ext cx="1145836" cy="246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Montserrat" pitchFamily="2" charset="77"/>
              </a:rPr>
              <a:t>Регулирование</a:t>
            </a: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A49B07FD-F746-6C4A-9605-BAB625C9BE22}"/>
              </a:ext>
            </a:extLst>
          </p:cNvPr>
          <p:cNvCxnSpPr>
            <a:stCxn id="14" idx="0"/>
          </p:cNvCxnSpPr>
          <p:nvPr/>
        </p:nvCxnSpPr>
        <p:spPr>
          <a:xfrm flipH="1" flipV="1">
            <a:off x="7253721" y="790388"/>
            <a:ext cx="9810" cy="470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928B0FC0-2F22-B648-BDBC-B363E2689A24}"/>
              </a:ext>
            </a:extLst>
          </p:cNvPr>
          <p:cNvSpPr/>
          <p:nvPr/>
        </p:nvSpPr>
        <p:spPr>
          <a:xfrm rot="18599028">
            <a:off x="2680888" y="3498076"/>
            <a:ext cx="4924068" cy="308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Montserrat" pitchFamily="2" charset="77"/>
              </a:rPr>
              <a:t>Система внешнего обеспечения качества</a:t>
            </a:r>
            <a:endParaRPr lang="x-none" sz="1400" b="1" dirty="0">
              <a:latin typeface="Montserrat" pitchFamily="2" charset="77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FD187565-C8C7-4C45-9F06-E33FA237E589}"/>
              </a:ext>
            </a:extLst>
          </p:cNvPr>
          <p:cNvSpPr/>
          <p:nvPr/>
        </p:nvSpPr>
        <p:spPr>
          <a:xfrm rot="3086836">
            <a:off x="6034267" y="3518396"/>
            <a:ext cx="6786352" cy="308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Montserrat" pitchFamily="2" charset="77"/>
              </a:rPr>
              <a:t>Государственное управление системой обеспечения качества</a:t>
            </a:r>
            <a:endParaRPr lang="x-none" sz="1400" b="1" dirty="0">
              <a:latin typeface="Montserrat" pitchFamily="2" charset="77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0066D055-529B-8942-AEF9-266D67D9463D}"/>
              </a:ext>
            </a:extLst>
          </p:cNvPr>
          <p:cNvSpPr/>
          <p:nvPr/>
        </p:nvSpPr>
        <p:spPr>
          <a:xfrm>
            <a:off x="7174989" y="856346"/>
            <a:ext cx="160843" cy="363409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Montserrat" pitchFamily="2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70FE539-E661-0C41-BF51-F5825B00544A}"/>
              </a:ext>
            </a:extLst>
          </p:cNvPr>
          <p:cNvSpPr txBox="1"/>
          <p:nvPr/>
        </p:nvSpPr>
        <p:spPr>
          <a:xfrm rot="16200000">
            <a:off x="6194446" y="2789043"/>
            <a:ext cx="2090800" cy="261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100" b="1" dirty="0">
                <a:solidFill>
                  <a:schemeClr val="bg1"/>
                </a:solidFill>
                <a:latin typeface="Montserrat" pitchFamily="2" charset="77"/>
              </a:rPr>
              <a:t>Доверие и устойчивость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0BB0457D-CAE4-C34D-B7BB-44C03CBFDD19}"/>
              </a:ext>
            </a:extLst>
          </p:cNvPr>
          <p:cNvSpPr/>
          <p:nvPr/>
        </p:nvSpPr>
        <p:spPr>
          <a:xfrm rot="6760903">
            <a:off x="9601070" y="3261604"/>
            <a:ext cx="176003" cy="48687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Montserrat" pitchFamily="2" charset="77"/>
            </a:endParaRPr>
          </a:p>
        </p:txBody>
      </p:sp>
      <p:sp>
        <p:nvSpPr>
          <p:cNvPr id="55" name="Треугольник 65">
            <a:extLst>
              <a:ext uri="{FF2B5EF4-FFF2-40B4-BE49-F238E27FC236}">
                <a16:creationId xmlns:a16="http://schemas.microsoft.com/office/drawing/2014/main" id="{E22D85D5-AD26-D642-A2DE-B3C89E18361F}"/>
              </a:ext>
            </a:extLst>
          </p:cNvPr>
          <p:cNvSpPr/>
          <p:nvPr/>
        </p:nvSpPr>
        <p:spPr>
          <a:xfrm rot="6878058">
            <a:off x="11918422" y="6589718"/>
            <a:ext cx="169060" cy="163745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Montserrat" pitchFamily="2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4296F25-BD9C-3946-A6A1-8AD9880BB469}"/>
              </a:ext>
            </a:extLst>
          </p:cNvPr>
          <p:cNvSpPr txBox="1"/>
          <p:nvPr/>
        </p:nvSpPr>
        <p:spPr>
          <a:xfrm rot="1336136">
            <a:off x="7722458" y="5380127"/>
            <a:ext cx="3094830" cy="261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100" b="1">
                <a:solidFill>
                  <a:schemeClr val="bg1"/>
                </a:solidFill>
                <a:latin typeface="Montserrat" pitchFamily="2" charset="77"/>
              </a:rPr>
              <a:t>Целенаправленность и адаптивность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9A20077C-ACAD-1943-8EAD-EA8E71A2683B}"/>
              </a:ext>
            </a:extLst>
          </p:cNvPr>
          <p:cNvSpPr/>
          <p:nvPr/>
        </p:nvSpPr>
        <p:spPr>
          <a:xfrm rot="4047265">
            <a:off x="4734643" y="3282865"/>
            <a:ext cx="162598" cy="48764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Montserrat" pitchFamily="2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DE83F7B-88B4-1F4D-BF35-763302BE2979}"/>
              </a:ext>
            </a:extLst>
          </p:cNvPr>
          <p:cNvSpPr txBox="1"/>
          <p:nvPr/>
        </p:nvSpPr>
        <p:spPr>
          <a:xfrm>
            <a:off x="6291542" y="4945122"/>
            <a:ext cx="2026988" cy="39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Montserrat" pitchFamily="2" charset="77"/>
              </a:rPr>
              <a:t>Академическая</a:t>
            </a:r>
          </a:p>
          <a:p>
            <a:pPr algn="ctr"/>
            <a:r>
              <a:rPr lang="ru-RU" sz="1000" b="1" dirty="0">
                <a:latin typeface="Montserrat" pitchFamily="2" charset="77"/>
              </a:rPr>
              <a:t>репутация</a:t>
            </a:r>
          </a:p>
        </p:txBody>
      </p:sp>
      <p:sp>
        <p:nvSpPr>
          <p:cNvPr id="59" name="Треугольник 68">
            <a:extLst>
              <a:ext uri="{FF2B5EF4-FFF2-40B4-BE49-F238E27FC236}">
                <a16:creationId xmlns:a16="http://schemas.microsoft.com/office/drawing/2014/main" id="{3B525FDE-8EC9-2941-8244-E88DFF59475B}"/>
              </a:ext>
            </a:extLst>
          </p:cNvPr>
          <p:cNvSpPr/>
          <p:nvPr/>
        </p:nvSpPr>
        <p:spPr>
          <a:xfrm rot="14892741">
            <a:off x="2427421" y="6607193"/>
            <a:ext cx="169060" cy="144053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Montserrat" pitchFamily="2" charset="7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A2DAA38-2820-F445-87C3-4B7E2868A8D1}"/>
              </a:ext>
            </a:extLst>
          </p:cNvPr>
          <p:cNvSpPr txBox="1"/>
          <p:nvPr/>
        </p:nvSpPr>
        <p:spPr>
          <a:xfrm rot="20223133">
            <a:off x="3758880" y="5452769"/>
            <a:ext cx="2770612" cy="261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100" b="1" dirty="0">
                <a:solidFill>
                  <a:schemeClr val="bg1"/>
                </a:solidFill>
                <a:latin typeface="Montserrat" pitchFamily="2" charset="77"/>
              </a:rPr>
              <a:t>Транспарентность и целостность</a:t>
            </a: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09752635-7F01-5640-8DCB-018C111C7179}"/>
              </a:ext>
            </a:extLst>
          </p:cNvPr>
          <p:cNvSpPr/>
          <p:nvPr/>
        </p:nvSpPr>
        <p:spPr>
          <a:xfrm>
            <a:off x="6991414" y="4455823"/>
            <a:ext cx="519251" cy="5178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Montserrat" pitchFamily="2" charset="77"/>
              </a:rPr>
              <a:t>Q</a:t>
            </a:r>
            <a:endParaRPr lang="x-none" sz="2000" b="1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6289" y="1690375"/>
            <a:ext cx="41391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326618" y="2369902"/>
            <a:ext cx="41391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322227" y="3020303"/>
            <a:ext cx="41391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44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ru-RU" sz="4400" b="1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1879" y="1856257"/>
            <a:ext cx="3350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dirty="0">
                <a:latin typeface="Arial Narrow" panose="020B0606020202030204" pitchFamily="34" charset="0"/>
              </a:rPr>
              <a:t>Ответственность государства по обеспечению качества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5096" y="3176532"/>
            <a:ext cx="3972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</a:rPr>
              <a:t>Интегрированный  уровень - система внешнего обеспечения качества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0611" y="1051310"/>
            <a:ext cx="4566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УРОВНИ НАЦИОНАЛЬНОЙ МОДЕЛИ ОБЕСПЕЧЕНИЯ КАЧЕСТВА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11855086" y="6159587"/>
            <a:ext cx="5230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4B6EF58F-0171-45C5-A2D7-758824E8A697}" type="slidenum">
              <a:rPr lang="ru-RU" sz="1400" smtClean="0">
                <a:latin typeface="Arial Narrow" panose="020B0606020202030204" pitchFamily="34" charset="0"/>
                <a:cs typeface="Arial" panose="020B0604020202020204" pitchFamily="34" charset="0"/>
              </a:rPr>
              <a:t>21</a:t>
            </a:fld>
            <a:endParaRPr lang="ru-RU" sz="1400" dirty="0">
              <a:latin typeface="Arial Narrow" panose="020B060602020203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97D4F617-62E3-4D36-A1A0-666EA7537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-33334"/>
            <a:ext cx="12192000" cy="825756"/>
          </a:xfrm>
          <a:prstGeom prst="rect">
            <a:avLst/>
          </a:prstGeom>
        </p:spPr>
      </p:pic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877FC8FB-5317-4DEF-877D-8FE4A231ED7B}"/>
              </a:ext>
            </a:extLst>
          </p:cNvPr>
          <p:cNvSpPr/>
          <p:nvPr/>
        </p:nvSpPr>
        <p:spPr>
          <a:xfrm>
            <a:off x="247852" y="67894"/>
            <a:ext cx="94412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НАЦИОНАЛЬНАЯ МОДЕЛЬ ОБЕСПЕЧЕНИЯ </a:t>
            </a:r>
          </a:p>
          <a:p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КАЧЕСТВА ОБРАЗОВАНИЯ 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EDB9C4BC-5A46-482E-9B5D-955B6143C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83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7B00D41-7851-40B4-B3C5-2AF33405D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2CBE24B-E321-476F-91B6-D3399EF7B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A66700E-970E-4D87-BF32-BFFC6D4956CB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4A66700E-970E-4D87-BF32-BFFC6D4956CB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1695610" y="6488668"/>
            <a:ext cx="370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EC04106-FF38-4B40-BDDC-32CFF94AEFF5}" type="slidenum">
              <a:rPr lang="ru-RU" sz="1600" smtClean="0">
                <a:latin typeface="Arial Narrow" panose="020B0606020202030204" pitchFamily="34" charset="0"/>
                <a:cs typeface="Arial" panose="020B0604020202020204" pitchFamily="34" charset="0"/>
              </a:rPr>
              <a:t>22</a:t>
            </a:fld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930" y="1717012"/>
            <a:ext cx="515833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Политика в области обеспечения качества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Разработка и утверждение программ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Студентоориентированное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обучение, преподавание и оценка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Прием студентов, успеваемость, признание и сертификация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Преподавательский состав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Учебные ресурсы и система поддержки студентов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Управление информацией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Информирование общественности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Постоянный мониторинг и периодическая оценка программ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Периодическое внешнее обеспечение качества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C2D3F06-832D-4EDF-80F7-9DE13D061AB1}"/>
              </a:ext>
            </a:extLst>
          </p:cNvPr>
          <p:cNvSpPr txBox="1"/>
          <p:nvPr/>
        </p:nvSpPr>
        <p:spPr>
          <a:xfrm>
            <a:off x="5865265" y="1725617"/>
            <a:ext cx="372430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АККРЕДИТАЦИОННЫЕ ОРГАНЫ </a:t>
            </a:r>
            <a:endParaRPr lang="ru-RU" sz="1600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C2D3F06-832D-4EDF-80F7-9DE13D061AB1}"/>
              </a:ext>
            </a:extLst>
          </p:cNvPr>
          <p:cNvSpPr txBox="1"/>
          <p:nvPr/>
        </p:nvSpPr>
        <p:spPr>
          <a:xfrm>
            <a:off x="5774169" y="3313072"/>
            <a:ext cx="564163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ДЕЯТЕЛЬНОСТЬ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ККРЕДИТАЦИОННЫХ ОРГАНОВ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C2D3F06-832D-4EDF-80F7-9DE13D061AB1}"/>
              </a:ext>
            </a:extLst>
          </p:cNvPr>
          <p:cNvSpPr txBox="1"/>
          <p:nvPr/>
        </p:nvSpPr>
        <p:spPr>
          <a:xfrm>
            <a:off x="1080544" y="5074439"/>
            <a:ext cx="383022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ОСНОВНОЕ ТРЕБОВАНИЕ К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АККРЕДИТАЦИОННЫМ ОРГАНАМ 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840244E-9C7F-A0A6-38FD-7C6C6FF14E6D}"/>
              </a:ext>
            </a:extLst>
          </p:cNvPr>
          <p:cNvSpPr txBox="1"/>
          <p:nvPr/>
        </p:nvSpPr>
        <p:spPr>
          <a:xfrm>
            <a:off x="5774169" y="2094949"/>
            <a:ext cx="628145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defTabSz="447675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несут ответственность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за беспристрастность своей деятельности по аккредитации</a:t>
            </a: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;</a:t>
            </a:r>
          </a:p>
          <a:p>
            <a:pPr indent="269875" defTabSz="447675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не должны допускать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любого коммерческого, финансового или иного давления, которое могло бы поставить под угрозу беспристрастность.</a:t>
            </a:r>
          </a:p>
          <a:p>
            <a:pPr indent="269875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должны гарантировать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обществу, что их решениям можно доверять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599" y="936572"/>
            <a:ext cx="495300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latin typeface="Arial Narrow" panose="020B0606020202030204" pitchFamily="34" charset="0"/>
              </a:rPr>
              <a:t>СИСТЕМЫ ВНУТРЕННЕГО ОБЕСПЕЧЕНИЯ КАЧЕСТВА НА ОСНОВЕ </a:t>
            </a:r>
            <a:r>
              <a:rPr lang="en-US" sz="1600" b="1" dirty="0">
                <a:latin typeface="Arial Narrow" panose="020B0606020202030204" pitchFamily="34" charset="0"/>
              </a:rPr>
              <a:t>ESG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endParaRPr lang="kk-KZ" sz="1600" b="1" dirty="0"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83708" y="963309"/>
            <a:ext cx="536965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 Narrow" panose="020B0606020202030204" pitchFamily="34" charset="0"/>
              </a:rPr>
              <a:t>СИСТЕМА ВНЕШНЕГО </a:t>
            </a:r>
          </a:p>
          <a:p>
            <a:pPr algn="ctr"/>
            <a:r>
              <a:rPr lang="ru-RU" sz="1600" b="1" dirty="0">
                <a:latin typeface="Arial Narrow" panose="020B0606020202030204" pitchFamily="34" charset="0"/>
              </a:rPr>
              <a:t>ОБЕСПЕЧЕНИЯ КАЧЕСТВА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5774169" y="3652175"/>
            <a:ext cx="54265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направлена на внедрение адекватных последующих процедур;</a:t>
            </a:r>
            <a:endParaRPr lang="en-US" sz="1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indent="269875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рассматривает систему обеспечения качества в  качестве непрерывного процесса;</a:t>
            </a:r>
          </a:p>
          <a:p>
            <a:pPr indent="269875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прозрачная и подотчетная, чтобы вызывать доверие и уважение со стороны общества</a:t>
            </a:r>
          </a:p>
        </p:txBody>
      </p:sp>
      <p:sp>
        <p:nvSpPr>
          <p:cNvPr id="107" name="Прямоугольник 106"/>
          <p:cNvSpPr/>
          <p:nvPr/>
        </p:nvSpPr>
        <p:spPr>
          <a:xfrm>
            <a:off x="5836791" y="4988590"/>
            <a:ext cx="5440952" cy="813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Реестр 1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(12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аккредитационных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 органов)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Реестр 2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(105 вузов аккредитованы)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Реестр 3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(8234 образовательных программ аккредитованы)</a:t>
            </a:r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>
            <a:off x="5559100" y="1725617"/>
            <a:ext cx="0" cy="308566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011786" y="6073170"/>
            <a:ext cx="333341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 Narrow" panose="020B0606020202030204" pitchFamily="34" charset="0"/>
              </a:rPr>
              <a:t>НОВАЯ РЕГУЛЯТОРНАЯ ПОЛИТИКА «С ЧИСТОГО ЛИСТА»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85662" y="607317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Переход от проверок к профилактическим мероприятиям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Автоматизация Системы оценки и управления рисками</a:t>
            </a:r>
          </a:p>
        </p:txBody>
      </p:sp>
      <p:sp>
        <p:nvSpPr>
          <p:cNvPr id="9" name="Нашивка 8"/>
          <p:cNvSpPr/>
          <p:nvPr/>
        </p:nvSpPr>
        <p:spPr>
          <a:xfrm>
            <a:off x="4451810" y="6273800"/>
            <a:ext cx="227240" cy="214868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09" name="Прямая соединительная линия 108"/>
          <p:cNvCxnSpPr/>
          <p:nvPr/>
        </p:nvCxnSpPr>
        <p:spPr>
          <a:xfrm flipH="1" flipV="1">
            <a:off x="276843" y="5862414"/>
            <a:ext cx="11701868" cy="344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77FC8FB-5317-4DEF-877D-8FE4A231ED7B}"/>
              </a:ext>
            </a:extLst>
          </p:cNvPr>
          <p:cNvSpPr/>
          <p:nvPr/>
        </p:nvSpPr>
        <p:spPr>
          <a:xfrm>
            <a:off x="276843" y="107978"/>
            <a:ext cx="94412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НАЦИОНАЛЬНАЯ МОДЕЛЬ ОБЕСПЕЧЕНИЯ </a:t>
            </a:r>
          </a:p>
          <a:p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КАЧЕСТВА ОБРАЗОВАНИЯ </a:t>
            </a:r>
          </a:p>
        </p:txBody>
      </p:sp>
    </p:spTree>
    <p:extLst>
      <p:ext uri="{BB962C8B-B14F-4D97-AF65-F5344CB8AC3E}">
        <p14:creationId xmlns:p14="http://schemas.microsoft.com/office/powerpoint/2010/main" val="2106559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816C451-C246-4079-928D-CE0DFE2CF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F4FAA6C-E25E-4A58-8FBF-93F4686E60C6}"/>
              </a:ext>
            </a:extLst>
          </p:cNvPr>
          <p:cNvSpPr/>
          <p:nvPr/>
        </p:nvSpPr>
        <p:spPr>
          <a:xfrm>
            <a:off x="299444" y="195063"/>
            <a:ext cx="94412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СЕРТИФИКАЦИЯ 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КВАЛИФИКАЦИЙ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EE8C63B-62B8-42E5-A2AA-B62244E4E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CB63C7C-998E-4A16-8180-820554DA727C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E74BC541-5156-4EF9-8E3C-D9609F19ACD7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FF6A945-F678-42B8-BB94-4B4A435EBB66}"/>
              </a:ext>
            </a:extLst>
          </p:cNvPr>
          <p:cNvGrpSpPr/>
          <p:nvPr/>
        </p:nvGrpSpPr>
        <p:grpSpPr>
          <a:xfrm>
            <a:off x="243801" y="1398811"/>
            <a:ext cx="4009575" cy="2648469"/>
            <a:chOff x="-155361" y="1003879"/>
            <a:chExt cx="4009575" cy="2648469"/>
          </a:xfrm>
        </p:grpSpPr>
        <p:graphicFrame>
          <p:nvGraphicFramePr>
            <p:cNvPr id="36" name="Схема 35">
              <a:extLst>
                <a:ext uri="{FF2B5EF4-FFF2-40B4-BE49-F238E27FC236}">
                  <a16:creationId xmlns:a16="http://schemas.microsoft.com/office/drawing/2014/main" id="{0D0C1589-3817-4421-B15C-D788C182CA12}"/>
                </a:ext>
              </a:extLst>
            </p:cNvPr>
            <p:cNvGraphicFramePr/>
            <p:nvPr/>
          </p:nvGraphicFramePr>
          <p:xfrm>
            <a:off x="-155361" y="1003879"/>
            <a:ext cx="4009575" cy="264846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41" name="Teardrop 1">
              <a:extLst>
                <a:ext uri="{FF2B5EF4-FFF2-40B4-BE49-F238E27FC236}">
                  <a16:creationId xmlns:a16="http://schemas.microsoft.com/office/drawing/2014/main" id="{52668AAC-E1CC-461D-A786-4BE485668C6C}"/>
                </a:ext>
              </a:extLst>
            </p:cNvPr>
            <p:cNvSpPr/>
            <p:nvPr/>
          </p:nvSpPr>
          <p:spPr>
            <a:xfrm rot="18805991">
              <a:off x="2555309" y="2686528"/>
              <a:ext cx="487476" cy="482389"/>
            </a:xfrm>
            <a:custGeom>
              <a:avLst/>
              <a:gdLst/>
              <a:ahLst/>
              <a:cxnLst/>
              <a:rect l="l" t="t" r="r" b="b"/>
              <a:pathLst>
                <a:path w="1807241" h="1788383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ounded Rectangle 51">
              <a:extLst>
                <a:ext uri="{FF2B5EF4-FFF2-40B4-BE49-F238E27FC236}">
                  <a16:creationId xmlns:a16="http://schemas.microsoft.com/office/drawing/2014/main" id="{CFA93CED-8DC4-4F6A-A81D-9069D12D1873}"/>
                </a:ext>
              </a:extLst>
            </p:cNvPr>
            <p:cNvSpPr/>
            <p:nvPr/>
          </p:nvSpPr>
          <p:spPr>
            <a:xfrm rot="16200000" flipH="1">
              <a:off x="717151" y="2721083"/>
              <a:ext cx="408345" cy="402059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Left Arrow 1">
              <a:extLst>
                <a:ext uri="{FF2B5EF4-FFF2-40B4-BE49-F238E27FC236}">
                  <a16:creationId xmlns:a16="http://schemas.microsoft.com/office/drawing/2014/main" id="{114D5089-CDFB-43E5-8A34-BFD57EC3EC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21355" y="1137135"/>
              <a:ext cx="447206" cy="435270"/>
            </a:xfrm>
            <a:custGeom>
              <a:avLst/>
              <a:gdLst/>
              <a:ahLst/>
              <a:cxnLst/>
              <a:rect l="l" t="t" r="r" b="b"/>
              <a:pathLst>
                <a:path w="3306630" h="3218379">
                  <a:moveTo>
                    <a:pt x="0" y="2085651"/>
                  </a:moveTo>
                  <a:cubicBezTo>
                    <a:pt x="253919" y="2342528"/>
                    <a:pt x="881542" y="2297196"/>
                    <a:pt x="1388167" y="2271654"/>
                  </a:cubicBezTo>
                  <a:lnTo>
                    <a:pt x="1417952" y="2988872"/>
                  </a:lnTo>
                  <a:lnTo>
                    <a:pt x="717647" y="2950294"/>
                  </a:lnTo>
                  <a:cubicBezTo>
                    <a:pt x="467617" y="2928101"/>
                    <a:pt x="217417" y="2555860"/>
                    <a:pt x="0" y="2085651"/>
                  </a:cubicBezTo>
                  <a:close/>
                  <a:moveTo>
                    <a:pt x="1969797" y="2019847"/>
                  </a:moveTo>
                  <a:lnTo>
                    <a:pt x="1969797" y="2274913"/>
                  </a:lnTo>
                  <a:lnTo>
                    <a:pt x="2657809" y="2274913"/>
                  </a:lnTo>
                  <a:cubicBezTo>
                    <a:pt x="2787205" y="2599270"/>
                    <a:pt x="2968360" y="2923626"/>
                    <a:pt x="2675062" y="2954686"/>
                  </a:cubicBezTo>
                  <a:lnTo>
                    <a:pt x="1969797" y="2963313"/>
                  </a:lnTo>
                  <a:lnTo>
                    <a:pt x="1969797" y="3218379"/>
                  </a:lnTo>
                  <a:lnTo>
                    <a:pt x="1429598" y="2619113"/>
                  </a:lnTo>
                  <a:close/>
                  <a:moveTo>
                    <a:pt x="2961009" y="1275432"/>
                  </a:moveTo>
                  <a:lnTo>
                    <a:pt x="3277752" y="1901203"/>
                  </a:lnTo>
                  <a:cubicBezTo>
                    <a:pt x="3383548" y="2128832"/>
                    <a:pt x="3186278" y="2531632"/>
                    <a:pt x="2887773" y="2955026"/>
                  </a:cubicBezTo>
                  <a:cubicBezTo>
                    <a:pt x="2983276" y="2606687"/>
                    <a:pt x="2630206" y="2085815"/>
                    <a:pt x="2354773" y="1659836"/>
                  </a:cubicBezTo>
                  <a:close/>
                  <a:moveTo>
                    <a:pt x="1019997" y="990789"/>
                  </a:moveTo>
                  <a:lnTo>
                    <a:pt x="1268877" y="1758248"/>
                  </a:lnTo>
                  <a:lnTo>
                    <a:pt x="1047983" y="1630715"/>
                  </a:lnTo>
                  <a:lnTo>
                    <a:pt x="703977" y="2226552"/>
                  </a:lnTo>
                  <a:cubicBezTo>
                    <a:pt x="358378" y="2176433"/>
                    <a:pt x="-13100" y="2171140"/>
                    <a:pt x="106650" y="1901606"/>
                  </a:cubicBezTo>
                  <a:lnTo>
                    <a:pt x="451811" y="1286515"/>
                  </a:lnTo>
                  <a:lnTo>
                    <a:pt x="230918" y="1158982"/>
                  </a:lnTo>
                  <a:close/>
                  <a:moveTo>
                    <a:pt x="2174825" y="119764"/>
                  </a:moveTo>
                  <a:cubicBezTo>
                    <a:pt x="2220451" y="119103"/>
                    <a:pt x="2264887" y="143875"/>
                    <a:pt x="2308274" y="203493"/>
                  </a:cubicBezTo>
                  <a:lnTo>
                    <a:pt x="2668377" y="809957"/>
                  </a:lnTo>
                  <a:lnTo>
                    <a:pt x="2889271" y="682424"/>
                  </a:lnTo>
                  <a:lnTo>
                    <a:pt x="2640391" y="1449883"/>
                  </a:lnTo>
                  <a:lnTo>
                    <a:pt x="1851312" y="1281690"/>
                  </a:lnTo>
                  <a:lnTo>
                    <a:pt x="2072206" y="1154157"/>
                  </a:lnTo>
                  <a:lnTo>
                    <a:pt x="1728200" y="558321"/>
                  </a:lnTo>
                  <a:cubicBezTo>
                    <a:pt x="1890352" y="352642"/>
                    <a:pt x="2037947" y="121750"/>
                    <a:pt x="2174825" y="119764"/>
                  </a:cubicBezTo>
                  <a:close/>
                  <a:moveTo>
                    <a:pt x="1831774" y="30"/>
                  </a:moveTo>
                  <a:cubicBezTo>
                    <a:pt x="1948530" y="539"/>
                    <a:pt x="2073232" y="7407"/>
                    <a:pt x="2202212" y="19111"/>
                  </a:cubicBezTo>
                  <a:cubicBezTo>
                    <a:pt x="1852790" y="110572"/>
                    <a:pt x="1578238" y="676776"/>
                    <a:pt x="1347045" y="1128297"/>
                  </a:cubicBezTo>
                  <a:lnTo>
                    <a:pt x="711024" y="795483"/>
                  </a:lnTo>
                  <a:lnTo>
                    <a:pt x="1094586" y="208291"/>
                  </a:lnTo>
                  <a:cubicBezTo>
                    <a:pt x="1202761" y="54213"/>
                    <a:pt x="1481508" y="-1496"/>
                    <a:pt x="1831774" y="3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2C636BC-23D4-459A-8AD1-F30832A406D8}"/>
              </a:ext>
            </a:extLst>
          </p:cNvPr>
          <p:cNvSpPr txBox="1"/>
          <p:nvPr/>
        </p:nvSpPr>
        <p:spPr>
          <a:xfrm>
            <a:off x="1295856" y="1125331"/>
            <a:ext cx="188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ИНФОРМАЛЬНОЕ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4F7DDB-3A50-46C5-8BA1-B223F71728FF}"/>
              </a:ext>
            </a:extLst>
          </p:cNvPr>
          <p:cNvSpPr txBox="1"/>
          <p:nvPr/>
        </p:nvSpPr>
        <p:spPr>
          <a:xfrm>
            <a:off x="453674" y="3710693"/>
            <a:ext cx="180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ФОРМАЛЬНОЕ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9C1653-1153-4CFE-837B-ACB13DF52244}"/>
              </a:ext>
            </a:extLst>
          </p:cNvPr>
          <p:cNvSpPr txBox="1"/>
          <p:nvPr/>
        </p:nvSpPr>
        <p:spPr>
          <a:xfrm>
            <a:off x="2564901" y="3710693"/>
            <a:ext cx="1716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НЕФОРМАЛЬНОЕ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05DA4F8C-B030-41BD-A1C4-92A99EEB0BAB}"/>
              </a:ext>
            </a:extLst>
          </p:cNvPr>
          <p:cNvSpPr/>
          <p:nvPr/>
        </p:nvSpPr>
        <p:spPr>
          <a:xfrm>
            <a:off x="961348" y="4670569"/>
            <a:ext cx="2756900" cy="426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latin typeface="Arial Narrow" panose="020B0606020202030204" pitchFamily="34" charset="0"/>
                <a:cs typeface="Arial" panose="020B0604020202020204" pitchFamily="34" charset="0"/>
              </a:rPr>
              <a:t>ВУЗЫ</a:t>
            </a:r>
            <a:endParaRPr lang="x-none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75BB6314-9722-4813-A015-7C5CFDE24E71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1356044" y="3987692"/>
            <a:ext cx="0" cy="5265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C1012DB7-B36D-4962-BA83-C92D03329FA9}"/>
              </a:ext>
            </a:extLst>
          </p:cNvPr>
          <p:cNvCxnSpPr>
            <a:cxnSpLocks/>
          </p:cNvCxnSpPr>
          <p:nvPr/>
        </p:nvCxnSpPr>
        <p:spPr>
          <a:xfrm>
            <a:off x="3180072" y="3934827"/>
            <a:ext cx="0" cy="5793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авая фигурная скобка 49">
            <a:extLst>
              <a:ext uri="{FF2B5EF4-FFF2-40B4-BE49-F238E27FC236}">
                <a16:creationId xmlns:a16="http://schemas.microsoft.com/office/drawing/2014/main" id="{C34BEFF3-802B-4052-8F12-F4338E37114A}"/>
              </a:ext>
            </a:extLst>
          </p:cNvPr>
          <p:cNvSpPr/>
          <p:nvPr/>
        </p:nvSpPr>
        <p:spPr>
          <a:xfrm>
            <a:off x="4180702" y="1045972"/>
            <a:ext cx="429425" cy="3453054"/>
          </a:xfrm>
          <a:prstGeom prst="rightBrace">
            <a:avLst>
              <a:gd name="adj1" fmla="val 34515"/>
              <a:gd name="adj2" fmla="val 5113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 dirty="0">
              <a:ln w="28575">
                <a:solidFill>
                  <a:schemeClr val="tx1"/>
                </a:solidFill>
              </a:ln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2715F01C-038B-412C-9DF1-4140424F4B45}"/>
              </a:ext>
            </a:extLst>
          </p:cNvPr>
          <p:cNvSpPr/>
          <p:nvPr/>
        </p:nvSpPr>
        <p:spPr>
          <a:xfrm>
            <a:off x="4901482" y="1144290"/>
            <a:ext cx="3029468" cy="579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latin typeface="Arial Narrow" panose="020B0606020202030204" pitchFamily="34" charset="0"/>
                <a:cs typeface="Arial" panose="020B0604020202020204" pitchFamily="34" charset="0"/>
              </a:rPr>
              <a:t>Признание:</a:t>
            </a:r>
            <a:endParaRPr lang="x-none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D2A8AE5D-9EBA-4354-8C24-0BBC1151FAEE}"/>
              </a:ext>
            </a:extLst>
          </p:cNvPr>
          <p:cNvSpPr/>
          <p:nvPr/>
        </p:nvSpPr>
        <p:spPr>
          <a:xfrm>
            <a:off x="4901482" y="1940950"/>
            <a:ext cx="3029468" cy="3927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Центры признания  </a:t>
            </a:r>
            <a:endParaRPr lang="x-none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FFE2DBF7-ACC6-4FE5-AC6D-315F967B48B2}"/>
              </a:ext>
            </a:extLst>
          </p:cNvPr>
          <p:cNvCxnSpPr>
            <a:cxnSpLocks/>
            <a:stCxn id="51" idx="2"/>
            <a:endCxn id="52" idx="0"/>
          </p:cNvCxnSpPr>
          <p:nvPr/>
        </p:nvCxnSpPr>
        <p:spPr>
          <a:xfrm>
            <a:off x="6416216" y="1723745"/>
            <a:ext cx="0" cy="2172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B5EA50F4-EBAA-4CAD-8AE6-2947FE3EA702}"/>
              </a:ext>
            </a:extLst>
          </p:cNvPr>
          <p:cNvCxnSpPr>
            <a:cxnSpLocks/>
          </p:cNvCxnSpPr>
          <p:nvPr/>
        </p:nvCxnSpPr>
        <p:spPr>
          <a:xfrm>
            <a:off x="6376886" y="3615249"/>
            <a:ext cx="0" cy="4702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4A44F731-5F31-4079-B1B6-436451652196}"/>
              </a:ext>
            </a:extLst>
          </p:cNvPr>
          <p:cNvSpPr/>
          <p:nvPr/>
        </p:nvSpPr>
        <p:spPr>
          <a:xfrm>
            <a:off x="4901482" y="4085454"/>
            <a:ext cx="3029468" cy="827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Документ о признании профессиональной квалификации</a:t>
            </a:r>
            <a:endParaRPr lang="x-none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59F595D0-99DE-4508-88B6-EAA41D104373}"/>
              </a:ext>
            </a:extLst>
          </p:cNvPr>
          <p:cNvSpPr/>
          <p:nvPr/>
        </p:nvSpPr>
        <p:spPr>
          <a:xfrm>
            <a:off x="4901482" y="2796073"/>
            <a:ext cx="3029468" cy="8135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Соответствие кваликационным программам</a:t>
            </a:r>
            <a:endParaRPr lang="x-none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47B781FB-3B7D-4245-978B-9708254C015E}"/>
              </a:ext>
            </a:extLst>
          </p:cNvPr>
          <p:cNvCxnSpPr>
            <a:cxnSpLocks/>
          </p:cNvCxnSpPr>
          <p:nvPr/>
        </p:nvCxnSpPr>
        <p:spPr>
          <a:xfrm>
            <a:off x="6410578" y="2325868"/>
            <a:ext cx="0" cy="4702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авая фигурная скобка 57">
            <a:extLst>
              <a:ext uri="{FF2B5EF4-FFF2-40B4-BE49-F238E27FC236}">
                <a16:creationId xmlns:a16="http://schemas.microsoft.com/office/drawing/2014/main" id="{2B0CFE5A-8A71-4F1B-8F86-343A781F5DBB}"/>
              </a:ext>
            </a:extLst>
          </p:cNvPr>
          <p:cNvSpPr/>
          <p:nvPr/>
        </p:nvSpPr>
        <p:spPr>
          <a:xfrm>
            <a:off x="8063844" y="1355907"/>
            <a:ext cx="429425" cy="3453054"/>
          </a:xfrm>
          <a:prstGeom prst="rightBrace">
            <a:avLst>
              <a:gd name="adj1" fmla="val 34515"/>
              <a:gd name="adj2" fmla="val 5113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 dirty="0">
              <a:ln w="28575">
                <a:solidFill>
                  <a:schemeClr val="tx1"/>
                </a:solidFill>
              </a:ln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6759893-40A8-47F9-A79F-6CDCB621F89F}"/>
              </a:ext>
            </a:extLst>
          </p:cNvPr>
          <p:cNvSpPr/>
          <p:nvPr/>
        </p:nvSpPr>
        <p:spPr>
          <a:xfrm>
            <a:off x="8712706" y="3959603"/>
            <a:ext cx="3029468" cy="9529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Реестр выданных документов о признании профессиональных квалификаций</a:t>
            </a:r>
            <a:endParaRPr lang="x-none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6DB48DB0-BA79-4D57-9D71-74FAB4A0B29C}"/>
              </a:ext>
            </a:extLst>
          </p:cNvPr>
          <p:cNvCxnSpPr>
            <a:cxnSpLocks/>
            <a:stCxn id="59" idx="0"/>
            <a:endCxn id="61" idx="2"/>
          </p:cNvCxnSpPr>
          <p:nvPr/>
        </p:nvCxnSpPr>
        <p:spPr>
          <a:xfrm flipV="1">
            <a:off x="10227440" y="3402599"/>
            <a:ext cx="0" cy="5570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7D315DDB-75BA-4A70-B26E-9502FB6DFC07}"/>
              </a:ext>
            </a:extLst>
          </p:cNvPr>
          <p:cNvSpPr/>
          <p:nvPr/>
        </p:nvSpPr>
        <p:spPr>
          <a:xfrm>
            <a:off x="8712706" y="2823144"/>
            <a:ext cx="3029468" cy="579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Цифровая платформа НСК</a:t>
            </a:r>
            <a:endParaRPr lang="x-none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C396C97-C7DF-4140-A3CA-40B6E41ADC57}"/>
              </a:ext>
            </a:extLst>
          </p:cNvPr>
          <p:cNvSpPr/>
          <p:nvPr/>
        </p:nvSpPr>
        <p:spPr>
          <a:xfrm>
            <a:off x="773466" y="5591433"/>
            <a:ext cx="10255368" cy="108513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36000"/>
          <a:lstStyle>
            <a:lvl1pPr marL="84138" indent="-841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x-none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Признание неформального и </a:t>
            </a:r>
            <a:r>
              <a:rPr lang="ru-RU" altLang="x-none" sz="1400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информального</a:t>
            </a:r>
            <a:r>
              <a:rPr lang="ru-RU" altLang="x-none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образования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x-none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Участие в разработке  отраслевых рамок  квалификаций и профессиональных стандартов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x-none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Разработка и актуализация образовательных программ с учетом региональной карты профессий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66F50739-69A5-4905-AD70-1E25775C9E61}"/>
              </a:ext>
            </a:extLst>
          </p:cNvPr>
          <p:cNvSpPr/>
          <p:nvPr/>
        </p:nvSpPr>
        <p:spPr>
          <a:xfrm>
            <a:off x="615358" y="5400625"/>
            <a:ext cx="11126815" cy="1228772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80CC0EBD-5EA5-4C2A-97B3-3FAFBF7ED37B}"/>
              </a:ext>
            </a:extLst>
          </p:cNvPr>
          <p:cNvSpPr/>
          <p:nvPr/>
        </p:nvSpPr>
        <p:spPr>
          <a:xfrm>
            <a:off x="936905" y="5249069"/>
            <a:ext cx="179510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8370" defTabSz="647377">
              <a:spcBef>
                <a:spcPts val="67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МИССИЯ ВУЗОВ: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1695610" y="6488668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6925FEC-16A1-4298-81DF-28F6955D08EA}" type="slidenum">
              <a:rPr lang="ru-RU" smtClean="0">
                <a:latin typeface="Arial Narrow" panose="020B0606020202030204" pitchFamily="34" charset="0"/>
                <a:cs typeface="Arial" panose="020B0604020202020204" pitchFamily="34" charset="0"/>
              </a:rPr>
              <a:t>23</a:t>
            </a:fld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88674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7D4F617-62E3-4D36-A1A0-666EA7537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-33334"/>
            <a:ext cx="12192000" cy="8257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34" y="95869"/>
            <a:ext cx="2057896" cy="60764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05945" y="1322781"/>
            <a:ext cx="655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стран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6221" y="2404762"/>
            <a:ext cx="96532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инициатив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1783" y="3455965"/>
            <a:ext cx="1248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ежегодные инвестиции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6221" y="129958"/>
            <a:ext cx="8738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DCE6F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АКАДЕМИЧЕСКОГО ПРЕВОСХОДСТВА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A3C6CE8B-65DB-440A-A0B2-865AB8BDB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365" y="1643986"/>
            <a:ext cx="2936827" cy="29314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США, Великобритания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крупнейшие передовые военные лаборатории.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1964 г. Национальный фонд науки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вузов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78 млн</a:t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лаборатории – 29%, </a:t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оборудование – 32%,</a:t>
            </a:r>
            <a:b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персонал – 39%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Передовые фундаментальные исследования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военного назначения</a:t>
            </a:r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7E89DD47-5EFB-4694-A6C5-C665EDF79CE3}"/>
              </a:ext>
            </a:extLst>
          </p:cNvPr>
          <p:cNvSpPr txBox="1">
            <a:spLocks/>
          </p:cNvSpPr>
          <p:nvPr/>
        </p:nvSpPr>
        <p:spPr>
          <a:xfrm>
            <a:off x="5056336" y="1658843"/>
            <a:ext cx="2687348" cy="3134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Япония, Европа, США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Центры превосходства частных компаний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Sony, Toshiba, Mitsubishi, Honda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Siemens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Silicon Valley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адаптивные технологии,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кастомизация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прорывные инновации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Скругленный прямоугольник 5">
            <a:extLst>
              <a:ext uri="{FF2B5EF4-FFF2-40B4-BE49-F238E27FC236}">
                <a16:creationId xmlns:a16="http://schemas.microsoft.com/office/drawing/2014/main" id="{BEAF4F49-8AC4-477E-822E-9CFDBCDBDD51}"/>
              </a:ext>
            </a:extLst>
          </p:cNvPr>
          <p:cNvSpPr/>
          <p:nvPr/>
        </p:nvSpPr>
        <p:spPr>
          <a:xfrm>
            <a:off x="1998966" y="1105009"/>
            <a:ext cx="1574958" cy="4114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1940-60 гг.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Скругленный прямоугольник 6">
            <a:extLst>
              <a:ext uri="{FF2B5EF4-FFF2-40B4-BE49-F238E27FC236}">
                <a16:creationId xmlns:a16="http://schemas.microsoft.com/office/drawing/2014/main" id="{EEE2EAEF-B1E9-4C6C-8367-71E305411337}"/>
              </a:ext>
            </a:extLst>
          </p:cNvPr>
          <p:cNvSpPr/>
          <p:nvPr/>
        </p:nvSpPr>
        <p:spPr>
          <a:xfrm>
            <a:off x="5056335" y="1119867"/>
            <a:ext cx="1574958" cy="4114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1970-80гг.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Скругленный прямоугольник 7">
            <a:extLst>
              <a:ext uri="{FF2B5EF4-FFF2-40B4-BE49-F238E27FC236}">
                <a16:creationId xmlns:a16="http://schemas.microsoft.com/office/drawing/2014/main" id="{46D5977E-80C9-4B9B-A7BC-826646B6F806}"/>
              </a:ext>
            </a:extLst>
          </p:cNvPr>
          <p:cNvSpPr/>
          <p:nvPr/>
        </p:nvSpPr>
        <p:spPr>
          <a:xfrm>
            <a:off x="8113212" y="1153586"/>
            <a:ext cx="2377439" cy="4114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1990г – по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наст.вр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Объект 2">
            <a:extLst>
              <a:ext uri="{FF2B5EF4-FFF2-40B4-BE49-F238E27FC236}">
                <a16:creationId xmlns:a16="http://schemas.microsoft.com/office/drawing/2014/main" id="{7A023906-7024-45E4-B815-1C3FA2D41BA4}"/>
              </a:ext>
            </a:extLst>
          </p:cNvPr>
          <p:cNvSpPr txBox="1">
            <a:spLocks/>
          </p:cNvSpPr>
          <p:nvPr/>
        </p:nvSpPr>
        <p:spPr>
          <a:xfrm>
            <a:off x="8113212" y="1692562"/>
            <a:ext cx="4078788" cy="3029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Европа, Корея, США, Япония,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Центры превосходства на базе университетов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Реализация проектов НИОКР и инноваций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Совершенствование управления вузом через автономию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Совершенствование качества образования через сотрудничество с ведущими вузами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Совершенствование через координацию и развитие сетей на региональном уровне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Совершенствование через международное сотрудничество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873CE27C-8227-47F9-93ED-E96988853492}"/>
              </a:ext>
            </a:extLst>
          </p:cNvPr>
          <p:cNvCxnSpPr/>
          <p:nvPr/>
        </p:nvCxnSpPr>
        <p:spPr>
          <a:xfrm>
            <a:off x="1711137" y="1153586"/>
            <a:ext cx="13160" cy="31333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1495;p36"/>
          <p:cNvSpPr txBox="1"/>
          <p:nvPr/>
        </p:nvSpPr>
        <p:spPr>
          <a:xfrm>
            <a:off x="4371703" y="4530480"/>
            <a:ext cx="2906094" cy="554000"/>
          </a:xfrm>
          <a:prstGeom prst="rect">
            <a:avLst/>
          </a:prstGeom>
          <a:solidFill>
            <a:srgbClr val="DEEBF7"/>
          </a:solidFill>
          <a:ln w="19050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107193" algn="ctr" defTabSz="1219170">
              <a:lnSpc>
                <a:spcPct val="101400"/>
              </a:lnSpc>
              <a:buClr>
                <a:srgbClr val="000000"/>
              </a:buClr>
              <a:defRPr/>
            </a:pPr>
            <a:r>
              <a:rPr lang="ru" sz="1671" b="1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Ведущий университет региона</a:t>
            </a:r>
            <a:endParaRPr sz="1671" kern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" name="Google Shape;1496;p36"/>
          <p:cNvSpPr txBox="1"/>
          <p:nvPr/>
        </p:nvSpPr>
        <p:spPr>
          <a:xfrm>
            <a:off x="521487" y="5659165"/>
            <a:ext cx="2029600" cy="594800"/>
          </a:xfrm>
          <a:prstGeom prst="rect">
            <a:avLst/>
          </a:prstGeom>
          <a:solidFill>
            <a:srgbClr val="DEEBF7"/>
          </a:solidFill>
          <a:ln w="19050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9233" marR="172317" indent="55901" defTabSz="1219170">
              <a:lnSpc>
                <a:spcPct val="101400"/>
              </a:lnSpc>
              <a:buClr>
                <a:srgbClr val="000000"/>
              </a:buClr>
              <a:defRPr/>
            </a:pPr>
            <a:r>
              <a:rPr lang="ru" sz="1271" b="1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1. Региональная и форсайт аналитика</a:t>
            </a:r>
            <a:endParaRPr sz="1271" kern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" name="Google Shape;1499;p36"/>
          <p:cNvSpPr txBox="1"/>
          <p:nvPr/>
        </p:nvSpPr>
        <p:spPr>
          <a:xfrm>
            <a:off x="3540262" y="5670971"/>
            <a:ext cx="2029600" cy="590675"/>
          </a:xfrm>
          <a:prstGeom prst="rect">
            <a:avLst/>
          </a:prstGeom>
          <a:solidFill>
            <a:srgbClr val="DEEBF7"/>
          </a:solidFill>
          <a:ln w="19050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14368" marR="407452" indent="100853" defTabSz="1219170">
              <a:lnSpc>
                <a:spcPct val="101400"/>
              </a:lnSpc>
              <a:buClr>
                <a:srgbClr val="000000"/>
              </a:buClr>
              <a:defRPr/>
            </a:pPr>
            <a:r>
              <a:rPr lang="ru" sz="1271" b="1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2. Форсайт- исследования</a:t>
            </a:r>
            <a:endParaRPr sz="1271" kern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663334" defTabSz="1219170">
              <a:spcBef>
                <a:spcPts val="19"/>
              </a:spcBef>
              <a:buClr>
                <a:srgbClr val="000000"/>
              </a:buClr>
              <a:defRPr/>
            </a:pPr>
            <a:r>
              <a:rPr lang="ru" sz="1271" b="1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региона</a:t>
            </a:r>
            <a:endParaRPr sz="1271" kern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" name="Google Shape;1501;p36"/>
          <p:cNvSpPr txBox="1"/>
          <p:nvPr/>
        </p:nvSpPr>
        <p:spPr>
          <a:xfrm>
            <a:off x="6559038" y="5670965"/>
            <a:ext cx="2029600" cy="594800"/>
          </a:xfrm>
          <a:prstGeom prst="rect">
            <a:avLst/>
          </a:prstGeom>
          <a:solidFill>
            <a:srgbClr val="DEEBF7"/>
          </a:solidFill>
          <a:ln w="19050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1657" marR="379789" indent="-44951" defTabSz="1219170">
              <a:lnSpc>
                <a:spcPct val="101400"/>
              </a:lnSpc>
              <a:buClr>
                <a:srgbClr val="000000"/>
              </a:buClr>
              <a:defRPr/>
            </a:pPr>
            <a:r>
              <a:rPr lang="ru" sz="1271" b="1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3. Стартап-хаб университета</a:t>
            </a:r>
            <a:endParaRPr sz="1271" kern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2" name="Google Shape;1509;p36"/>
          <p:cNvSpPr txBox="1"/>
          <p:nvPr/>
        </p:nvSpPr>
        <p:spPr>
          <a:xfrm>
            <a:off x="9577812" y="5670971"/>
            <a:ext cx="2029600" cy="576055"/>
          </a:xfrm>
          <a:prstGeom prst="rect">
            <a:avLst/>
          </a:prstGeom>
          <a:solidFill>
            <a:srgbClr val="DEEBF7"/>
          </a:solidFill>
          <a:ln w="19050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4514" defTabSz="1219170">
              <a:lnSpc>
                <a:spcPct val="117870"/>
              </a:lnSpc>
              <a:buClr>
                <a:srgbClr val="000000"/>
              </a:buClr>
              <a:defRPr/>
            </a:pPr>
            <a:r>
              <a:rPr lang="ru" sz="1089" b="1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4. Центр переподготовки</a:t>
            </a:r>
            <a:endParaRPr sz="1089" kern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ctr" defTabSz="1219170">
              <a:lnSpc>
                <a:spcPct val="117870"/>
              </a:lnSpc>
              <a:buClr>
                <a:srgbClr val="000000"/>
              </a:buClr>
              <a:defRPr/>
            </a:pPr>
            <a:r>
              <a:rPr lang="ru" sz="1089" b="1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- непрерывное</a:t>
            </a:r>
            <a:endParaRPr sz="1089" kern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ctr" defTabSz="1219170">
              <a:spcBef>
                <a:spcPts val="64"/>
              </a:spcBef>
              <a:buClr>
                <a:srgbClr val="000000"/>
              </a:buClr>
              <a:defRPr/>
            </a:pPr>
            <a:r>
              <a:rPr lang="ru" sz="1089" b="1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образование</a:t>
            </a:r>
            <a:endParaRPr sz="1089" kern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53" name="Google Shape;1512;p36"/>
          <p:cNvCxnSpPr>
            <a:stCxn id="28" idx="1"/>
            <a:endCxn id="29" idx="0"/>
          </p:cNvCxnSpPr>
          <p:nvPr/>
        </p:nvCxnSpPr>
        <p:spPr>
          <a:xfrm rot="10800000" flipV="1">
            <a:off x="1536287" y="4807479"/>
            <a:ext cx="2835416" cy="851685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" name="Google Shape;1513;p36"/>
          <p:cNvCxnSpPr>
            <a:stCxn id="28" idx="2"/>
            <a:endCxn id="31" idx="0"/>
          </p:cNvCxnSpPr>
          <p:nvPr/>
        </p:nvCxnSpPr>
        <p:spPr>
          <a:xfrm rot="5400000">
            <a:off x="4896661" y="4742881"/>
            <a:ext cx="586491" cy="126968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" name="Google Shape;1514;p36"/>
          <p:cNvCxnSpPr>
            <a:stCxn id="28" idx="2"/>
            <a:endCxn id="51" idx="0"/>
          </p:cNvCxnSpPr>
          <p:nvPr/>
        </p:nvCxnSpPr>
        <p:spPr>
          <a:xfrm rot="16200000" flipH="1">
            <a:off x="6406052" y="4503178"/>
            <a:ext cx="586485" cy="174908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" name="Google Shape;1515;p36"/>
          <p:cNvCxnSpPr>
            <a:stCxn id="28" idx="3"/>
            <a:endCxn id="52" idx="0"/>
          </p:cNvCxnSpPr>
          <p:nvPr/>
        </p:nvCxnSpPr>
        <p:spPr>
          <a:xfrm>
            <a:off x="7277797" y="4807480"/>
            <a:ext cx="3314815" cy="863491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6" name="Google Shape;1506;p36"/>
          <p:cNvSpPr txBox="1"/>
          <p:nvPr/>
        </p:nvSpPr>
        <p:spPr>
          <a:xfrm>
            <a:off x="3083373" y="6522650"/>
            <a:ext cx="5781413" cy="251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26" marR="4611" algn="ctr" defTabSz="1219170">
              <a:lnSpc>
                <a:spcPct val="102200"/>
              </a:lnSpc>
              <a:buClr>
                <a:srgbClr val="000000"/>
              </a:buClr>
              <a:defRPr/>
            </a:pPr>
            <a:r>
              <a:rPr lang="ru" sz="1600" b="1" kern="0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ВУЗы </a:t>
            </a:r>
            <a:r>
              <a:rPr lang="ru-RU" sz="1600" b="1" kern="0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– ДРАЙВЕРЫ РЕГИОНАЛЬНОГО СТАНДАРТА</a:t>
            </a:r>
            <a:endParaRPr lang="ru-RU" sz="1600" kern="0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873CE27C-8227-47F9-93ED-E96988853492}"/>
              </a:ext>
            </a:extLst>
          </p:cNvPr>
          <p:cNvCxnSpPr/>
          <p:nvPr/>
        </p:nvCxnSpPr>
        <p:spPr>
          <a:xfrm>
            <a:off x="4851831" y="1153586"/>
            <a:ext cx="13160" cy="31333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873CE27C-8227-47F9-93ED-E96988853492}"/>
              </a:ext>
            </a:extLst>
          </p:cNvPr>
          <p:cNvCxnSpPr/>
          <p:nvPr/>
        </p:nvCxnSpPr>
        <p:spPr>
          <a:xfrm>
            <a:off x="7873872" y="1153586"/>
            <a:ext cx="13160" cy="31333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20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7D4F617-62E3-4D36-A1A0-666EA7537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-33334"/>
            <a:ext cx="12192000" cy="8257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34" y="94327"/>
            <a:ext cx="2057896" cy="60764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590" y="1162867"/>
            <a:ext cx="11607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Международный опыт позволяет выделить укрупненно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три целевых стратегии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академического превосходства: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0508" y="1758746"/>
            <a:ext cx="23502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Ориентация на ведущие рейтинги университетов мира с целью привлечения наибольшего количества студентов.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27770" y="1758745"/>
            <a:ext cx="2306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Ориентация на крупный бизнес и создание центров первоклассной науки и финансирование НИОКР.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91574" y="1756039"/>
            <a:ext cx="53416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Ориентация на социально-экономическое развитие страны и региона, включая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кастомизацию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подготовки кадров под потребности рынка труда, в том числе будущие, и главное – абсорбция новых знаний, т.е. трансферт, адаптация и генерация новых идей и технологий, внедрение в умы и компетенции выпускников и сотрудников вузов.</a:t>
            </a:r>
          </a:p>
        </p:txBody>
      </p:sp>
      <p:sp>
        <p:nvSpPr>
          <p:cNvPr id="10" name="Овал 9"/>
          <p:cNvSpPr/>
          <p:nvPr/>
        </p:nvSpPr>
        <p:spPr>
          <a:xfrm>
            <a:off x="377590" y="1814234"/>
            <a:ext cx="442918" cy="44291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284852" y="1814234"/>
            <a:ext cx="442918" cy="44291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4" name="Овал 13"/>
          <p:cNvSpPr/>
          <p:nvPr/>
        </p:nvSpPr>
        <p:spPr>
          <a:xfrm>
            <a:off x="6148656" y="1820952"/>
            <a:ext cx="442918" cy="44291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74114" y="2881697"/>
            <a:ext cx="1171091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Классическим примером университета нового типа является 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KAIST (</a:t>
            </a:r>
            <a:r>
              <a:rPr kumimoji="0" lang="ru-RU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Korea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Advanced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kumimoji="0" lang="ru-RU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внедривший обширную и системную работу с частным капиталом в части </a:t>
            </a:r>
            <a:r>
              <a:rPr kumimoji="0" lang="ru-RU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форсайт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анализа, перспективных исследований и маркетинговой политики.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54740" y="3529027"/>
            <a:ext cx="449305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Превосходство в качестве образования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через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сотрудничество с ведущими вузами и интернационализацию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международное – обмен ресурсами (программы, ППС и т.п.), совместные программы обучения, альянсы и консорциумы, филиалы вузов для повышения спроса на образование.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368406" y="3580126"/>
            <a:ext cx="541609" cy="54160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4" descr="School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73" y="3701762"/>
            <a:ext cx="298336" cy="29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6960421" y="3580126"/>
            <a:ext cx="44930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Превосходство в науке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через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реализацию проектов НИОКР и инноваций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развитие исследовательской инфраструктуры, лабораторий, центров первоклассной науки под задачи крупных производств.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6274087" y="3664260"/>
            <a:ext cx="541609" cy="54160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2" descr="Flask 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091" y="3793326"/>
            <a:ext cx="285599" cy="28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986778" y="5236753"/>
            <a:ext cx="5047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Превосходство в администрировании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через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автономию вуза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создание и совершенствование деятельности попечительских советов, передача активов вузов в трастовое управление, создание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эндаумент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-фондов согласно требованиям ведущих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аккредитационных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агентств мира.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887208" y="5184393"/>
            <a:ext cx="45662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Превосходство в сотрудничестве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работодателями и бизнесом на региональном уровне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опережающих инноваций и подготовки кадров.</a:t>
            </a:r>
          </a:p>
        </p:txBody>
      </p:sp>
      <p:sp>
        <p:nvSpPr>
          <p:cNvPr id="41" name="Овал 40"/>
          <p:cNvSpPr/>
          <p:nvPr/>
        </p:nvSpPr>
        <p:spPr>
          <a:xfrm>
            <a:off x="368406" y="5320887"/>
            <a:ext cx="541609" cy="54160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6268837" y="5236753"/>
            <a:ext cx="541609" cy="54160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6" descr="Partners 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277" y="5358389"/>
            <a:ext cx="304264" cy="30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Networking 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0" y="5460453"/>
            <a:ext cx="275099" cy="27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41499" y="163747"/>
            <a:ext cx="8738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DCE6F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АКАДЕМИЧЕСКОГО ПРЕВОСХОДСТВА</a:t>
            </a:r>
          </a:p>
        </p:txBody>
      </p:sp>
    </p:spTree>
    <p:extLst>
      <p:ext uri="{BB962C8B-B14F-4D97-AF65-F5344CB8AC3E}">
        <p14:creationId xmlns:p14="http://schemas.microsoft.com/office/powerpoint/2010/main" val="1790875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7D4F617-62E3-4D36-A1A0-666EA7537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-33334"/>
            <a:ext cx="12192000" cy="965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590" y="81810"/>
            <a:ext cx="9261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ДОСТИЧЬ АКАДЕМИЧЕСКОГО ПРЕВОСХОДСТВА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КАЗАХСТАНСКИХ ВУЗАХ?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34" y="154149"/>
            <a:ext cx="2057896" cy="60764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590" y="1622693"/>
            <a:ext cx="2774096" cy="3947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Образование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открытие </a:t>
            </a:r>
            <a:r>
              <a:rPr kumimoji="0" lang="kk-K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филиалов ведущих зарубежных вузов </a:t>
            </a: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(МИФИ, РГУ нефти и газа им. Губкина,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Montfort University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Новосибирский госуниверситет),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создание </a:t>
            </a:r>
            <a:r>
              <a:rPr kumimoji="0" lang="kk-K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консорциумов вузов</a:t>
            </a: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создание отраслевых </a:t>
            </a:r>
            <a:r>
              <a:rPr kumimoji="0" lang="kk-K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 международного уровня</a:t>
            </a: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аграрных и т.п.) совместно или под управлением ведущего вуза-партнёра (Петропавловск и др.),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совместные программы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образовательные, обмена студентами/ППС, административной трансформации.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Конечная цель (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KPI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повышение позиций в международных рейтингах вузов и количества студентов, в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иностранных.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7590" y="1253361"/>
            <a:ext cx="2774096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А: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94621" y="1622693"/>
            <a:ext cx="27740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создание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исследовательской лаборатории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общего пользования и специализированных лабораторий национального уровня, в том числе для водородной энергетики,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STEAM</a:t>
            </a: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-лаборатории и т.п.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создание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технопарков,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академгородков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 вузах и индустриально-инновационных зонах.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Конечная цель (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KPI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рост научно-инновационной активности (количество публикаций, цитируемости, доля расходов на НИОКР).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94621" y="1253361"/>
            <a:ext cx="2774096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В: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11652" y="1622693"/>
            <a:ext cx="27740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Автономия и устойчивость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создание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независимых Попечительских советов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образцу ведущих университетов мира,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создание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эндаумент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-фондов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превосходство в привлечении ресурсов,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передача в трастовое управление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активов вуза.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Конечная цель (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KPI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–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аккредитация в ведущих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аккредитационных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агентствах мира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NECHE</a:t>
            </a: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др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11652" y="1253361"/>
            <a:ext cx="277409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С: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96628" y="1622693"/>
            <a:ext cx="277409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Третья миссия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«университет – для общества»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центров компетенций и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форсайт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-школ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базе региональных вузов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превосходство в понимании потребностей экономики региона в кадрах и инновациях,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разработка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региональных стандарта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 потребностей в профессиях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(Атласа профессий)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превосходство в понимании необходимых квалификаций на региональном уровне и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кастомизации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образовательных программ.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096628" y="1253361"/>
            <a:ext cx="2774096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7590" y="5533456"/>
            <a:ext cx="7033839" cy="10464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управления развитием проектов ЦАП предполагается: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</a:t>
            </a:r>
            <a:r>
              <a:rPr kumimoji="0" lang="kk-K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Проектного офиса,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партнерство со Всемирным банком </a:t>
            </a:r>
            <a:br>
              <a:rPr kumimoji="0" lang="kk-K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(международный Обзор инициатив превосходства, создание Обсерватории инициатив превосходства для ЦА)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72733" y="5748899"/>
            <a:ext cx="453313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kk-K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тренинг проектных команд</a:t>
            </a: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kumimoji="0" lang="kk-K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актуализация проектов</a:t>
            </a: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ЦАП (2023г),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отбор и </a:t>
            </a:r>
            <a:r>
              <a:rPr kumimoji="0" lang="kk-K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утверждение проектов ЦАП</a:t>
            </a: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kk-K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начало реализации проектов ЦАП</a:t>
            </a:r>
            <a:r>
              <a:rPr kumimoji="0" lang="kk-K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(2024 г).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312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3"/>
            <a:ext cx="12192000" cy="825756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9" y="141207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8"/>
            <a:ext cx="4854736" cy="55335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prstClr val="white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prstClr val="white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8"/>
            <a:ext cx="4854736" cy="55335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prstClr val="white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prstClr val="white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7" y="6488675"/>
            <a:ext cx="277616" cy="338550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fld id="{35209E57-292E-4A8D-9567-972750D195D6}" type="slidenum">
              <a:rPr lang="ru-RU" sz="160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/>
              <a:t>27</a:t>
            </a:fld>
            <a:endParaRPr lang="ru-RU" sz="16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71020" y="-528880"/>
            <a:ext cx="3196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270510" algn="l"/>
              </a:tabLst>
            </a:pP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ОСНОВНЫЕ ПОКАЗАТЕЛИ </a:t>
            </a:r>
            <a:r>
              <a:rPr lang="ru-RU" b="1" dirty="0" err="1">
                <a:solidFill>
                  <a:srgbClr val="002060"/>
                </a:solidFill>
                <a:latin typeface="Arial Narrow" pitchFamily="34" charset="0"/>
              </a:rPr>
              <a:t>СГП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: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FC641EE0-3372-45AE-9B8B-F5F88E70DB9A}"/>
              </a:ext>
            </a:extLst>
          </p:cNvPr>
          <p:cNvSpPr/>
          <p:nvPr/>
        </p:nvSpPr>
        <p:spPr>
          <a:xfrm>
            <a:off x="1676300" y="2728765"/>
            <a:ext cx="87226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2. ПРОГРЕССИВНАЯ </a:t>
            </a:r>
          </a:p>
          <a:p>
            <a:pPr algn="ctr"/>
            <a:r>
              <a:rPr lang="ru-RU" sz="3600" b="1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ПРИКЛАДНАЯ НАУКА</a:t>
            </a:r>
          </a:p>
        </p:txBody>
      </p:sp>
      <p:sp>
        <p:nvSpPr>
          <p:cNvPr id="23" name="Google Shape;109;g1acc5e1ce75_0_1"/>
          <p:cNvSpPr/>
          <p:nvPr/>
        </p:nvSpPr>
        <p:spPr>
          <a:xfrm>
            <a:off x="3063977" y="1933172"/>
            <a:ext cx="1961560" cy="266777"/>
          </a:xfrm>
          <a:custGeom>
            <a:avLst/>
            <a:gdLst/>
            <a:ahLst/>
            <a:cxnLst/>
            <a:rect l="l" t="t" r="r" b="b"/>
            <a:pathLst>
              <a:path w="8675536" h="1179893" extrusionOk="0">
                <a:moveTo>
                  <a:pt x="8180123" y="725534"/>
                </a:moveTo>
                <a:cubicBezTo>
                  <a:pt x="8120439" y="720570"/>
                  <a:pt x="8081836" y="699928"/>
                  <a:pt x="8028044" y="734753"/>
                </a:cubicBezTo>
                <a:cubicBezTo>
                  <a:pt x="7960003" y="778804"/>
                  <a:pt x="7983488" y="829106"/>
                  <a:pt x="7984258" y="863785"/>
                </a:cubicBezTo>
                <a:lnTo>
                  <a:pt x="7926655" y="863785"/>
                </a:lnTo>
                <a:cubicBezTo>
                  <a:pt x="7944095" y="929103"/>
                  <a:pt x="7940313" y="870982"/>
                  <a:pt x="8011852" y="939879"/>
                </a:cubicBezTo>
                <a:cubicBezTo>
                  <a:pt x="8028661" y="956067"/>
                  <a:pt x="8018122" y="951571"/>
                  <a:pt x="8041865" y="967472"/>
                </a:cubicBezTo>
                <a:cubicBezTo>
                  <a:pt x="8072071" y="945340"/>
                  <a:pt x="8052937" y="936636"/>
                  <a:pt x="8092807" y="914720"/>
                </a:cubicBezTo>
                <a:cubicBezTo>
                  <a:pt x="8133855" y="892158"/>
                  <a:pt x="8126706" y="916758"/>
                  <a:pt x="8157079" y="875303"/>
                </a:cubicBezTo>
                <a:cubicBezTo>
                  <a:pt x="8114796" y="874363"/>
                  <a:pt x="8093228" y="865849"/>
                  <a:pt x="8064909" y="852264"/>
                </a:cubicBezTo>
                <a:cubicBezTo>
                  <a:pt x="8080481" y="785431"/>
                  <a:pt x="8102803" y="791658"/>
                  <a:pt x="8157079" y="817703"/>
                </a:cubicBezTo>
                <a:cubicBezTo>
                  <a:pt x="8209039" y="1040715"/>
                  <a:pt x="7962648" y="1036215"/>
                  <a:pt x="7914401" y="887403"/>
                </a:cubicBezTo>
                <a:cubicBezTo>
                  <a:pt x="7877836" y="774621"/>
                  <a:pt x="7927291" y="624052"/>
                  <a:pt x="8136037" y="700496"/>
                </a:cubicBezTo>
                <a:cubicBezTo>
                  <a:pt x="8164861" y="711051"/>
                  <a:pt x="8161370" y="709238"/>
                  <a:pt x="8180123" y="725534"/>
                </a:cubicBezTo>
                <a:close/>
                <a:moveTo>
                  <a:pt x="495414" y="725534"/>
                </a:moveTo>
                <a:cubicBezTo>
                  <a:pt x="535565" y="690637"/>
                  <a:pt x="671188" y="650553"/>
                  <a:pt x="729568" y="710287"/>
                </a:cubicBezTo>
                <a:cubicBezTo>
                  <a:pt x="782792" y="764746"/>
                  <a:pt x="783390" y="882057"/>
                  <a:pt x="735068" y="942133"/>
                </a:cubicBezTo>
                <a:cubicBezTo>
                  <a:pt x="620416" y="1084671"/>
                  <a:pt x="426152" y="897611"/>
                  <a:pt x="527760" y="814136"/>
                </a:cubicBezTo>
                <a:cubicBezTo>
                  <a:pt x="570618" y="778925"/>
                  <a:pt x="599472" y="804378"/>
                  <a:pt x="610628" y="852264"/>
                </a:cubicBezTo>
                <a:cubicBezTo>
                  <a:pt x="582310" y="865849"/>
                  <a:pt x="560742" y="874363"/>
                  <a:pt x="518459" y="875303"/>
                </a:cubicBezTo>
                <a:cubicBezTo>
                  <a:pt x="557391" y="928440"/>
                  <a:pt x="559801" y="882429"/>
                  <a:pt x="607953" y="935585"/>
                </a:cubicBezTo>
                <a:cubicBezTo>
                  <a:pt x="620263" y="949174"/>
                  <a:pt x="595674" y="939631"/>
                  <a:pt x="633672" y="967472"/>
                </a:cubicBezTo>
                <a:cubicBezTo>
                  <a:pt x="665923" y="945875"/>
                  <a:pt x="651396" y="942848"/>
                  <a:pt x="688232" y="918342"/>
                </a:cubicBezTo>
                <a:cubicBezTo>
                  <a:pt x="732191" y="889094"/>
                  <a:pt x="735218" y="914962"/>
                  <a:pt x="748883" y="863785"/>
                </a:cubicBezTo>
                <a:lnTo>
                  <a:pt x="691279" y="863785"/>
                </a:lnTo>
                <a:cubicBezTo>
                  <a:pt x="704669" y="702847"/>
                  <a:pt x="626657" y="714614"/>
                  <a:pt x="495414" y="725534"/>
                </a:cubicBezTo>
                <a:close/>
                <a:moveTo>
                  <a:pt x="7788397" y="425996"/>
                </a:moveTo>
                <a:lnTo>
                  <a:pt x="7892089" y="598808"/>
                </a:lnTo>
                <a:cubicBezTo>
                  <a:pt x="7846997" y="629000"/>
                  <a:pt x="7805729" y="690281"/>
                  <a:pt x="7799919" y="760099"/>
                </a:cubicBezTo>
                <a:cubicBezTo>
                  <a:pt x="7774050" y="722870"/>
                  <a:pt x="7776669" y="660387"/>
                  <a:pt x="7684705" y="598808"/>
                </a:cubicBezTo>
                <a:cubicBezTo>
                  <a:pt x="7722129" y="542925"/>
                  <a:pt x="7781009" y="514765"/>
                  <a:pt x="7788397" y="425996"/>
                </a:cubicBezTo>
                <a:close/>
                <a:moveTo>
                  <a:pt x="5898905" y="587287"/>
                </a:moveTo>
                <a:cubicBezTo>
                  <a:pt x="5938909" y="560501"/>
                  <a:pt x="5974690" y="537423"/>
                  <a:pt x="6004661" y="497186"/>
                </a:cubicBezTo>
                <a:lnTo>
                  <a:pt x="6051948" y="406219"/>
                </a:lnTo>
                <a:cubicBezTo>
                  <a:pt x="6053480" y="403022"/>
                  <a:pt x="6057882" y="393610"/>
                  <a:pt x="6059400" y="390629"/>
                </a:cubicBezTo>
                <a:lnTo>
                  <a:pt x="6071723" y="368393"/>
                </a:lnTo>
                <a:cubicBezTo>
                  <a:pt x="6082588" y="498943"/>
                  <a:pt x="6198367" y="551511"/>
                  <a:pt x="6233022" y="598808"/>
                </a:cubicBezTo>
                <a:cubicBezTo>
                  <a:pt x="6114845" y="630361"/>
                  <a:pt x="6077366" y="790653"/>
                  <a:pt x="6060204" y="817703"/>
                </a:cubicBezTo>
                <a:cubicBezTo>
                  <a:pt x="6055390" y="759876"/>
                  <a:pt x="6030237" y="718866"/>
                  <a:pt x="5999406" y="682642"/>
                </a:cubicBezTo>
                <a:cubicBezTo>
                  <a:pt x="5969452" y="647451"/>
                  <a:pt x="5918063" y="613435"/>
                  <a:pt x="5898905" y="587287"/>
                </a:cubicBezTo>
                <a:close/>
                <a:moveTo>
                  <a:pt x="4239838" y="587287"/>
                </a:moveTo>
                <a:cubicBezTo>
                  <a:pt x="4275025" y="534745"/>
                  <a:pt x="4325074" y="520855"/>
                  <a:pt x="4332008" y="437518"/>
                </a:cubicBezTo>
                <a:cubicBezTo>
                  <a:pt x="4333621" y="439840"/>
                  <a:pt x="4335479" y="440989"/>
                  <a:pt x="4336084" y="444957"/>
                </a:cubicBezTo>
                <a:cubicBezTo>
                  <a:pt x="4341361" y="479662"/>
                  <a:pt x="4429119" y="577457"/>
                  <a:pt x="4435699" y="587287"/>
                </a:cubicBezTo>
                <a:cubicBezTo>
                  <a:pt x="4402374" y="637050"/>
                  <a:pt x="4349908" y="671934"/>
                  <a:pt x="4343530" y="748577"/>
                </a:cubicBezTo>
                <a:lnTo>
                  <a:pt x="4300061" y="665318"/>
                </a:lnTo>
                <a:cubicBezTo>
                  <a:pt x="4277471" y="629104"/>
                  <a:pt x="4260106" y="617550"/>
                  <a:pt x="4239838" y="587287"/>
                </a:cubicBezTo>
                <a:close/>
                <a:moveTo>
                  <a:pt x="2454035" y="575765"/>
                </a:moveTo>
                <a:cubicBezTo>
                  <a:pt x="2513909" y="559780"/>
                  <a:pt x="2597832" y="451812"/>
                  <a:pt x="2603815" y="379914"/>
                </a:cubicBezTo>
                <a:cubicBezTo>
                  <a:pt x="2639540" y="406092"/>
                  <a:pt x="2618515" y="392826"/>
                  <a:pt x="2638789" y="437106"/>
                </a:cubicBezTo>
                <a:cubicBezTo>
                  <a:pt x="2648890" y="459173"/>
                  <a:pt x="2659299" y="476889"/>
                  <a:pt x="2672584" y="495478"/>
                </a:cubicBezTo>
                <a:cubicBezTo>
                  <a:pt x="2705975" y="542207"/>
                  <a:pt x="2730025" y="556076"/>
                  <a:pt x="2776632" y="587287"/>
                </a:cubicBezTo>
                <a:cubicBezTo>
                  <a:pt x="2741586" y="635120"/>
                  <a:pt x="2647316" y="668907"/>
                  <a:pt x="2615334" y="806181"/>
                </a:cubicBezTo>
                <a:lnTo>
                  <a:pt x="2607022" y="791456"/>
                </a:lnTo>
                <a:cubicBezTo>
                  <a:pt x="2577636" y="734234"/>
                  <a:pt x="2587995" y="738976"/>
                  <a:pt x="2544882" y="680778"/>
                </a:cubicBezTo>
                <a:cubicBezTo>
                  <a:pt x="2472768" y="583430"/>
                  <a:pt x="2498154" y="659720"/>
                  <a:pt x="2454035" y="575765"/>
                </a:cubicBezTo>
                <a:close/>
                <a:moveTo>
                  <a:pt x="875619" y="425996"/>
                </a:moveTo>
                <a:lnTo>
                  <a:pt x="923562" y="516303"/>
                </a:lnTo>
                <a:cubicBezTo>
                  <a:pt x="945636" y="550080"/>
                  <a:pt x="969970" y="567653"/>
                  <a:pt x="990832" y="598808"/>
                </a:cubicBezTo>
                <a:cubicBezTo>
                  <a:pt x="944793" y="629633"/>
                  <a:pt x="923957" y="658319"/>
                  <a:pt x="900906" y="704738"/>
                </a:cubicBezTo>
                <a:lnTo>
                  <a:pt x="875619" y="748577"/>
                </a:lnTo>
                <a:cubicBezTo>
                  <a:pt x="860164" y="682250"/>
                  <a:pt x="832316" y="631531"/>
                  <a:pt x="783449" y="598808"/>
                </a:cubicBezTo>
                <a:cubicBezTo>
                  <a:pt x="817878" y="547393"/>
                  <a:pt x="869136" y="503877"/>
                  <a:pt x="875619" y="425996"/>
                </a:cubicBezTo>
                <a:close/>
                <a:moveTo>
                  <a:pt x="138255" y="472079"/>
                </a:moveTo>
                <a:cubicBezTo>
                  <a:pt x="240483" y="448265"/>
                  <a:pt x="335181" y="519046"/>
                  <a:pt x="416462" y="551031"/>
                </a:cubicBezTo>
                <a:cubicBezTo>
                  <a:pt x="456309" y="566709"/>
                  <a:pt x="472766" y="567895"/>
                  <a:pt x="495414" y="598808"/>
                </a:cubicBezTo>
                <a:cubicBezTo>
                  <a:pt x="459571" y="607159"/>
                  <a:pt x="390400" y="642147"/>
                  <a:pt x="349577" y="660351"/>
                </a:cubicBezTo>
                <a:cubicBezTo>
                  <a:pt x="248227" y="705535"/>
                  <a:pt x="243259" y="714016"/>
                  <a:pt x="138255" y="714016"/>
                </a:cubicBezTo>
                <a:cubicBezTo>
                  <a:pt x="139492" y="658473"/>
                  <a:pt x="163937" y="625848"/>
                  <a:pt x="184339" y="587287"/>
                </a:cubicBezTo>
                <a:cubicBezTo>
                  <a:pt x="160466" y="551635"/>
                  <a:pt x="139891" y="531326"/>
                  <a:pt x="138255" y="472079"/>
                </a:cubicBezTo>
                <a:close/>
                <a:moveTo>
                  <a:pt x="8491198" y="587287"/>
                </a:moveTo>
                <a:cubicBezTo>
                  <a:pt x="8511600" y="625848"/>
                  <a:pt x="8536045" y="658473"/>
                  <a:pt x="8537282" y="714016"/>
                </a:cubicBezTo>
                <a:cubicBezTo>
                  <a:pt x="8351252" y="714016"/>
                  <a:pt x="8314011" y="629999"/>
                  <a:pt x="8180123" y="598808"/>
                </a:cubicBezTo>
                <a:cubicBezTo>
                  <a:pt x="8203523" y="566873"/>
                  <a:pt x="8285859" y="537579"/>
                  <a:pt x="8338064" y="514807"/>
                </a:cubicBezTo>
                <a:cubicBezTo>
                  <a:pt x="8412912" y="482167"/>
                  <a:pt x="8432095" y="472079"/>
                  <a:pt x="8537282" y="472079"/>
                </a:cubicBezTo>
                <a:cubicBezTo>
                  <a:pt x="8532462" y="529983"/>
                  <a:pt x="8515770" y="550590"/>
                  <a:pt x="8491198" y="587287"/>
                </a:cubicBezTo>
                <a:close/>
                <a:moveTo>
                  <a:pt x="8168601" y="460561"/>
                </a:moveTo>
                <a:lnTo>
                  <a:pt x="8130096" y="479668"/>
                </a:lnTo>
                <a:cubicBezTo>
                  <a:pt x="8110142" y="487304"/>
                  <a:pt x="8095432" y="491210"/>
                  <a:pt x="8076568" y="496121"/>
                </a:cubicBezTo>
                <a:cubicBezTo>
                  <a:pt x="7937785" y="532285"/>
                  <a:pt x="7880766" y="413329"/>
                  <a:pt x="7914088" y="298536"/>
                </a:cubicBezTo>
                <a:cubicBezTo>
                  <a:pt x="7957099" y="150373"/>
                  <a:pt x="8121879" y="179092"/>
                  <a:pt x="8159515" y="251059"/>
                </a:cubicBezTo>
                <a:cubicBezTo>
                  <a:pt x="8180737" y="291638"/>
                  <a:pt x="8165292" y="333136"/>
                  <a:pt x="8157079" y="368393"/>
                </a:cubicBezTo>
                <a:cubicBezTo>
                  <a:pt x="8123182" y="376292"/>
                  <a:pt x="8121915" y="379914"/>
                  <a:pt x="8076431" y="379914"/>
                </a:cubicBezTo>
                <a:cubicBezTo>
                  <a:pt x="8073390" y="344242"/>
                  <a:pt x="8076572" y="358135"/>
                  <a:pt x="8064909" y="333831"/>
                </a:cubicBezTo>
                <a:cubicBezTo>
                  <a:pt x="8141142" y="282785"/>
                  <a:pt x="8121572" y="336209"/>
                  <a:pt x="8157079" y="287749"/>
                </a:cubicBezTo>
                <a:cubicBezTo>
                  <a:pt x="8058472" y="264778"/>
                  <a:pt x="8064511" y="254844"/>
                  <a:pt x="8053387" y="207105"/>
                </a:cubicBezTo>
                <a:lnTo>
                  <a:pt x="7992443" y="261368"/>
                </a:lnTo>
                <a:cubicBezTo>
                  <a:pt x="7949784" y="289000"/>
                  <a:pt x="7958912" y="262619"/>
                  <a:pt x="7926655" y="310792"/>
                </a:cubicBezTo>
                <a:lnTo>
                  <a:pt x="7984258" y="310792"/>
                </a:lnTo>
                <a:cubicBezTo>
                  <a:pt x="7984258" y="492199"/>
                  <a:pt x="8047799" y="463252"/>
                  <a:pt x="8168601" y="460561"/>
                </a:cubicBezTo>
                <a:close/>
                <a:moveTo>
                  <a:pt x="506937" y="460561"/>
                </a:moveTo>
                <a:cubicBezTo>
                  <a:pt x="568600" y="461932"/>
                  <a:pt x="593894" y="481716"/>
                  <a:pt x="652748" y="445114"/>
                </a:cubicBezTo>
                <a:cubicBezTo>
                  <a:pt x="715208" y="406265"/>
                  <a:pt x="692703" y="374748"/>
                  <a:pt x="691279" y="310792"/>
                </a:cubicBezTo>
                <a:lnTo>
                  <a:pt x="748883" y="310792"/>
                </a:lnTo>
                <a:cubicBezTo>
                  <a:pt x="716626" y="262619"/>
                  <a:pt x="725754" y="289000"/>
                  <a:pt x="683095" y="261368"/>
                </a:cubicBezTo>
                <a:cubicBezTo>
                  <a:pt x="681028" y="260026"/>
                  <a:pt x="678190" y="258165"/>
                  <a:pt x="676227" y="256718"/>
                </a:cubicBezTo>
                <a:cubicBezTo>
                  <a:pt x="674290" y="255288"/>
                  <a:pt x="671694" y="253093"/>
                  <a:pt x="669865" y="251558"/>
                </a:cubicBezTo>
                <a:cubicBezTo>
                  <a:pt x="668931" y="250774"/>
                  <a:pt x="656507" y="237385"/>
                  <a:pt x="652980" y="233878"/>
                </a:cubicBezTo>
                <a:cubicBezTo>
                  <a:pt x="635279" y="216301"/>
                  <a:pt x="642879" y="220985"/>
                  <a:pt x="622150" y="207105"/>
                </a:cubicBezTo>
                <a:cubicBezTo>
                  <a:pt x="611017" y="254893"/>
                  <a:pt x="616428" y="264925"/>
                  <a:pt x="518459" y="287749"/>
                </a:cubicBezTo>
                <a:cubicBezTo>
                  <a:pt x="553965" y="336209"/>
                  <a:pt x="534396" y="282785"/>
                  <a:pt x="610628" y="333831"/>
                </a:cubicBezTo>
                <a:cubicBezTo>
                  <a:pt x="600210" y="354846"/>
                  <a:pt x="601742" y="348243"/>
                  <a:pt x="599106" y="379914"/>
                </a:cubicBezTo>
                <a:cubicBezTo>
                  <a:pt x="553622" y="379914"/>
                  <a:pt x="552355" y="376292"/>
                  <a:pt x="518459" y="368393"/>
                </a:cubicBezTo>
                <a:cubicBezTo>
                  <a:pt x="467847" y="151163"/>
                  <a:pt x="700159" y="147434"/>
                  <a:pt x="756407" y="280254"/>
                </a:cubicBezTo>
                <a:cubicBezTo>
                  <a:pt x="848064" y="496693"/>
                  <a:pt x="606164" y="546805"/>
                  <a:pt x="506937" y="460561"/>
                </a:cubicBezTo>
                <a:close/>
                <a:moveTo>
                  <a:pt x="6256065" y="322310"/>
                </a:moveTo>
                <a:cubicBezTo>
                  <a:pt x="6373683" y="294910"/>
                  <a:pt x="6403612" y="390642"/>
                  <a:pt x="6335649" y="425849"/>
                </a:cubicBezTo>
                <a:cubicBezTo>
                  <a:pt x="6218798" y="486383"/>
                  <a:pt x="6128066" y="269781"/>
                  <a:pt x="6229566" y="169086"/>
                </a:cubicBezTo>
                <a:cubicBezTo>
                  <a:pt x="6332513" y="66957"/>
                  <a:pt x="6513084" y="179970"/>
                  <a:pt x="6605544" y="226305"/>
                </a:cubicBezTo>
                <a:lnTo>
                  <a:pt x="7121779" y="470466"/>
                </a:lnTo>
                <a:cubicBezTo>
                  <a:pt x="7165457" y="488149"/>
                  <a:pt x="7355563" y="574149"/>
                  <a:pt x="7373630" y="598808"/>
                </a:cubicBezTo>
                <a:lnTo>
                  <a:pt x="6624574" y="944259"/>
                </a:lnTo>
                <a:cubicBezTo>
                  <a:pt x="6498096" y="1006549"/>
                  <a:pt x="6456434" y="1048115"/>
                  <a:pt x="6313672" y="1048115"/>
                </a:cubicBezTo>
                <a:cubicBezTo>
                  <a:pt x="6150737" y="1048115"/>
                  <a:pt x="6133553" y="748577"/>
                  <a:pt x="6313672" y="748577"/>
                </a:cubicBezTo>
                <a:cubicBezTo>
                  <a:pt x="6351204" y="748577"/>
                  <a:pt x="6358098" y="781274"/>
                  <a:pt x="6371279" y="806181"/>
                </a:cubicBezTo>
                <a:cubicBezTo>
                  <a:pt x="6360858" y="827193"/>
                  <a:pt x="6362393" y="820593"/>
                  <a:pt x="6359757" y="852264"/>
                </a:cubicBezTo>
                <a:cubicBezTo>
                  <a:pt x="6315824" y="862498"/>
                  <a:pt x="6313953" y="863785"/>
                  <a:pt x="6256065" y="863785"/>
                </a:cubicBezTo>
                <a:cubicBezTo>
                  <a:pt x="6271046" y="919880"/>
                  <a:pt x="6296350" y="913705"/>
                  <a:pt x="6340743" y="940399"/>
                </a:cubicBezTo>
                <a:cubicBezTo>
                  <a:pt x="6389003" y="969421"/>
                  <a:pt x="6376103" y="994845"/>
                  <a:pt x="6417364" y="1025075"/>
                </a:cubicBezTo>
                <a:cubicBezTo>
                  <a:pt x="6511516" y="884480"/>
                  <a:pt x="6419849" y="984443"/>
                  <a:pt x="6519024" y="930879"/>
                </a:cubicBezTo>
                <a:cubicBezTo>
                  <a:pt x="6548705" y="914848"/>
                  <a:pt x="6560409" y="891041"/>
                  <a:pt x="6578663" y="863785"/>
                </a:cubicBezTo>
                <a:cubicBezTo>
                  <a:pt x="6396048" y="863785"/>
                  <a:pt x="6516905" y="834269"/>
                  <a:pt x="6428886" y="667933"/>
                </a:cubicBezTo>
                <a:cubicBezTo>
                  <a:pt x="6776735" y="667933"/>
                  <a:pt x="6728439" y="635139"/>
                  <a:pt x="6728439" y="840742"/>
                </a:cubicBezTo>
                <a:cubicBezTo>
                  <a:pt x="6824400" y="794699"/>
                  <a:pt x="6840955" y="778406"/>
                  <a:pt x="6866694" y="667933"/>
                </a:cubicBezTo>
                <a:cubicBezTo>
                  <a:pt x="6922383" y="680905"/>
                  <a:pt x="6888595" y="690973"/>
                  <a:pt x="6970385" y="690973"/>
                </a:cubicBezTo>
                <a:cubicBezTo>
                  <a:pt x="7024197" y="690973"/>
                  <a:pt x="7109404" y="632079"/>
                  <a:pt x="7131684" y="598808"/>
                </a:cubicBezTo>
                <a:cubicBezTo>
                  <a:pt x="7120815" y="558104"/>
                  <a:pt x="6996845" y="431016"/>
                  <a:pt x="6866694" y="518161"/>
                </a:cubicBezTo>
                <a:cubicBezTo>
                  <a:pt x="6844142" y="421369"/>
                  <a:pt x="6827340" y="368393"/>
                  <a:pt x="6728439" y="345353"/>
                </a:cubicBezTo>
                <a:cubicBezTo>
                  <a:pt x="6728439" y="550296"/>
                  <a:pt x="6781516" y="518161"/>
                  <a:pt x="6428886" y="518161"/>
                </a:cubicBezTo>
                <a:cubicBezTo>
                  <a:pt x="6454997" y="468813"/>
                  <a:pt x="6473344" y="395331"/>
                  <a:pt x="6474971" y="322310"/>
                </a:cubicBezTo>
                <a:lnTo>
                  <a:pt x="6567140" y="322310"/>
                </a:lnTo>
                <a:cubicBezTo>
                  <a:pt x="6562264" y="263726"/>
                  <a:pt x="6534541" y="261342"/>
                  <a:pt x="6490125" y="238031"/>
                </a:cubicBezTo>
                <a:cubicBezTo>
                  <a:pt x="6419225" y="200829"/>
                  <a:pt x="6456982" y="177753"/>
                  <a:pt x="6394320" y="161020"/>
                </a:cubicBezTo>
                <a:cubicBezTo>
                  <a:pt x="6388735" y="185000"/>
                  <a:pt x="6388033" y="190098"/>
                  <a:pt x="6374643" y="210469"/>
                </a:cubicBezTo>
                <a:cubicBezTo>
                  <a:pt x="6352393" y="244318"/>
                  <a:pt x="6363699" y="228695"/>
                  <a:pt x="6330067" y="246542"/>
                </a:cubicBezTo>
                <a:cubicBezTo>
                  <a:pt x="6290540" y="267518"/>
                  <a:pt x="6267878" y="278073"/>
                  <a:pt x="6256065" y="322310"/>
                </a:cubicBezTo>
                <a:close/>
                <a:moveTo>
                  <a:pt x="2108397" y="322310"/>
                </a:moveTo>
                <a:lnTo>
                  <a:pt x="2200567" y="322310"/>
                </a:lnTo>
                <a:cubicBezTo>
                  <a:pt x="2202010" y="387105"/>
                  <a:pt x="2223467" y="474345"/>
                  <a:pt x="2246652" y="518161"/>
                </a:cubicBezTo>
                <a:cubicBezTo>
                  <a:pt x="1915638" y="518161"/>
                  <a:pt x="1947098" y="566696"/>
                  <a:pt x="1947098" y="345353"/>
                </a:cubicBezTo>
                <a:cubicBezTo>
                  <a:pt x="1913728" y="353128"/>
                  <a:pt x="1872444" y="377762"/>
                  <a:pt x="1852682" y="400707"/>
                </a:cubicBezTo>
                <a:cubicBezTo>
                  <a:pt x="1823560" y="434523"/>
                  <a:pt x="1820366" y="468124"/>
                  <a:pt x="1820366" y="529683"/>
                </a:cubicBezTo>
                <a:cubicBezTo>
                  <a:pt x="1751985" y="483897"/>
                  <a:pt x="1717180" y="452138"/>
                  <a:pt x="1589233" y="540499"/>
                </a:cubicBezTo>
                <a:cubicBezTo>
                  <a:pt x="1557453" y="562445"/>
                  <a:pt x="1547652" y="564688"/>
                  <a:pt x="1543854" y="610330"/>
                </a:cubicBezTo>
                <a:cubicBezTo>
                  <a:pt x="1587048" y="621861"/>
                  <a:pt x="1577489" y="632598"/>
                  <a:pt x="1613254" y="656141"/>
                </a:cubicBezTo>
                <a:cubicBezTo>
                  <a:pt x="1734953" y="736252"/>
                  <a:pt x="1786943" y="667271"/>
                  <a:pt x="1820366" y="644891"/>
                </a:cubicBezTo>
                <a:cubicBezTo>
                  <a:pt x="1820366" y="761055"/>
                  <a:pt x="1826228" y="776790"/>
                  <a:pt x="1947098" y="840742"/>
                </a:cubicBezTo>
                <a:cubicBezTo>
                  <a:pt x="1947098" y="766042"/>
                  <a:pt x="1944499" y="728542"/>
                  <a:pt x="1958620" y="667933"/>
                </a:cubicBezTo>
                <a:lnTo>
                  <a:pt x="2246652" y="667933"/>
                </a:lnTo>
                <a:cubicBezTo>
                  <a:pt x="2158633" y="834269"/>
                  <a:pt x="2279490" y="863785"/>
                  <a:pt x="2096875" y="863785"/>
                </a:cubicBezTo>
                <a:cubicBezTo>
                  <a:pt x="2179071" y="986520"/>
                  <a:pt x="2176791" y="898745"/>
                  <a:pt x="2228033" y="974571"/>
                </a:cubicBezTo>
                <a:cubicBezTo>
                  <a:pt x="2239163" y="991040"/>
                  <a:pt x="2247390" y="1008969"/>
                  <a:pt x="2258174" y="1025075"/>
                </a:cubicBezTo>
                <a:cubicBezTo>
                  <a:pt x="2314582" y="987304"/>
                  <a:pt x="2279666" y="973598"/>
                  <a:pt x="2334677" y="940281"/>
                </a:cubicBezTo>
                <a:cubicBezTo>
                  <a:pt x="2379086" y="913388"/>
                  <a:pt x="2404341" y="920445"/>
                  <a:pt x="2419472" y="863785"/>
                </a:cubicBezTo>
                <a:cubicBezTo>
                  <a:pt x="2361585" y="863785"/>
                  <a:pt x="2359713" y="862498"/>
                  <a:pt x="2315781" y="852264"/>
                </a:cubicBezTo>
                <a:cubicBezTo>
                  <a:pt x="2312740" y="816592"/>
                  <a:pt x="2315921" y="830484"/>
                  <a:pt x="2304258" y="806181"/>
                </a:cubicBezTo>
                <a:cubicBezTo>
                  <a:pt x="2325147" y="766708"/>
                  <a:pt x="2323233" y="748577"/>
                  <a:pt x="2373387" y="748577"/>
                </a:cubicBezTo>
                <a:cubicBezTo>
                  <a:pt x="2531541" y="748577"/>
                  <a:pt x="2530963" y="1048115"/>
                  <a:pt x="2361865" y="1048115"/>
                </a:cubicBezTo>
                <a:cubicBezTo>
                  <a:pt x="2223203" y="1048115"/>
                  <a:pt x="2084167" y="964059"/>
                  <a:pt x="1931589" y="890815"/>
                </a:cubicBezTo>
                <a:lnTo>
                  <a:pt x="1689812" y="775438"/>
                </a:lnTo>
                <a:cubicBezTo>
                  <a:pt x="1643326" y="751990"/>
                  <a:pt x="1609854" y="740537"/>
                  <a:pt x="1562907" y="718007"/>
                </a:cubicBezTo>
                <a:cubicBezTo>
                  <a:pt x="1498233" y="686963"/>
                  <a:pt x="1373593" y="612825"/>
                  <a:pt x="1313429" y="598808"/>
                </a:cubicBezTo>
                <a:cubicBezTo>
                  <a:pt x="1338250" y="564930"/>
                  <a:pt x="1505110" y="490161"/>
                  <a:pt x="1553759" y="470466"/>
                </a:cubicBezTo>
                <a:cubicBezTo>
                  <a:pt x="1721661" y="402486"/>
                  <a:pt x="2227821" y="126459"/>
                  <a:pt x="2338824" y="126459"/>
                </a:cubicBezTo>
                <a:cubicBezTo>
                  <a:pt x="2510564" y="126459"/>
                  <a:pt x="2531854" y="359307"/>
                  <a:pt x="2423979" y="419857"/>
                </a:cubicBezTo>
                <a:cubicBezTo>
                  <a:pt x="2402068" y="432156"/>
                  <a:pt x="2390514" y="437639"/>
                  <a:pt x="2365409" y="434069"/>
                </a:cubicBezTo>
                <a:cubicBezTo>
                  <a:pt x="2317159" y="427211"/>
                  <a:pt x="2285271" y="366603"/>
                  <a:pt x="2325464" y="333319"/>
                </a:cubicBezTo>
                <a:cubicBezTo>
                  <a:pt x="2347731" y="314877"/>
                  <a:pt x="2381715" y="322310"/>
                  <a:pt x="2419472" y="322310"/>
                </a:cubicBezTo>
                <a:cubicBezTo>
                  <a:pt x="2406075" y="272136"/>
                  <a:pt x="2376843" y="265000"/>
                  <a:pt x="2339180" y="241310"/>
                </a:cubicBezTo>
                <a:cubicBezTo>
                  <a:pt x="2282508" y="205665"/>
                  <a:pt x="2303932" y="176316"/>
                  <a:pt x="2246652" y="161020"/>
                </a:cubicBezTo>
                <a:cubicBezTo>
                  <a:pt x="2219313" y="278373"/>
                  <a:pt x="2117274" y="215668"/>
                  <a:pt x="2108397" y="322310"/>
                </a:cubicBezTo>
                <a:close/>
                <a:moveTo>
                  <a:pt x="5703044" y="518161"/>
                </a:moveTo>
                <a:lnTo>
                  <a:pt x="5426532" y="518161"/>
                </a:lnTo>
                <a:cubicBezTo>
                  <a:pt x="5362756" y="422926"/>
                  <a:pt x="5401339" y="441894"/>
                  <a:pt x="5403488" y="345353"/>
                </a:cubicBezTo>
                <a:cubicBezTo>
                  <a:pt x="5322543" y="352087"/>
                  <a:pt x="5267180" y="430790"/>
                  <a:pt x="5265233" y="518161"/>
                </a:cubicBezTo>
                <a:cubicBezTo>
                  <a:pt x="5190346" y="478538"/>
                  <a:pt x="5152838" y="467673"/>
                  <a:pt x="5064166" y="524477"/>
                </a:cubicBezTo>
                <a:cubicBezTo>
                  <a:pt x="5030142" y="546273"/>
                  <a:pt x="5008885" y="568698"/>
                  <a:pt x="4988721" y="598808"/>
                </a:cubicBezTo>
                <a:cubicBezTo>
                  <a:pt x="5086524" y="664296"/>
                  <a:pt x="5139921" y="740318"/>
                  <a:pt x="5265233" y="656412"/>
                </a:cubicBezTo>
                <a:cubicBezTo>
                  <a:pt x="5267343" y="751062"/>
                  <a:pt x="5325133" y="822490"/>
                  <a:pt x="5403488" y="840742"/>
                </a:cubicBezTo>
                <a:cubicBezTo>
                  <a:pt x="5403488" y="766499"/>
                  <a:pt x="5370757" y="760157"/>
                  <a:pt x="5415010" y="667933"/>
                </a:cubicBezTo>
                <a:lnTo>
                  <a:pt x="5691522" y="667933"/>
                </a:lnTo>
                <a:cubicBezTo>
                  <a:pt x="5680872" y="713637"/>
                  <a:pt x="5667936" y="750282"/>
                  <a:pt x="5661003" y="798703"/>
                </a:cubicBezTo>
                <a:cubicBezTo>
                  <a:pt x="5648589" y="885358"/>
                  <a:pt x="5651447" y="863785"/>
                  <a:pt x="5553264" y="863785"/>
                </a:cubicBezTo>
                <a:cubicBezTo>
                  <a:pt x="5625753" y="1000769"/>
                  <a:pt x="5670614" y="885881"/>
                  <a:pt x="5703044" y="1025075"/>
                </a:cubicBezTo>
                <a:cubicBezTo>
                  <a:pt x="5756484" y="1010804"/>
                  <a:pt x="5737656" y="976654"/>
                  <a:pt x="5783969" y="944706"/>
                </a:cubicBezTo>
                <a:cubicBezTo>
                  <a:pt x="5826102" y="915645"/>
                  <a:pt x="5859441" y="925285"/>
                  <a:pt x="5875861" y="863785"/>
                </a:cubicBezTo>
                <a:cubicBezTo>
                  <a:pt x="5817973" y="863785"/>
                  <a:pt x="5816103" y="862498"/>
                  <a:pt x="5772169" y="852264"/>
                </a:cubicBezTo>
                <a:cubicBezTo>
                  <a:pt x="5754481" y="778383"/>
                  <a:pt x="5755886" y="829991"/>
                  <a:pt x="5772169" y="760099"/>
                </a:cubicBezTo>
                <a:cubicBezTo>
                  <a:pt x="6016996" y="703063"/>
                  <a:pt x="5975199" y="1048115"/>
                  <a:pt x="5818255" y="1048115"/>
                </a:cubicBezTo>
                <a:cubicBezTo>
                  <a:pt x="5675878" y="1048115"/>
                  <a:pt x="5513348" y="953794"/>
                  <a:pt x="5388148" y="890646"/>
                </a:cubicBezTo>
                <a:lnTo>
                  <a:pt x="4758297" y="598808"/>
                </a:lnTo>
                <a:cubicBezTo>
                  <a:pt x="4791145" y="553976"/>
                  <a:pt x="5417704" y="280140"/>
                  <a:pt x="5518871" y="230315"/>
                </a:cubicBezTo>
                <a:cubicBezTo>
                  <a:pt x="5583986" y="198245"/>
                  <a:pt x="5706111" y="126459"/>
                  <a:pt x="5795214" y="126459"/>
                </a:cubicBezTo>
                <a:cubicBezTo>
                  <a:pt x="5995059" y="126459"/>
                  <a:pt x="5983263" y="437518"/>
                  <a:pt x="5829777" y="437518"/>
                </a:cubicBezTo>
                <a:cubicBezTo>
                  <a:pt x="5760252" y="437518"/>
                  <a:pt x="5696313" y="314789"/>
                  <a:pt x="5875861" y="310792"/>
                </a:cubicBezTo>
                <a:cubicBezTo>
                  <a:pt x="5813555" y="217745"/>
                  <a:pt x="5759890" y="276097"/>
                  <a:pt x="5726085" y="149501"/>
                </a:cubicBezTo>
                <a:cubicBezTo>
                  <a:pt x="5679360" y="183733"/>
                  <a:pt x="5703067" y="206377"/>
                  <a:pt x="5640829" y="237062"/>
                </a:cubicBezTo>
                <a:cubicBezTo>
                  <a:pt x="5633252" y="240794"/>
                  <a:pt x="5535553" y="286060"/>
                  <a:pt x="5564724" y="312457"/>
                </a:cubicBezTo>
                <a:cubicBezTo>
                  <a:pt x="5615117" y="358066"/>
                  <a:pt x="5642991" y="259821"/>
                  <a:pt x="5660953" y="387441"/>
                </a:cubicBezTo>
                <a:cubicBezTo>
                  <a:pt x="5670349" y="454202"/>
                  <a:pt x="5674432" y="464097"/>
                  <a:pt x="5703044" y="518161"/>
                </a:cubicBezTo>
                <a:close/>
                <a:moveTo>
                  <a:pt x="2799676" y="310792"/>
                </a:moveTo>
                <a:cubicBezTo>
                  <a:pt x="2979224" y="314789"/>
                  <a:pt x="2915285" y="437518"/>
                  <a:pt x="2845761" y="437518"/>
                </a:cubicBezTo>
                <a:cubicBezTo>
                  <a:pt x="2692274" y="437518"/>
                  <a:pt x="2680478" y="126459"/>
                  <a:pt x="2880324" y="126459"/>
                </a:cubicBezTo>
                <a:cubicBezTo>
                  <a:pt x="2974913" y="126459"/>
                  <a:pt x="3410611" y="345131"/>
                  <a:pt x="3533111" y="406882"/>
                </a:cubicBezTo>
                <a:cubicBezTo>
                  <a:pt x="3597553" y="439366"/>
                  <a:pt x="3889886" y="561474"/>
                  <a:pt x="3917241" y="598808"/>
                </a:cubicBezTo>
                <a:cubicBezTo>
                  <a:pt x="3858047" y="612596"/>
                  <a:pt x="3301701" y="890044"/>
                  <a:pt x="3179727" y="944278"/>
                </a:cubicBezTo>
                <a:cubicBezTo>
                  <a:pt x="3133518" y="964826"/>
                  <a:pt x="3096839" y="979907"/>
                  <a:pt x="3053187" y="1002075"/>
                </a:cubicBezTo>
                <a:cubicBezTo>
                  <a:pt x="2958068" y="1050381"/>
                  <a:pt x="2964665" y="1048115"/>
                  <a:pt x="2857283" y="1048115"/>
                </a:cubicBezTo>
                <a:cubicBezTo>
                  <a:pt x="2700338" y="1048115"/>
                  <a:pt x="2658541" y="703063"/>
                  <a:pt x="2903368" y="760099"/>
                </a:cubicBezTo>
                <a:cubicBezTo>
                  <a:pt x="2922826" y="841372"/>
                  <a:pt x="2932751" y="863785"/>
                  <a:pt x="2799676" y="863785"/>
                </a:cubicBezTo>
                <a:cubicBezTo>
                  <a:pt x="2812348" y="911236"/>
                  <a:pt x="2844236" y="915984"/>
                  <a:pt x="2884517" y="940235"/>
                </a:cubicBezTo>
                <a:cubicBezTo>
                  <a:pt x="2954571" y="982405"/>
                  <a:pt x="2911771" y="1008861"/>
                  <a:pt x="2972494" y="1025075"/>
                </a:cubicBezTo>
                <a:cubicBezTo>
                  <a:pt x="3003248" y="893069"/>
                  <a:pt x="3093086" y="973085"/>
                  <a:pt x="3122273" y="863785"/>
                </a:cubicBezTo>
                <a:cubicBezTo>
                  <a:pt x="3004506" y="863785"/>
                  <a:pt x="3040479" y="910279"/>
                  <a:pt x="2984015" y="667933"/>
                </a:cubicBezTo>
                <a:cubicBezTo>
                  <a:pt x="3362054" y="667933"/>
                  <a:pt x="3276338" y="648235"/>
                  <a:pt x="3272050" y="840742"/>
                </a:cubicBezTo>
                <a:cubicBezTo>
                  <a:pt x="3351205" y="822304"/>
                  <a:pt x="3410304" y="755030"/>
                  <a:pt x="3410304" y="656412"/>
                </a:cubicBezTo>
                <a:cubicBezTo>
                  <a:pt x="3535616" y="740318"/>
                  <a:pt x="3589013" y="664296"/>
                  <a:pt x="3686817" y="598808"/>
                </a:cubicBezTo>
                <a:cubicBezTo>
                  <a:pt x="3647668" y="540352"/>
                  <a:pt x="3561746" y="483600"/>
                  <a:pt x="3502474" y="483600"/>
                </a:cubicBezTo>
                <a:cubicBezTo>
                  <a:pt x="3480315" y="483600"/>
                  <a:pt x="3426807" y="509432"/>
                  <a:pt x="3410304" y="518161"/>
                </a:cubicBezTo>
                <a:cubicBezTo>
                  <a:pt x="3408358" y="430790"/>
                  <a:pt x="3352995" y="352087"/>
                  <a:pt x="3272050" y="345353"/>
                </a:cubicBezTo>
                <a:cubicBezTo>
                  <a:pt x="3289584" y="464721"/>
                  <a:pt x="3297788" y="445320"/>
                  <a:pt x="3249006" y="518161"/>
                </a:cubicBezTo>
                <a:lnTo>
                  <a:pt x="2972494" y="518161"/>
                </a:lnTo>
                <a:cubicBezTo>
                  <a:pt x="3005074" y="469512"/>
                  <a:pt x="3005639" y="449830"/>
                  <a:pt x="3014542" y="387399"/>
                </a:cubicBezTo>
                <a:cubicBezTo>
                  <a:pt x="3032746" y="259762"/>
                  <a:pt x="3060368" y="358112"/>
                  <a:pt x="3110813" y="312457"/>
                </a:cubicBezTo>
                <a:cubicBezTo>
                  <a:pt x="3140033" y="286015"/>
                  <a:pt x="3044549" y="241911"/>
                  <a:pt x="3034709" y="237062"/>
                </a:cubicBezTo>
                <a:cubicBezTo>
                  <a:pt x="2972471" y="206377"/>
                  <a:pt x="2996178" y="183733"/>
                  <a:pt x="2949453" y="149501"/>
                </a:cubicBezTo>
                <a:cubicBezTo>
                  <a:pt x="2921330" y="270199"/>
                  <a:pt x="2862286" y="217298"/>
                  <a:pt x="2799676" y="310792"/>
                </a:cubicBezTo>
                <a:close/>
                <a:moveTo>
                  <a:pt x="506937" y="460561"/>
                </a:moveTo>
                <a:cubicBezTo>
                  <a:pt x="442086" y="455163"/>
                  <a:pt x="304896" y="359849"/>
                  <a:pt x="179463" y="337610"/>
                </a:cubicBezTo>
                <a:cubicBezTo>
                  <a:pt x="104280" y="324276"/>
                  <a:pt x="60765" y="354382"/>
                  <a:pt x="38348" y="406810"/>
                </a:cubicBezTo>
                <a:cubicBezTo>
                  <a:pt x="-5983" y="510493"/>
                  <a:pt x="50233" y="533670"/>
                  <a:pt x="53629" y="588955"/>
                </a:cubicBezTo>
                <a:cubicBezTo>
                  <a:pt x="56588" y="637082"/>
                  <a:pt x="-1875" y="672643"/>
                  <a:pt x="32061" y="762286"/>
                </a:cubicBezTo>
                <a:cubicBezTo>
                  <a:pt x="110521" y="969545"/>
                  <a:pt x="388578" y="734427"/>
                  <a:pt x="495414" y="725534"/>
                </a:cubicBezTo>
                <a:cubicBezTo>
                  <a:pt x="467733" y="763315"/>
                  <a:pt x="461172" y="740642"/>
                  <a:pt x="432945" y="789797"/>
                </a:cubicBezTo>
                <a:cubicBezTo>
                  <a:pt x="412376" y="825622"/>
                  <a:pt x="414767" y="847025"/>
                  <a:pt x="414767" y="898346"/>
                </a:cubicBezTo>
                <a:cubicBezTo>
                  <a:pt x="384195" y="882171"/>
                  <a:pt x="364688" y="868439"/>
                  <a:pt x="334119" y="852264"/>
                </a:cubicBezTo>
                <a:lnTo>
                  <a:pt x="334119" y="909867"/>
                </a:lnTo>
                <a:cubicBezTo>
                  <a:pt x="309129" y="904045"/>
                  <a:pt x="263661" y="885724"/>
                  <a:pt x="241946" y="875303"/>
                </a:cubicBezTo>
                <a:lnTo>
                  <a:pt x="255216" y="944046"/>
                </a:lnTo>
                <a:cubicBezTo>
                  <a:pt x="177301" y="938090"/>
                  <a:pt x="138633" y="930520"/>
                  <a:pt x="80135" y="978477"/>
                </a:cubicBezTo>
                <a:cubicBezTo>
                  <a:pt x="40869" y="1010667"/>
                  <a:pt x="13524" y="1070707"/>
                  <a:pt x="0" y="1128759"/>
                </a:cubicBezTo>
                <a:cubicBezTo>
                  <a:pt x="67244" y="1113096"/>
                  <a:pt x="102340" y="1073421"/>
                  <a:pt x="190714" y="1054336"/>
                </a:cubicBezTo>
                <a:cubicBezTo>
                  <a:pt x="270020" y="1037211"/>
                  <a:pt x="369453" y="1065231"/>
                  <a:pt x="428637" y="1080328"/>
                </a:cubicBezTo>
                <a:cubicBezTo>
                  <a:pt x="732700" y="1157892"/>
                  <a:pt x="682239" y="1112182"/>
                  <a:pt x="829534" y="1013554"/>
                </a:cubicBezTo>
                <a:cubicBezTo>
                  <a:pt x="833283" y="1058611"/>
                  <a:pt x="858296" y="1086405"/>
                  <a:pt x="887141" y="1105719"/>
                </a:cubicBezTo>
                <a:cubicBezTo>
                  <a:pt x="914394" y="1085752"/>
                  <a:pt x="928444" y="1055884"/>
                  <a:pt x="944747" y="1025075"/>
                </a:cubicBezTo>
                <a:cubicBezTo>
                  <a:pt x="1110279" y="1135914"/>
                  <a:pt x="1140364" y="1130186"/>
                  <a:pt x="1343387" y="1078075"/>
                </a:cubicBezTo>
                <a:cubicBezTo>
                  <a:pt x="1533517" y="1029272"/>
                  <a:pt x="1603306" y="1038298"/>
                  <a:pt x="1774281" y="1128759"/>
                </a:cubicBezTo>
                <a:cubicBezTo>
                  <a:pt x="1747971" y="1015840"/>
                  <a:pt x="1638234" y="894081"/>
                  <a:pt x="1509291" y="955950"/>
                </a:cubicBezTo>
                <a:cubicBezTo>
                  <a:pt x="1512230" y="920631"/>
                  <a:pt x="1520212" y="900567"/>
                  <a:pt x="1532332" y="875303"/>
                </a:cubicBezTo>
                <a:cubicBezTo>
                  <a:pt x="1499336" y="882991"/>
                  <a:pt x="1456047" y="896717"/>
                  <a:pt x="1428640" y="909867"/>
                </a:cubicBezTo>
                <a:lnTo>
                  <a:pt x="1428640" y="863785"/>
                </a:lnTo>
                <a:cubicBezTo>
                  <a:pt x="1398793" y="871753"/>
                  <a:pt x="1386899" y="883856"/>
                  <a:pt x="1359514" y="898346"/>
                </a:cubicBezTo>
                <a:cubicBezTo>
                  <a:pt x="1359514" y="712899"/>
                  <a:pt x="1141935" y="652248"/>
                  <a:pt x="1082943" y="771558"/>
                </a:cubicBezTo>
                <a:lnTo>
                  <a:pt x="1046202" y="861548"/>
                </a:lnTo>
                <a:cubicBezTo>
                  <a:pt x="1020336" y="895397"/>
                  <a:pt x="1048393" y="829854"/>
                  <a:pt x="1025395" y="886825"/>
                </a:cubicBezTo>
                <a:cubicBezTo>
                  <a:pt x="1131435" y="942933"/>
                  <a:pt x="1079687" y="926676"/>
                  <a:pt x="1140609" y="967472"/>
                </a:cubicBezTo>
                <a:cubicBezTo>
                  <a:pt x="1159995" y="894871"/>
                  <a:pt x="1210985" y="920772"/>
                  <a:pt x="1244301" y="875303"/>
                </a:cubicBezTo>
                <a:cubicBezTo>
                  <a:pt x="1222184" y="873465"/>
                  <a:pt x="1205492" y="871727"/>
                  <a:pt x="1188856" y="861623"/>
                </a:cubicBezTo>
                <a:cubicBezTo>
                  <a:pt x="1159002" y="843489"/>
                  <a:pt x="1164623" y="849772"/>
                  <a:pt x="1163650" y="806181"/>
                </a:cubicBezTo>
                <a:cubicBezTo>
                  <a:pt x="1223722" y="777358"/>
                  <a:pt x="1229196" y="803679"/>
                  <a:pt x="1267341" y="829221"/>
                </a:cubicBezTo>
                <a:cubicBezTo>
                  <a:pt x="1267341" y="906566"/>
                  <a:pt x="1271695" y="932851"/>
                  <a:pt x="1216371" y="962615"/>
                </a:cubicBezTo>
                <a:cubicBezTo>
                  <a:pt x="948830" y="1106535"/>
                  <a:pt x="845677" y="489430"/>
                  <a:pt x="1344174" y="740873"/>
                </a:cubicBezTo>
                <a:lnTo>
                  <a:pt x="1981707" y="1048069"/>
                </a:lnTo>
                <a:cubicBezTo>
                  <a:pt x="2117659" y="1116705"/>
                  <a:pt x="2242445" y="1209902"/>
                  <a:pt x="2426673" y="1170524"/>
                </a:cubicBezTo>
                <a:cubicBezTo>
                  <a:pt x="2530218" y="1148392"/>
                  <a:pt x="2561779" y="1082725"/>
                  <a:pt x="2603021" y="1001239"/>
                </a:cubicBezTo>
                <a:lnTo>
                  <a:pt x="2615334" y="978990"/>
                </a:lnTo>
                <a:cubicBezTo>
                  <a:pt x="2641003" y="1089158"/>
                  <a:pt x="2712823" y="1169466"/>
                  <a:pt x="2833909" y="1175243"/>
                </a:cubicBezTo>
                <a:cubicBezTo>
                  <a:pt x="3013049" y="1183792"/>
                  <a:pt x="3042788" y="1136613"/>
                  <a:pt x="3161699" y="1087539"/>
                </a:cubicBezTo>
                <a:cubicBezTo>
                  <a:pt x="3264914" y="1044944"/>
                  <a:pt x="3343710" y="1001033"/>
                  <a:pt x="3440942" y="952024"/>
                </a:cubicBezTo>
                <a:cubicBezTo>
                  <a:pt x="3536286" y="903966"/>
                  <a:pt x="3929743" y="706352"/>
                  <a:pt x="4004544" y="686074"/>
                </a:cubicBezTo>
                <a:cubicBezTo>
                  <a:pt x="4238434" y="622674"/>
                  <a:pt x="4313007" y="917679"/>
                  <a:pt x="4129680" y="972860"/>
                </a:cubicBezTo>
                <a:cubicBezTo>
                  <a:pt x="3964560" y="1022561"/>
                  <a:pt x="3890474" y="824094"/>
                  <a:pt x="4003529" y="797373"/>
                </a:cubicBezTo>
                <a:cubicBezTo>
                  <a:pt x="4063641" y="783164"/>
                  <a:pt x="4097152" y="849498"/>
                  <a:pt x="3986370" y="875303"/>
                </a:cubicBezTo>
                <a:cubicBezTo>
                  <a:pt x="4025394" y="928567"/>
                  <a:pt x="4056309" y="884212"/>
                  <a:pt x="4078540" y="967472"/>
                </a:cubicBezTo>
                <a:lnTo>
                  <a:pt x="4101583" y="967472"/>
                </a:lnTo>
                <a:cubicBezTo>
                  <a:pt x="4125258" y="865849"/>
                  <a:pt x="4146342" y="951783"/>
                  <a:pt x="4205275" y="863785"/>
                </a:cubicBezTo>
                <a:cubicBezTo>
                  <a:pt x="4124575" y="861985"/>
                  <a:pt x="4174609" y="835866"/>
                  <a:pt x="4137995" y="769768"/>
                </a:cubicBezTo>
                <a:cubicBezTo>
                  <a:pt x="4074392" y="654943"/>
                  <a:pt x="3863739" y="714042"/>
                  <a:pt x="3859634" y="898346"/>
                </a:cubicBezTo>
                <a:cubicBezTo>
                  <a:pt x="3834790" y="881711"/>
                  <a:pt x="3825737" y="871992"/>
                  <a:pt x="3790508" y="863785"/>
                </a:cubicBezTo>
                <a:lnTo>
                  <a:pt x="3790508" y="909867"/>
                </a:lnTo>
                <a:cubicBezTo>
                  <a:pt x="3758473" y="892919"/>
                  <a:pt x="3738548" y="884673"/>
                  <a:pt x="3698336" y="875303"/>
                </a:cubicBezTo>
                <a:cubicBezTo>
                  <a:pt x="3701275" y="910625"/>
                  <a:pt x="3709256" y="930686"/>
                  <a:pt x="3721379" y="955950"/>
                </a:cubicBezTo>
                <a:cubicBezTo>
                  <a:pt x="3552795" y="916677"/>
                  <a:pt x="3506485" y="1000351"/>
                  <a:pt x="3444867" y="1128759"/>
                </a:cubicBezTo>
                <a:cubicBezTo>
                  <a:pt x="3590875" y="1089776"/>
                  <a:pt x="3537827" y="1003035"/>
                  <a:pt x="3868413" y="1073901"/>
                </a:cubicBezTo>
                <a:cubicBezTo>
                  <a:pt x="4128024" y="1129552"/>
                  <a:pt x="4078670" y="1156135"/>
                  <a:pt x="4274401" y="1025075"/>
                </a:cubicBezTo>
                <a:cubicBezTo>
                  <a:pt x="4296276" y="1066413"/>
                  <a:pt x="4292559" y="1067784"/>
                  <a:pt x="4332008" y="1094198"/>
                </a:cubicBezTo>
                <a:cubicBezTo>
                  <a:pt x="4378798" y="1081706"/>
                  <a:pt x="4381251" y="1062654"/>
                  <a:pt x="4401137" y="1025075"/>
                </a:cubicBezTo>
                <a:cubicBezTo>
                  <a:pt x="4433897" y="1047011"/>
                  <a:pt x="4432901" y="1056998"/>
                  <a:pt x="4473639" y="1079303"/>
                </a:cubicBezTo>
                <a:cubicBezTo>
                  <a:pt x="4681493" y="1193119"/>
                  <a:pt x="4912949" y="969614"/>
                  <a:pt x="5138896" y="1082281"/>
                </a:cubicBezTo>
                <a:cubicBezTo>
                  <a:pt x="5169128" y="1097359"/>
                  <a:pt x="5198877" y="1120271"/>
                  <a:pt x="5230671" y="1128759"/>
                </a:cubicBezTo>
                <a:cubicBezTo>
                  <a:pt x="5169703" y="1001706"/>
                  <a:pt x="5123755" y="916441"/>
                  <a:pt x="4954158" y="955950"/>
                </a:cubicBezTo>
                <a:cubicBezTo>
                  <a:pt x="4966281" y="930686"/>
                  <a:pt x="4974263" y="910625"/>
                  <a:pt x="4977202" y="875303"/>
                </a:cubicBezTo>
                <a:cubicBezTo>
                  <a:pt x="4936989" y="884673"/>
                  <a:pt x="4917064" y="892919"/>
                  <a:pt x="4885029" y="909867"/>
                </a:cubicBezTo>
                <a:lnTo>
                  <a:pt x="4885029" y="863785"/>
                </a:lnTo>
                <a:cubicBezTo>
                  <a:pt x="4849800" y="871992"/>
                  <a:pt x="4840747" y="881711"/>
                  <a:pt x="4815903" y="898346"/>
                </a:cubicBezTo>
                <a:cubicBezTo>
                  <a:pt x="4812010" y="723650"/>
                  <a:pt x="4616861" y="652379"/>
                  <a:pt x="4541994" y="762698"/>
                </a:cubicBezTo>
                <a:cubicBezTo>
                  <a:pt x="4500246" y="824214"/>
                  <a:pt x="4558294" y="861822"/>
                  <a:pt x="4470262" y="863785"/>
                </a:cubicBezTo>
                <a:cubicBezTo>
                  <a:pt x="4529195" y="951783"/>
                  <a:pt x="4550280" y="865849"/>
                  <a:pt x="4573954" y="967472"/>
                </a:cubicBezTo>
                <a:lnTo>
                  <a:pt x="4596998" y="967472"/>
                </a:lnTo>
                <a:cubicBezTo>
                  <a:pt x="4612145" y="910749"/>
                  <a:pt x="4647077" y="899316"/>
                  <a:pt x="4700690" y="886825"/>
                </a:cubicBezTo>
                <a:cubicBezTo>
                  <a:pt x="4664494" y="861675"/>
                  <a:pt x="4660895" y="889336"/>
                  <a:pt x="4629490" y="851685"/>
                </a:cubicBezTo>
                <a:cubicBezTo>
                  <a:pt x="4562572" y="771470"/>
                  <a:pt x="4789453" y="776264"/>
                  <a:pt x="4713231" y="921784"/>
                </a:cubicBezTo>
                <a:cubicBezTo>
                  <a:pt x="4693338" y="959764"/>
                  <a:pt x="4630725" y="988271"/>
                  <a:pt x="4563631" y="978748"/>
                </a:cubicBezTo>
                <a:cubicBezTo>
                  <a:pt x="4519437" y="972478"/>
                  <a:pt x="4464198" y="924165"/>
                  <a:pt x="4451640" y="882243"/>
                </a:cubicBezTo>
                <a:cubicBezTo>
                  <a:pt x="4408704" y="738894"/>
                  <a:pt x="4518659" y="659057"/>
                  <a:pt x="4652058" y="681836"/>
                </a:cubicBezTo>
                <a:cubicBezTo>
                  <a:pt x="4716268" y="692802"/>
                  <a:pt x="4881143" y="781169"/>
                  <a:pt x="4946477" y="813862"/>
                </a:cubicBezTo>
                <a:cubicBezTo>
                  <a:pt x="4997147" y="839214"/>
                  <a:pt x="5034188" y="857541"/>
                  <a:pt x="5084712" y="883007"/>
                </a:cubicBezTo>
                <a:lnTo>
                  <a:pt x="5507029" y="1082826"/>
                </a:lnTo>
                <a:cubicBezTo>
                  <a:pt x="5620277" y="1133184"/>
                  <a:pt x="5655440" y="1180043"/>
                  <a:pt x="5830247" y="1175465"/>
                </a:cubicBezTo>
                <a:cubicBezTo>
                  <a:pt x="5962136" y="1172010"/>
                  <a:pt x="6034756" y="1088211"/>
                  <a:pt x="6060204" y="978990"/>
                </a:cubicBezTo>
                <a:cubicBezTo>
                  <a:pt x="6061811" y="981302"/>
                  <a:pt x="6063774" y="982383"/>
                  <a:pt x="6064375" y="986334"/>
                </a:cubicBezTo>
                <a:cubicBezTo>
                  <a:pt x="6064975" y="990296"/>
                  <a:pt x="6067696" y="992121"/>
                  <a:pt x="6068516" y="993715"/>
                </a:cubicBezTo>
                <a:cubicBezTo>
                  <a:pt x="6069629" y="995886"/>
                  <a:pt x="6074829" y="1005951"/>
                  <a:pt x="6076295" y="1008979"/>
                </a:cubicBezTo>
                <a:cubicBezTo>
                  <a:pt x="6115133" y="1089067"/>
                  <a:pt x="6150564" y="1148435"/>
                  <a:pt x="6249410" y="1170282"/>
                </a:cubicBezTo>
                <a:cubicBezTo>
                  <a:pt x="6411564" y="1206120"/>
                  <a:pt x="6539955" y="1125640"/>
                  <a:pt x="6670787" y="1059591"/>
                </a:cubicBezTo>
                <a:lnTo>
                  <a:pt x="7323620" y="744652"/>
                </a:lnTo>
                <a:cubicBezTo>
                  <a:pt x="7712432" y="548614"/>
                  <a:pt x="7741303" y="869030"/>
                  <a:pt x="7623019" y="951871"/>
                </a:cubicBezTo>
                <a:cubicBezTo>
                  <a:pt x="7581986" y="980609"/>
                  <a:pt x="7519759" y="990354"/>
                  <a:pt x="7466851" y="966492"/>
                </a:cubicBezTo>
                <a:cubicBezTo>
                  <a:pt x="7408572" y="940206"/>
                  <a:pt x="7408196" y="913329"/>
                  <a:pt x="7408196" y="829221"/>
                </a:cubicBezTo>
                <a:cubicBezTo>
                  <a:pt x="7446341" y="803679"/>
                  <a:pt x="7451815" y="777358"/>
                  <a:pt x="7511888" y="806181"/>
                </a:cubicBezTo>
                <a:cubicBezTo>
                  <a:pt x="7510545" y="866358"/>
                  <a:pt x="7518266" y="836875"/>
                  <a:pt x="7492926" y="856346"/>
                </a:cubicBezTo>
                <a:cubicBezTo>
                  <a:pt x="7483560" y="863547"/>
                  <a:pt x="7444170" y="872292"/>
                  <a:pt x="7431237" y="875303"/>
                </a:cubicBezTo>
                <a:cubicBezTo>
                  <a:pt x="7461192" y="916187"/>
                  <a:pt x="7455300" y="891864"/>
                  <a:pt x="7494432" y="915801"/>
                </a:cubicBezTo>
                <a:cubicBezTo>
                  <a:pt x="7538384" y="942688"/>
                  <a:pt x="7506989" y="938560"/>
                  <a:pt x="7546451" y="967472"/>
                </a:cubicBezTo>
                <a:cubicBezTo>
                  <a:pt x="7560487" y="914900"/>
                  <a:pt x="7604133" y="911167"/>
                  <a:pt x="7650143" y="886825"/>
                </a:cubicBezTo>
                <a:cubicBezTo>
                  <a:pt x="7639581" y="860660"/>
                  <a:pt x="7628222" y="867368"/>
                  <a:pt x="7615050" y="841271"/>
                </a:cubicBezTo>
                <a:cubicBezTo>
                  <a:pt x="7601896" y="815201"/>
                  <a:pt x="7606243" y="799156"/>
                  <a:pt x="7592594" y="771558"/>
                </a:cubicBezTo>
                <a:cubicBezTo>
                  <a:pt x="7533603" y="652248"/>
                  <a:pt x="7316023" y="712899"/>
                  <a:pt x="7316023" y="898346"/>
                </a:cubicBezTo>
                <a:cubicBezTo>
                  <a:pt x="7288639" y="883856"/>
                  <a:pt x="7276745" y="871753"/>
                  <a:pt x="7246898" y="863785"/>
                </a:cubicBezTo>
                <a:lnTo>
                  <a:pt x="7246898" y="909867"/>
                </a:lnTo>
                <a:cubicBezTo>
                  <a:pt x="7225183" y="899450"/>
                  <a:pt x="7179715" y="881126"/>
                  <a:pt x="7154724" y="875303"/>
                </a:cubicBezTo>
                <a:cubicBezTo>
                  <a:pt x="7155508" y="910403"/>
                  <a:pt x="7159927" y="917307"/>
                  <a:pt x="7166247" y="944428"/>
                </a:cubicBezTo>
                <a:cubicBezTo>
                  <a:pt x="7021490" y="944428"/>
                  <a:pt x="6934702" y="985211"/>
                  <a:pt x="6901256" y="1128759"/>
                </a:cubicBezTo>
                <a:cubicBezTo>
                  <a:pt x="7250578" y="943932"/>
                  <a:pt x="7313319" y="1129160"/>
                  <a:pt x="7545154" y="1116123"/>
                </a:cubicBezTo>
                <a:cubicBezTo>
                  <a:pt x="7631138" y="1111290"/>
                  <a:pt x="7676573" y="1061377"/>
                  <a:pt x="7730790" y="1025075"/>
                </a:cubicBezTo>
                <a:cubicBezTo>
                  <a:pt x="7747093" y="1055884"/>
                  <a:pt x="7761143" y="1085752"/>
                  <a:pt x="7788397" y="1105719"/>
                </a:cubicBezTo>
                <a:cubicBezTo>
                  <a:pt x="7817241" y="1086405"/>
                  <a:pt x="7842255" y="1058611"/>
                  <a:pt x="7846004" y="1013554"/>
                </a:cubicBezTo>
                <a:cubicBezTo>
                  <a:pt x="7980849" y="1103844"/>
                  <a:pt x="7941194" y="1158310"/>
                  <a:pt x="8246901" y="1080328"/>
                </a:cubicBezTo>
                <a:cubicBezTo>
                  <a:pt x="8299779" y="1066840"/>
                  <a:pt x="8402104" y="1038746"/>
                  <a:pt x="8475205" y="1052282"/>
                </a:cubicBezTo>
                <a:cubicBezTo>
                  <a:pt x="8569145" y="1069675"/>
                  <a:pt x="8605210" y="1112378"/>
                  <a:pt x="8675537" y="1128759"/>
                </a:cubicBezTo>
                <a:cubicBezTo>
                  <a:pt x="8640262" y="977354"/>
                  <a:pt x="8569432" y="932166"/>
                  <a:pt x="8422069" y="944428"/>
                </a:cubicBezTo>
                <a:cubicBezTo>
                  <a:pt x="8424424" y="838727"/>
                  <a:pt x="8441299" y="886599"/>
                  <a:pt x="8341418" y="909867"/>
                </a:cubicBezTo>
                <a:lnTo>
                  <a:pt x="8341418" y="852264"/>
                </a:lnTo>
                <a:cubicBezTo>
                  <a:pt x="8310849" y="868439"/>
                  <a:pt x="8291343" y="882171"/>
                  <a:pt x="8260770" y="898346"/>
                </a:cubicBezTo>
                <a:cubicBezTo>
                  <a:pt x="8260770" y="753805"/>
                  <a:pt x="8233683" y="798637"/>
                  <a:pt x="8180123" y="725534"/>
                </a:cubicBezTo>
                <a:cubicBezTo>
                  <a:pt x="8291636" y="734815"/>
                  <a:pt x="8551574" y="961322"/>
                  <a:pt x="8639916" y="770493"/>
                </a:cubicBezTo>
                <a:cubicBezTo>
                  <a:pt x="8681540" y="680579"/>
                  <a:pt x="8623574" y="628618"/>
                  <a:pt x="8623574" y="587287"/>
                </a:cubicBezTo>
                <a:cubicBezTo>
                  <a:pt x="8623574" y="544731"/>
                  <a:pt x="8678751" y="502982"/>
                  <a:pt x="8642029" y="413577"/>
                </a:cubicBezTo>
                <a:cubicBezTo>
                  <a:pt x="8560362" y="214741"/>
                  <a:pt x="8283903" y="450966"/>
                  <a:pt x="8168601" y="460561"/>
                </a:cubicBezTo>
                <a:cubicBezTo>
                  <a:pt x="8238530" y="399779"/>
                  <a:pt x="8260770" y="387869"/>
                  <a:pt x="8260770" y="276227"/>
                </a:cubicBezTo>
                <a:cubicBezTo>
                  <a:pt x="8287502" y="294127"/>
                  <a:pt x="8313015" y="314812"/>
                  <a:pt x="8341418" y="333831"/>
                </a:cubicBezTo>
                <a:lnTo>
                  <a:pt x="8341418" y="276227"/>
                </a:lnTo>
                <a:lnTo>
                  <a:pt x="8421536" y="300880"/>
                </a:lnTo>
                <a:lnTo>
                  <a:pt x="8422069" y="241667"/>
                </a:lnTo>
                <a:cubicBezTo>
                  <a:pt x="8509203" y="241667"/>
                  <a:pt x="8548642" y="242692"/>
                  <a:pt x="8598309" y="199003"/>
                </a:cubicBezTo>
                <a:cubicBezTo>
                  <a:pt x="8642689" y="159971"/>
                  <a:pt x="8660697" y="121028"/>
                  <a:pt x="8675537" y="57336"/>
                </a:cubicBezTo>
                <a:cubicBezTo>
                  <a:pt x="8605804" y="73580"/>
                  <a:pt x="8553005" y="120597"/>
                  <a:pt x="8479542" y="126334"/>
                </a:cubicBezTo>
                <a:cubicBezTo>
                  <a:pt x="8292044" y="140978"/>
                  <a:pt x="8193546" y="48062"/>
                  <a:pt x="8008367" y="69854"/>
                </a:cubicBezTo>
                <a:cubicBezTo>
                  <a:pt x="7926805" y="79452"/>
                  <a:pt x="7903121" y="130697"/>
                  <a:pt x="7846004" y="172541"/>
                </a:cubicBezTo>
                <a:cubicBezTo>
                  <a:pt x="7841657" y="120302"/>
                  <a:pt x="7821425" y="109496"/>
                  <a:pt x="7799919" y="68854"/>
                </a:cubicBezTo>
                <a:cubicBezTo>
                  <a:pt x="7768161" y="90121"/>
                  <a:pt x="7741969" y="119159"/>
                  <a:pt x="7730790" y="161020"/>
                </a:cubicBezTo>
                <a:cubicBezTo>
                  <a:pt x="7677373" y="125253"/>
                  <a:pt x="7651638" y="79795"/>
                  <a:pt x="7568306" y="69736"/>
                </a:cubicBezTo>
                <a:cubicBezTo>
                  <a:pt x="7449957" y="55455"/>
                  <a:pt x="7289968" y="131210"/>
                  <a:pt x="7096576" y="127004"/>
                </a:cubicBezTo>
                <a:cubicBezTo>
                  <a:pt x="6980284" y="124476"/>
                  <a:pt x="6977587" y="75118"/>
                  <a:pt x="6901256" y="57336"/>
                </a:cubicBezTo>
                <a:cubicBezTo>
                  <a:pt x="6977789" y="216824"/>
                  <a:pt x="6984752" y="245249"/>
                  <a:pt x="7166247" y="230145"/>
                </a:cubicBezTo>
                <a:lnTo>
                  <a:pt x="7152981" y="298885"/>
                </a:lnTo>
                <a:cubicBezTo>
                  <a:pt x="7196352" y="295805"/>
                  <a:pt x="7209628" y="284911"/>
                  <a:pt x="7246898" y="276227"/>
                </a:cubicBezTo>
                <a:lnTo>
                  <a:pt x="7246898" y="322310"/>
                </a:lnTo>
                <a:cubicBezTo>
                  <a:pt x="7274282" y="307823"/>
                  <a:pt x="7286176" y="295717"/>
                  <a:pt x="7316023" y="287749"/>
                </a:cubicBezTo>
                <a:cubicBezTo>
                  <a:pt x="7316023" y="468820"/>
                  <a:pt x="7536075" y="527400"/>
                  <a:pt x="7589802" y="411745"/>
                </a:cubicBezTo>
                <a:cubicBezTo>
                  <a:pt x="7605465" y="378030"/>
                  <a:pt x="7598385" y="363396"/>
                  <a:pt x="7609041" y="338815"/>
                </a:cubicBezTo>
                <a:cubicBezTo>
                  <a:pt x="7619394" y="314939"/>
                  <a:pt x="7625972" y="315631"/>
                  <a:pt x="7645283" y="305929"/>
                </a:cubicBezTo>
                <a:lnTo>
                  <a:pt x="7546451" y="218623"/>
                </a:lnTo>
                <a:lnTo>
                  <a:pt x="7510833" y="252133"/>
                </a:lnTo>
                <a:cubicBezTo>
                  <a:pt x="7479553" y="278615"/>
                  <a:pt x="7454209" y="279438"/>
                  <a:pt x="7431237" y="310792"/>
                </a:cubicBezTo>
                <a:cubicBezTo>
                  <a:pt x="7488586" y="315563"/>
                  <a:pt x="7507482" y="315462"/>
                  <a:pt x="7511888" y="368393"/>
                </a:cubicBezTo>
                <a:cubicBezTo>
                  <a:pt x="7448840" y="398643"/>
                  <a:pt x="7403859" y="376756"/>
                  <a:pt x="7407135" y="299679"/>
                </a:cubicBezTo>
                <a:cubicBezTo>
                  <a:pt x="7414467" y="127076"/>
                  <a:pt x="7775082" y="205890"/>
                  <a:pt x="7670436" y="423220"/>
                </a:cubicBezTo>
                <a:cubicBezTo>
                  <a:pt x="7570461" y="630845"/>
                  <a:pt x="7250784" y="388986"/>
                  <a:pt x="7118548" y="335448"/>
                </a:cubicBezTo>
                <a:lnTo>
                  <a:pt x="6582588" y="76451"/>
                </a:lnTo>
                <a:cubicBezTo>
                  <a:pt x="6454027" y="11629"/>
                  <a:pt x="6257734" y="-43091"/>
                  <a:pt x="6137566" y="77091"/>
                </a:cubicBezTo>
                <a:cubicBezTo>
                  <a:pt x="6102847" y="111808"/>
                  <a:pt x="6091802" y="140971"/>
                  <a:pt x="6072275" y="184614"/>
                </a:cubicBezTo>
                <a:cubicBezTo>
                  <a:pt x="6061794" y="208039"/>
                  <a:pt x="6069015" y="194421"/>
                  <a:pt x="6060204" y="207105"/>
                </a:cubicBezTo>
                <a:cubicBezTo>
                  <a:pt x="6004828" y="-30567"/>
                  <a:pt x="5777905" y="-39012"/>
                  <a:pt x="5572379" y="64926"/>
                </a:cubicBezTo>
                <a:cubicBezTo>
                  <a:pt x="5527601" y="87570"/>
                  <a:pt x="5491523" y="106054"/>
                  <a:pt x="5449745" y="126628"/>
                </a:cubicBezTo>
                <a:lnTo>
                  <a:pt x="4675578" y="493081"/>
                </a:lnTo>
                <a:cubicBezTo>
                  <a:pt x="4473091" y="559335"/>
                  <a:pt x="4363520" y="320164"/>
                  <a:pt x="4504175" y="229492"/>
                </a:cubicBezTo>
                <a:cubicBezTo>
                  <a:pt x="4566831" y="189101"/>
                  <a:pt x="4723734" y="167365"/>
                  <a:pt x="4723734" y="345353"/>
                </a:cubicBezTo>
                <a:cubicBezTo>
                  <a:pt x="4675856" y="377409"/>
                  <a:pt x="4703165" y="379914"/>
                  <a:pt x="4620042" y="379914"/>
                </a:cubicBezTo>
                <a:cubicBezTo>
                  <a:pt x="4621368" y="320341"/>
                  <a:pt x="4634219" y="315364"/>
                  <a:pt x="4689168" y="310792"/>
                </a:cubicBezTo>
                <a:lnTo>
                  <a:pt x="4689168" y="287749"/>
                </a:lnTo>
                <a:cubicBezTo>
                  <a:pt x="4637456" y="275702"/>
                  <a:pt x="4611116" y="256911"/>
                  <a:pt x="4585476" y="218623"/>
                </a:cubicBezTo>
                <a:cubicBezTo>
                  <a:pt x="4550740" y="244077"/>
                  <a:pt x="4576273" y="232316"/>
                  <a:pt x="4564463" y="243695"/>
                </a:cubicBezTo>
                <a:cubicBezTo>
                  <a:pt x="4526458" y="280319"/>
                  <a:pt x="4523320" y="251489"/>
                  <a:pt x="4481784" y="299270"/>
                </a:cubicBezTo>
                <a:cubicBezTo>
                  <a:pt x="4492670" y="326235"/>
                  <a:pt x="4485475" y="303728"/>
                  <a:pt x="4497258" y="318355"/>
                </a:cubicBezTo>
                <a:cubicBezTo>
                  <a:pt x="4521399" y="348321"/>
                  <a:pt x="4521641" y="380394"/>
                  <a:pt x="4539205" y="414664"/>
                </a:cubicBezTo>
                <a:cubicBezTo>
                  <a:pt x="4558177" y="451678"/>
                  <a:pt x="4607090" y="468898"/>
                  <a:pt x="4651591" y="466674"/>
                </a:cubicBezTo>
                <a:cubicBezTo>
                  <a:pt x="4749939" y="461753"/>
                  <a:pt x="4813722" y="385694"/>
                  <a:pt x="4815903" y="287749"/>
                </a:cubicBezTo>
                <a:cubicBezTo>
                  <a:pt x="4845750" y="295717"/>
                  <a:pt x="4857645" y="307823"/>
                  <a:pt x="4885029" y="322310"/>
                </a:cubicBezTo>
                <a:lnTo>
                  <a:pt x="4885029" y="276227"/>
                </a:lnTo>
                <a:cubicBezTo>
                  <a:pt x="4910020" y="282050"/>
                  <a:pt x="4955487" y="300371"/>
                  <a:pt x="4977202" y="310792"/>
                </a:cubicBezTo>
                <a:cubicBezTo>
                  <a:pt x="4973475" y="266032"/>
                  <a:pt x="4966807" y="280773"/>
                  <a:pt x="4965680" y="230145"/>
                </a:cubicBezTo>
                <a:cubicBezTo>
                  <a:pt x="5143324" y="244929"/>
                  <a:pt x="5153511" y="203144"/>
                  <a:pt x="5230671" y="57336"/>
                </a:cubicBezTo>
                <a:cubicBezTo>
                  <a:pt x="5159994" y="73799"/>
                  <a:pt x="5129781" y="122961"/>
                  <a:pt x="5046860" y="126991"/>
                </a:cubicBezTo>
                <a:cubicBezTo>
                  <a:pt x="4843004" y="136902"/>
                  <a:pt x="4720866" y="56814"/>
                  <a:pt x="4574356" y="68714"/>
                </a:cubicBezTo>
                <a:cubicBezTo>
                  <a:pt x="4473812" y="76882"/>
                  <a:pt x="4459220" y="122128"/>
                  <a:pt x="4401137" y="161020"/>
                </a:cubicBezTo>
                <a:cubicBezTo>
                  <a:pt x="4388730" y="114558"/>
                  <a:pt x="4370366" y="100672"/>
                  <a:pt x="4332008" y="80376"/>
                </a:cubicBezTo>
                <a:cubicBezTo>
                  <a:pt x="4298363" y="109617"/>
                  <a:pt x="4295913" y="120371"/>
                  <a:pt x="4274401" y="161020"/>
                </a:cubicBezTo>
                <a:cubicBezTo>
                  <a:pt x="4218450" y="123555"/>
                  <a:pt x="4204358" y="80830"/>
                  <a:pt x="4111779" y="69642"/>
                </a:cubicBezTo>
                <a:cubicBezTo>
                  <a:pt x="4002134" y="56389"/>
                  <a:pt x="3826270" y="131168"/>
                  <a:pt x="3640049" y="127141"/>
                </a:cubicBezTo>
                <a:cubicBezTo>
                  <a:pt x="3544248" y="125071"/>
                  <a:pt x="3523154" y="75572"/>
                  <a:pt x="3444867" y="57336"/>
                </a:cubicBezTo>
                <a:cubicBezTo>
                  <a:pt x="3523049" y="205081"/>
                  <a:pt x="3531351" y="245001"/>
                  <a:pt x="3709857" y="230145"/>
                </a:cubicBezTo>
                <a:cubicBezTo>
                  <a:pt x="3708731" y="280773"/>
                  <a:pt x="3702062" y="266032"/>
                  <a:pt x="3698336" y="310792"/>
                </a:cubicBezTo>
                <a:cubicBezTo>
                  <a:pt x="3720050" y="300371"/>
                  <a:pt x="3765518" y="282050"/>
                  <a:pt x="3790508" y="276227"/>
                </a:cubicBezTo>
                <a:lnTo>
                  <a:pt x="3790508" y="322310"/>
                </a:lnTo>
                <a:cubicBezTo>
                  <a:pt x="3817893" y="307823"/>
                  <a:pt x="3829787" y="295717"/>
                  <a:pt x="3859634" y="287749"/>
                </a:cubicBezTo>
                <a:cubicBezTo>
                  <a:pt x="3874638" y="468016"/>
                  <a:pt x="4097890" y="547458"/>
                  <a:pt x="4151042" y="371766"/>
                </a:cubicBezTo>
                <a:cubicBezTo>
                  <a:pt x="4170569" y="307216"/>
                  <a:pt x="4138991" y="328302"/>
                  <a:pt x="4193753" y="322310"/>
                </a:cubicBezTo>
                <a:cubicBezTo>
                  <a:pt x="4184870" y="215577"/>
                  <a:pt x="4126969" y="313701"/>
                  <a:pt x="4101583" y="218623"/>
                </a:cubicBezTo>
                <a:cubicBezTo>
                  <a:pt x="4042549" y="234387"/>
                  <a:pt x="4091776" y="229606"/>
                  <a:pt x="4043232" y="263965"/>
                </a:cubicBezTo>
                <a:cubicBezTo>
                  <a:pt x="4008346" y="288657"/>
                  <a:pt x="4002082" y="273625"/>
                  <a:pt x="3974848" y="310792"/>
                </a:cubicBezTo>
                <a:cubicBezTo>
                  <a:pt x="4036145" y="312157"/>
                  <a:pt x="4054091" y="316761"/>
                  <a:pt x="4055495" y="379914"/>
                </a:cubicBezTo>
                <a:cubicBezTo>
                  <a:pt x="4020645" y="379914"/>
                  <a:pt x="3994933" y="386422"/>
                  <a:pt x="3972895" y="370185"/>
                </a:cubicBezTo>
                <a:cubicBezTo>
                  <a:pt x="3955301" y="357221"/>
                  <a:pt x="3947584" y="323463"/>
                  <a:pt x="3953339" y="290835"/>
                </a:cubicBezTo>
                <a:cubicBezTo>
                  <a:pt x="3983087" y="122072"/>
                  <a:pt x="4324166" y="224169"/>
                  <a:pt x="4210050" y="430764"/>
                </a:cubicBezTo>
                <a:cubicBezTo>
                  <a:pt x="4123338" y="587747"/>
                  <a:pt x="3908410" y="456318"/>
                  <a:pt x="3802024" y="402960"/>
                </a:cubicBezTo>
                <a:lnTo>
                  <a:pt x="3126120" y="76526"/>
                </a:lnTo>
                <a:cubicBezTo>
                  <a:pt x="3051472" y="38983"/>
                  <a:pt x="2933094" y="-18663"/>
                  <a:pt x="2817524" y="5908"/>
                </a:cubicBezTo>
                <a:cubicBezTo>
                  <a:pt x="2736027" y="23233"/>
                  <a:pt x="2676073" y="60057"/>
                  <a:pt x="2642114" y="130194"/>
                </a:cubicBezTo>
                <a:cubicBezTo>
                  <a:pt x="2620144" y="175568"/>
                  <a:pt x="2638796" y="169951"/>
                  <a:pt x="2603815" y="195584"/>
                </a:cubicBezTo>
                <a:cubicBezTo>
                  <a:pt x="2596062" y="102436"/>
                  <a:pt x="2495835" y="20718"/>
                  <a:pt x="2403698" y="3831"/>
                </a:cubicBezTo>
                <a:cubicBezTo>
                  <a:pt x="2213529" y="-31027"/>
                  <a:pt x="1752269" y="254556"/>
                  <a:pt x="1558704" y="337159"/>
                </a:cubicBezTo>
                <a:cubicBezTo>
                  <a:pt x="1459813" y="379365"/>
                  <a:pt x="1388470" y="418612"/>
                  <a:pt x="1294442" y="464617"/>
                </a:cubicBezTo>
                <a:cubicBezTo>
                  <a:pt x="958836" y="628820"/>
                  <a:pt x="891595" y="209244"/>
                  <a:pt x="1140641" y="205597"/>
                </a:cubicBezTo>
                <a:cubicBezTo>
                  <a:pt x="1185756" y="204937"/>
                  <a:pt x="1191410" y="204192"/>
                  <a:pt x="1220322" y="219551"/>
                </a:cubicBezTo>
                <a:cubicBezTo>
                  <a:pt x="1268109" y="244932"/>
                  <a:pt x="1287557" y="326585"/>
                  <a:pt x="1252276" y="364686"/>
                </a:cubicBezTo>
                <a:cubicBezTo>
                  <a:pt x="1229454" y="389329"/>
                  <a:pt x="1206145" y="379914"/>
                  <a:pt x="1163650" y="379914"/>
                </a:cubicBezTo>
                <a:cubicBezTo>
                  <a:pt x="1165083" y="315690"/>
                  <a:pt x="1186847" y="315570"/>
                  <a:pt x="1244301" y="310792"/>
                </a:cubicBezTo>
                <a:cubicBezTo>
                  <a:pt x="1217733" y="274529"/>
                  <a:pt x="1221505" y="292566"/>
                  <a:pt x="1182984" y="268419"/>
                </a:cubicBezTo>
                <a:cubicBezTo>
                  <a:pt x="1124668" y="231859"/>
                  <a:pt x="1177392" y="234599"/>
                  <a:pt x="1117565" y="218623"/>
                </a:cubicBezTo>
                <a:cubicBezTo>
                  <a:pt x="1105729" y="269428"/>
                  <a:pt x="1069605" y="284388"/>
                  <a:pt x="1013873" y="299270"/>
                </a:cubicBezTo>
                <a:lnTo>
                  <a:pt x="1071480" y="322310"/>
                </a:lnTo>
                <a:cubicBezTo>
                  <a:pt x="1071480" y="552984"/>
                  <a:pt x="1359514" y="495563"/>
                  <a:pt x="1359514" y="287749"/>
                </a:cubicBezTo>
                <a:cubicBezTo>
                  <a:pt x="1389361" y="295717"/>
                  <a:pt x="1401256" y="307823"/>
                  <a:pt x="1428640" y="322310"/>
                </a:cubicBezTo>
                <a:lnTo>
                  <a:pt x="1428640" y="276227"/>
                </a:lnTo>
                <a:cubicBezTo>
                  <a:pt x="1465910" y="284911"/>
                  <a:pt x="1479186" y="295805"/>
                  <a:pt x="1520813" y="299270"/>
                </a:cubicBezTo>
                <a:lnTo>
                  <a:pt x="1507544" y="230530"/>
                </a:lnTo>
                <a:cubicBezTo>
                  <a:pt x="1592326" y="237055"/>
                  <a:pt x="1619684" y="256738"/>
                  <a:pt x="1685394" y="198866"/>
                </a:cubicBezTo>
                <a:cubicBezTo>
                  <a:pt x="1727138" y="162100"/>
                  <a:pt x="1760329" y="117213"/>
                  <a:pt x="1774281" y="57336"/>
                </a:cubicBezTo>
                <a:cubicBezTo>
                  <a:pt x="1663202" y="83210"/>
                  <a:pt x="1648842" y="178671"/>
                  <a:pt x="1345572" y="105835"/>
                </a:cubicBezTo>
                <a:cubicBezTo>
                  <a:pt x="1072894" y="40348"/>
                  <a:pt x="1110400" y="50100"/>
                  <a:pt x="944747" y="161020"/>
                </a:cubicBezTo>
                <a:cubicBezTo>
                  <a:pt x="934793" y="123741"/>
                  <a:pt x="915306" y="99235"/>
                  <a:pt x="887141" y="80376"/>
                </a:cubicBezTo>
                <a:cubicBezTo>
                  <a:pt x="851366" y="104330"/>
                  <a:pt x="834122" y="117399"/>
                  <a:pt x="829534" y="172541"/>
                </a:cubicBezTo>
                <a:cubicBezTo>
                  <a:pt x="775650" y="133065"/>
                  <a:pt x="756949" y="80494"/>
                  <a:pt x="667164" y="69857"/>
                </a:cubicBezTo>
                <a:cubicBezTo>
                  <a:pt x="482057" y="47928"/>
                  <a:pt x="383441" y="140962"/>
                  <a:pt x="195995" y="126334"/>
                </a:cubicBezTo>
                <a:cubicBezTo>
                  <a:pt x="120292" y="120427"/>
                  <a:pt x="77708" y="75438"/>
                  <a:pt x="0" y="57336"/>
                </a:cubicBezTo>
                <a:cubicBezTo>
                  <a:pt x="14840" y="121028"/>
                  <a:pt x="32848" y="159971"/>
                  <a:pt x="77228" y="199003"/>
                </a:cubicBezTo>
                <a:cubicBezTo>
                  <a:pt x="126896" y="242692"/>
                  <a:pt x="166335" y="241667"/>
                  <a:pt x="253468" y="241667"/>
                </a:cubicBezTo>
                <a:lnTo>
                  <a:pt x="253468" y="299270"/>
                </a:lnTo>
                <a:lnTo>
                  <a:pt x="333587" y="274617"/>
                </a:lnTo>
                <a:lnTo>
                  <a:pt x="334119" y="333831"/>
                </a:lnTo>
                <a:cubicBezTo>
                  <a:pt x="362523" y="314812"/>
                  <a:pt x="388036" y="294127"/>
                  <a:pt x="414767" y="276227"/>
                </a:cubicBezTo>
                <a:cubicBezTo>
                  <a:pt x="414767" y="376060"/>
                  <a:pt x="441080" y="403319"/>
                  <a:pt x="506937" y="460561"/>
                </a:cubicBezTo>
                <a:close/>
              </a:path>
            </a:pathLst>
          </a:custGeom>
          <a:solidFill>
            <a:srgbClr val="FEC50C"/>
          </a:soli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11;g1acc5e1ce75_0_1"/>
          <p:cNvSpPr/>
          <p:nvPr/>
        </p:nvSpPr>
        <p:spPr>
          <a:xfrm>
            <a:off x="5025536" y="1943956"/>
            <a:ext cx="1961560" cy="266777"/>
          </a:xfrm>
          <a:custGeom>
            <a:avLst/>
            <a:gdLst/>
            <a:ahLst/>
            <a:cxnLst/>
            <a:rect l="l" t="t" r="r" b="b"/>
            <a:pathLst>
              <a:path w="8675536" h="1179893" extrusionOk="0">
                <a:moveTo>
                  <a:pt x="8180123" y="725534"/>
                </a:moveTo>
                <a:cubicBezTo>
                  <a:pt x="8120439" y="720570"/>
                  <a:pt x="8081836" y="699928"/>
                  <a:pt x="8028044" y="734753"/>
                </a:cubicBezTo>
                <a:cubicBezTo>
                  <a:pt x="7960003" y="778804"/>
                  <a:pt x="7983488" y="829106"/>
                  <a:pt x="7984258" y="863785"/>
                </a:cubicBezTo>
                <a:lnTo>
                  <a:pt x="7926655" y="863785"/>
                </a:lnTo>
                <a:cubicBezTo>
                  <a:pt x="7944095" y="929103"/>
                  <a:pt x="7940313" y="870982"/>
                  <a:pt x="8011852" y="939879"/>
                </a:cubicBezTo>
                <a:cubicBezTo>
                  <a:pt x="8028661" y="956067"/>
                  <a:pt x="8018122" y="951571"/>
                  <a:pt x="8041865" y="967472"/>
                </a:cubicBezTo>
                <a:cubicBezTo>
                  <a:pt x="8072071" y="945340"/>
                  <a:pt x="8052937" y="936636"/>
                  <a:pt x="8092807" y="914720"/>
                </a:cubicBezTo>
                <a:cubicBezTo>
                  <a:pt x="8133855" y="892158"/>
                  <a:pt x="8126706" y="916758"/>
                  <a:pt x="8157079" y="875303"/>
                </a:cubicBezTo>
                <a:cubicBezTo>
                  <a:pt x="8114796" y="874363"/>
                  <a:pt x="8093228" y="865849"/>
                  <a:pt x="8064909" y="852264"/>
                </a:cubicBezTo>
                <a:cubicBezTo>
                  <a:pt x="8080481" y="785431"/>
                  <a:pt x="8102803" y="791658"/>
                  <a:pt x="8157079" y="817703"/>
                </a:cubicBezTo>
                <a:cubicBezTo>
                  <a:pt x="8209039" y="1040715"/>
                  <a:pt x="7962648" y="1036215"/>
                  <a:pt x="7914401" y="887403"/>
                </a:cubicBezTo>
                <a:cubicBezTo>
                  <a:pt x="7877836" y="774621"/>
                  <a:pt x="7927291" y="624052"/>
                  <a:pt x="8136037" y="700496"/>
                </a:cubicBezTo>
                <a:cubicBezTo>
                  <a:pt x="8164861" y="711051"/>
                  <a:pt x="8161370" y="709238"/>
                  <a:pt x="8180123" y="725534"/>
                </a:cubicBezTo>
                <a:close/>
                <a:moveTo>
                  <a:pt x="495414" y="725534"/>
                </a:moveTo>
                <a:cubicBezTo>
                  <a:pt x="535565" y="690637"/>
                  <a:pt x="671188" y="650553"/>
                  <a:pt x="729568" y="710287"/>
                </a:cubicBezTo>
                <a:cubicBezTo>
                  <a:pt x="782792" y="764746"/>
                  <a:pt x="783390" y="882057"/>
                  <a:pt x="735068" y="942133"/>
                </a:cubicBezTo>
                <a:cubicBezTo>
                  <a:pt x="620416" y="1084671"/>
                  <a:pt x="426152" y="897611"/>
                  <a:pt x="527760" y="814136"/>
                </a:cubicBezTo>
                <a:cubicBezTo>
                  <a:pt x="570618" y="778925"/>
                  <a:pt x="599472" y="804378"/>
                  <a:pt x="610628" y="852264"/>
                </a:cubicBezTo>
                <a:cubicBezTo>
                  <a:pt x="582310" y="865849"/>
                  <a:pt x="560742" y="874363"/>
                  <a:pt x="518459" y="875303"/>
                </a:cubicBezTo>
                <a:cubicBezTo>
                  <a:pt x="557391" y="928440"/>
                  <a:pt x="559801" y="882429"/>
                  <a:pt x="607953" y="935585"/>
                </a:cubicBezTo>
                <a:cubicBezTo>
                  <a:pt x="620263" y="949174"/>
                  <a:pt x="595674" y="939631"/>
                  <a:pt x="633672" y="967472"/>
                </a:cubicBezTo>
                <a:cubicBezTo>
                  <a:pt x="665923" y="945875"/>
                  <a:pt x="651396" y="942848"/>
                  <a:pt x="688232" y="918342"/>
                </a:cubicBezTo>
                <a:cubicBezTo>
                  <a:pt x="732191" y="889094"/>
                  <a:pt x="735218" y="914962"/>
                  <a:pt x="748883" y="863785"/>
                </a:cubicBezTo>
                <a:lnTo>
                  <a:pt x="691279" y="863785"/>
                </a:lnTo>
                <a:cubicBezTo>
                  <a:pt x="704669" y="702847"/>
                  <a:pt x="626657" y="714614"/>
                  <a:pt x="495414" y="725534"/>
                </a:cubicBezTo>
                <a:close/>
                <a:moveTo>
                  <a:pt x="7788397" y="425996"/>
                </a:moveTo>
                <a:lnTo>
                  <a:pt x="7892089" y="598808"/>
                </a:lnTo>
                <a:cubicBezTo>
                  <a:pt x="7846997" y="629000"/>
                  <a:pt x="7805729" y="690281"/>
                  <a:pt x="7799919" y="760099"/>
                </a:cubicBezTo>
                <a:cubicBezTo>
                  <a:pt x="7774050" y="722870"/>
                  <a:pt x="7776669" y="660387"/>
                  <a:pt x="7684705" y="598808"/>
                </a:cubicBezTo>
                <a:cubicBezTo>
                  <a:pt x="7722129" y="542925"/>
                  <a:pt x="7781009" y="514765"/>
                  <a:pt x="7788397" y="425996"/>
                </a:cubicBezTo>
                <a:close/>
                <a:moveTo>
                  <a:pt x="5898905" y="587287"/>
                </a:moveTo>
                <a:cubicBezTo>
                  <a:pt x="5938909" y="560501"/>
                  <a:pt x="5974690" y="537423"/>
                  <a:pt x="6004661" y="497186"/>
                </a:cubicBezTo>
                <a:lnTo>
                  <a:pt x="6051948" y="406219"/>
                </a:lnTo>
                <a:cubicBezTo>
                  <a:pt x="6053480" y="403022"/>
                  <a:pt x="6057882" y="393610"/>
                  <a:pt x="6059400" y="390629"/>
                </a:cubicBezTo>
                <a:lnTo>
                  <a:pt x="6071723" y="368393"/>
                </a:lnTo>
                <a:cubicBezTo>
                  <a:pt x="6082588" y="498943"/>
                  <a:pt x="6198367" y="551511"/>
                  <a:pt x="6233022" y="598808"/>
                </a:cubicBezTo>
                <a:cubicBezTo>
                  <a:pt x="6114845" y="630361"/>
                  <a:pt x="6077366" y="790653"/>
                  <a:pt x="6060204" y="817703"/>
                </a:cubicBezTo>
                <a:cubicBezTo>
                  <a:pt x="6055390" y="759876"/>
                  <a:pt x="6030237" y="718866"/>
                  <a:pt x="5999406" y="682642"/>
                </a:cubicBezTo>
                <a:cubicBezTo>
                  <a:pt x="5969452" y="647451"/>
                  <a:pt x="5918063" y="613435"/>
                  <a:pt x="5898905" y="587287"/>
                </a:cubicBezTo>
                <a:close/>
                <a:moveTo>
                  <a:pt x="4239838" y="587287"/>
                </a:moveTo>
                <a:cubicBezTo>
                  <a:pt x="4275025" y="534745"/>
                  <a:pt x="4325074" y="520855"/>
                  <a:pt x="4332008" y="437518"/>
                </a:cubicBezTo>
                <a:cubicBezTo>
                  <a:pt x="4333621" y="439840"/>
                  <a:pt x="4335479" y="440989"/>
                  <a:pt x="4336084" y="444957"/>
                </a:cubicBezTo>
                <a:cubicBezTo>
                  <a:pt x="4341361" y="479662"/>
                  <a:pt x="4429119" y="577457"/>
                  <a:pt x="4435699" y="587287"/>
                </a:cubicBezTo>
                <a:cubicBezTo>
                  <a:pt x="4402374" y="637050"/>
                  <a:pt x="4349908" y="671934"/>
                  <a:pt x="4343530" y="748577"/>
                </a:cubicBezTo>
                <a:lnTo>
                  <a:pt x="4300061" y="665318"/>
                </a:lnTo>
                <a:cubicBezTo>
                  <a:pt x="4277471" y="629104"/>
                  <a:pt x="4260106" y="617550"/>
                  <a:pt x="4239838" y="587287"/>
                </a:cubicBezTo>
                <a:close/>
                <a:moveTo>
                  <a:pt x="2454035" y="575765"/>
                </a:moveTo>
                <a:cubicBezTo>
                  <a:pt x="2513909" y="559780"/>
                  <a:pt x="2597832" y="451812"/>
                  <a:pt x="2603815" y="379914"/>
                </a:cubicBezTo>
                <a:cubicBezTo>
                  <a:pt x="2639540" y="406092"/>
                  <a:pt x="2618515" y="392826"/>
                  <a:pt x="2638789" y="437106"/>
                </a:cubicBezTo>
                <a:cubicBezTo>
                  <a:pt x="2648890" y="459173"/>
                  <a:pt x="2659299" y="476889"/>
                  <a:pt x="2672584" y="495478"/>
                </a:cubicBezTo>
                <a:cubicBezTo>
                  <a:pt x="2705975" y="542207"/>
                  <a:pt x="2730025" y="556076"/>
                  <a:pt x="2776632" y="587287"/>
                </a:cubicBezTo>
                <a:cubicBezTo>
                  <a:pt x="2741586" y="635120"/>
                  <a:pt x="2647316" y="668907"/>
                  <a:pt x="2615334" y="806181"/>
                </a:cubicBezTo>
                <a:lnTo>
                  <a:pt x="2607022" y="791456"/>
                </a:lnTo>
                <a:cubicBezTo>
                  <a:pt x="2577636" y="734234"/>
                  <a:pt x="2587995" y="738976"/>
                  <a:pt x="2544882" y="680778"/>
                </a:cubicBezTo>
                <a:cubicBezTo>
                  <a:pt x="2472768" y="583430"/>
                  <a:pt x="2498154" y="659720"/>
                  <a:pt x="2454035" y="575765"/>
                </a:cubicBezTo>
                <a:close/>
                <a:moveTo>
                  <a:pt x="875619" y="425996"/>
                </a:moveTo>
                <a:lnTo>
                  <a:pt x="923562" y="516303"/>
                </a:lnTo>
                <a:cubicBezTo>
                  <a:pt x="945636" y="550080"/>
                  <a:pt x="969970" y="567653"/>
                  <a:pt x="990832" y="598808"/>
                </a:cubicBezTo>
                <a:cubicBezTo>
                  <a:pt x="944793" y="629633"/>
                  <a:pt x="923957" y="658319"/>
                  <a:pt x="900906" y="704738"/>
                </a:cubicBezTo>
                <a:lnTo>
                  <a:pt x="875619" y="748577"/>
                </a:lnTo>
                <a:cubicBezTo>
                  <a:pt x="860164" y="682250"/>
                  <a:pt x="832316" y="631531"/>
                  <a:pt x="783449" y="598808"/>
                </a:cubicBezTo>
                <a:cubicBezTo>
                  <a:pt x="817878" y="547393"/>
                  <a:pt x="869136" y="503877"/>
                  <a:pt x="875619" y="425996"/>
                </a:cubicBezTo>
                <a:close/>
                <a:moveTo>
                  <a:pt x="138255" y="472079"/>
                </a:moveTo>
                <a:cubicBezTo>
                  <a:pt x="240483" y="448265"/>
                  <a:pt x="335181" y="519046"/>
                  <a:pt x="416462" y="551031"/>
                </a:cubicBezTo>
                <a:cubicBezTo>
                  <a:pt x="456309" y="566709"/>
                  <a:pt x="472766" y="567895"/>
                  <a:pt x="495414" y="598808"/>
                </a:cubicBezTo>
                <a:cubicBezTo>
                  <a:pt x="459571" y="607159"/>
                  <a:pt x="390400" y="642147"/>
                  <a:pt x="349577" y="660351"/>
                </a:cubicBezTo>
                <a:cubicBezTo>
                  <a:pt x="248227" y="705535"/>
                  <a:pt x="243259" y="714016"/>
                  <a:pt x="138255" y="714016"/>
                </a:cubicBezTo>
                <a:cubicBezTo>
                  <a:pt x="139492" y="658473"/>
                  <a:pt x="163937" y="625848"/>
                  <a:pt x="184339" y="587287"/>
                </a:cubicBezTo>
                <a:cubicBezTo>
                  <a:pt x="160466" y="551635"/>
                  <a:pt x="139891" y="531326"/>
                  <a:pt x="138255" y="472079"/>
                </a:cubicBezTo>
                <a:close/>
                <a:moveTo>
                  <a:pt x="8491198" y="587287"/>
                </a:moveTo>
                <a:cubicBezTo>
                  <a:pt x="8511600" y="625848"/>
                  <a:pt x="8536045" y="658473"/>
                  <a:pt x="8537282" y="714016"/>
                </a:cubicBezTo>
                <a:cubicBezTo>
                  <a:pt x="8351252" y="714016"/>
                  <a:pt x="8314011" y="629999"/>
                  <a:pt x="8180123" y="598808"/>
                </a:cubicBezTo>
                <a:cubicBezTo>
                  <a:pt x="8203523" y="566873"/>
                  <a:pt x="8285859" y="537579"/>
                  <a:pt x="8338064" y="514807"/>
                </a:cubicBezTo>
                <a:cubicBezTo>
                  <a:pt x="8412912" y="482167"/>
                  <a:pt x="8432095" y="472079"/>
                  <a:pt x="8537282" y="472079"/>
                </a:cubicBezTo>
                <a:cubicBezTo>
                  <a:pt x="8532462" y="529983"/>
                  <a:pt x="8515770" y="550590"/>
                  <a:pt x="8491198" y="587287"/>
                </a:cubicBezTo>
                <a:close/>
                <a:moveTo>
                  <a:pt x="8168601" y="460561"/>
                </a:moveTo>
                <a:lnTo>
                  <a:pt x="8130096" y="479668"/>
                </a:lnTo>
                <a:cubicBezTo>
                  <a:pt x="8110142" y="487304"/>
                  <a:pt x="8095432" y="491210"/>
                  <a:pt x="8076568" y="496121"/>
                </a:cubicBezTo>
                <a:cubicBezTo>
                  <a:pt x="7937785" y="532285"/>
                  <a:pt x="7880766" y="413329"/>
                  <a:pt x="7914088" y="298536"/>
                </a:cubicBezTo>
                <a:cubicBezTo>
                  <a:pt x="7957099" y="150373"/>
                  <a:pt x="8121879" y="179092"/>
                  <a:pt x="8159515" y="251059"/>
                </a:cubicBezTo>
                <a:cubicBezTo>
                  <a:pt x="8180737" y="291638"/>
                  <a:pt x="8165292" y="333136"/>
                  <a:pt x="8157079" y="368393"/>
                </a:cubicBezTo>
                <a:cubicBezTo>
                  <a:pt x="8123182" y="376292"/>
                  <a:pt x="8121915" y="379914"/>
                  <a:pt x="8076431" y="379914"/>
                </a:cubicBezTo>
                <a:cubicBezTo>
                  <a:pt x="8073390" y="344242"/>
                  <a:pt x="8076572" y="358135"/>
                  <a:pt x="8064909" y="333831"/>
                </a:cubicBezTo>
                <a:cubicBezTo>
                  <a:pt x="8141142" y="282785"/>
                  <a:pt x="8121572" y="336209"/>
                  <a:pt x="8157079" y="287749"/>
                </a:cubicBezTo>
                <a:cubicBezTo>
                  <a:pt x="8058472" y="264778"/>
                  <a:pt x="8064511" y="254844"/>
                  <a:pt x="8053387" y="207105"/>
                </a:cubicBezTo>
                <a:lnTo>
                  <a:pt x="7992443" y="261368"/>
                </a:lnTo>
                <a:cubicBezTo>
                  <a:pt x="7949784" y="289000"/>
                  <a:pt x="7958912" y="262619"/>
                  <a:pt x="7926655" y="310792"/>
                </a:cubicBezTo>
                <a:lnTo>
                  <a:pt x="7984258" y="310792"/>
                </a:lnTo>
                <a:cubicBezTo>
                  <a:pt x="7984258" y="492199"/>
                  <a:pt x="8047799" y="463252"/>
                  <a:pt x="8168601" y="460561"/>
                </a:cubicBezTo>
                <a:close/>
                <a:moveTo>
                  <a:pt x="506937" y="460561"/>
                </a:moveTo>
                <a:cubicBezTo>
                  <a:pt x="568600" y="461932"/>
                  <a:pt x="593894" y="481716"/>
                  <a:pt x="652748" y="445114"/>
                </a:cubicBezTo>
                <a:cubicBezTo>
                  <a:pt x="715208" y="406265"/>
                  <a:pt x="692703" y="374748"/>
                  <a:pt x="691279" y="310792"/>
                </a:cubicBezTo>
                <a:lnTo>
                  <a:pt x="748883" y="310792"/>
                </a:lnTo>
                <a:cubicBezTo>
                  <a:pt x="716626" y="262619"/>
                  <a:pt x="725754" y="289000"/>
                  <a:pt x="683095" y="261368"/>
                </a:cubicBezTo>
                <a:cubicBezTo>
                  <a:pt x="681028" y="260026"/>
                  <a:pt x="678190" y="258165"/>
                  <a:pt x="676227" y="256718"/>
                </a:cubicBezTo>
                <a:cubicBezTo>
                  <a:pt x="674290" y="255288"/>
                  <a:pt x="671694" y="253093"/>
                  <a:pt x="669865" y="251558"/>
                </a:cubicBezTo>
                <a:cubicBezTo>
                  <a:pt x="668931" y="250774"/>
                  <a:pt x="656507" y="237385"/>
                  <a:pt x="652980" y="233878"/>
                </a:cubicBezTo>
                <a:cubicBezTo>
                  <a:pt x="635279" y="216301"/>
                  <a:pt x="642879" y="220985"/>
                  <a:pt x="622150" y="207105"/>
                </a:cubicBezTo>
                <a:cubicBezTo>
                  <a:pt x="611017" y="254893"/>
                  <a:pt x="616428" y="264925"/>
                  <a:pt x="518459" y="287749"/>
                </a:cubicBezTo>
                <a:cubicBezTo>
                  <a:pt x="553965" y="336209"/>
                  <a:pt x="534396" y="282785"/>
                  <a:pt x="610628" y="333831"/>
                </a:cubicBezTo>
                <a:cubicBezTo>
                  <a:pt x="600210" y="354846"/>
                  <a:pt x="601742" y="348243"/>
                  <a:pt x="599106" y="379914"/>
                </a:cubicBezTo>
                <a:cubicBezTo>
                  <a:pt x="553622" y="379914"/>
                  <a:pt x="552355" y="376292"/>
                  <a:pt x="518459" y="368393"/>
                </a:cubicBezTo>
                <a:cubicBezTo>
                  <a:pt x="467847" y="151163"/>
                  <a:pt x="700159" y="147434"/>
                  <a:pt x="756407" y="280254"/>
                </a:cubicBezTo>
                <a:cubicBezTo>
                  <a:pt x="848064" y="496693"/>
                  <a:pt x="606164" y="546805"/>
                  <a:pt x="506937" y="460561"/>
                </a:cubicBezTo>
                <a:close/>
                <a:moveTo>
                  <a:pt x="6256065" y="322310"/>
                </a:moveTo>
                <a:cubicBezTo>
                  <a:pt x="6373683" y="294910"/>
                  <a:pt x="6403612" y="390642"/>
                  <a:pt x="6335649" y="425849"/>
                </a:cubicBezTo>
                <a:cubicBezTo>
                  <a:pt x="6218798" y="486383"/>
                  <a:pt x="6128066" y="269781"/>
                  <a:pt x="6229566" y="169086"/>
                </a:cubicBezTo>
                <a:cubicBezTo>
                  <a:pt x="6332513" y="66957"/>
                  <a:pt x="6513084" y="179970"/>
                  <a:pt x="6605544" y="226305"/>
                </a:cubicBezTo>
                <a:lnTo>
                  <a:pt x="7121779" y="470466"/>
                </a:lnTo>
                <a:cubicBezTo>
                  <a:pt x="7165457" y="488149"/>
                  <a:pt x="7355563" y="574149"/>
                  <a:pt x="7373630" y="598808"/>
                </a:cubicBezTo>
                <a:lnTo>
                  <a:pt x="6624574" y="944259"/>
                </a:lnTo>
                <a:cubicBezTo>
                  <a:pt x="6498096" y="1006549"/>
                  <a:pt x="6456434" y="1048115"/>
                  <a:pt x="6313672" y="1048115"/>
                </a:cubicBezTo>
                <a:cubicBezTo>
                  <a:pt x="6150737" y="1048115"/>
                  <a:pt x="6133553" y="748577"/>
                  <a:pt x="6313672" y="748577"/>
                </a:cubicBezTo>
                <a:cubicBezTo>
                  <a:pt x="6351204" y="748577"/>
                  <a:pt x="6358098" y="781274"/>
                  <a:pt x="6371279" y="806181"/>
                </a:cubicBezTo>
                <a:cubicBezTo>
                  <a:pt x="6360858" y="827193"/>
                  <a:pt x="6362393" y="820593"/>
                  <a:pt x="6359757" y="852264"/>
                </a:cubicBezTo>
                <a:cubicBezTo>
                  <a:pt x="6315824" y="862498"/>
                  <a:pt x="6313953" y="863785"/>
                  <a:pt x="6256065" y="863785"/>
                </a:cubicBezTo>
                <a:cubicBezTo>
                  <a:pt x="6271046" y="919880"/>
                  <a:pt x="6296350" y="913705"/>
                  <a:pt x="6340743" y="940399"/>
                </a:cubicBezTo>
                <a:cubicBezTo>
                  <a:pt x="6389003" y="969421"/>
                  <a:pt x="6376103" y="994845"/>
                  <a:pt x="6417364" y="1025075"/>
                </a:cubicBezTo>
                <a:cubicBezTo>
                  <a:pt x="6511516" y="884480"/>
                  <a:pt x="6419849" y="984443"/>
                  <a:pt x="6519024" y="930879"/>
                </a:cubicBezTo>
                <a:cubicBezTo>
                  <a:pt x="6548705" y="914848"/>
                  <a:pt x="6560409" y="891041"/>
                  <a:pt x="6578663" y="863785"/>
                </a:cubicBezTo>
                <a:cubicBezTo>
                  <a:pt x="6396048" y="863785"/>
                  <a:pt x="6516905" y="834269"/>
                  <a:pt x="6428886" y="667933"/>
                </a:cubicBezTo>
                <a:cubicBezTo>
                  <a:pt x="6776735" y="667933"/>
                  <a:pt x="6728439" y="635139"/>
                  <a:pt x="6728439" y="840742"/>
                </a:cubicBezTo>
                <a:cubicBezTo>
                  <a:pt x="6824400" y="794699"/>
                  <a:pt x="6840955" y="778406"/>
                  <a:pt x="6866694" y="667933"/>
                </a:cubicBezTo>
                <a:cubicBezTo>
                  <a:pt x="6922383" y="680905"/>
                  <a:pt x="6888595" y="690973"/>
                  <a:pt x="6970385" y="690973"/>
                </a:cubicBezTo>
                <a:cubicBezTo>
                  <a:pt x="7024197" y="690973"/>
                  <a:pt x="7109404" y="632079"/>
                  <a:pt x="7131684" y="598808"/>
                </a:cubicBezTo>
                <a:cubicBezTo>
                  <a:pt x="7120815" y="558104"/>
                  <a:pt x="6996845" y="431016"/>
                  <a:pt x="6866694" y="518161"/>
                </a:cubicBezTo>
                <a:cubicBezTo>
                  <a:pt x="6844142" y="421369"/>
                  <a:pt x="6827340" y="368393"/>
                  <a:pt x="6728439" y="345353"/>
                </a:cubicBezTo>
                <a:cubicBezTo>
                  <a:pt x="6728439" y="550296"/>
                  <a:pt x="6781516" y="518161"/>
                  <a:pt x="6428886" y="518161"/>
                </a:cubicBezTo>
                <a:cubicBezTo>
                  <a:pt x="6454997" y="468813"/>
                  <a:pt x="6473344" y="395331"/>
                  <a:pt x="6474971" y="322310"/>
                </a:cubicBezTo>
                <a:lnTo>
                  <a:pt x="6567140" y="322310"/>
                </a:lnTo>
                <a:cubicBezTo>
                  <a:pt x="6562264" y="263726"/>
                  <a:pt x="6534541" y="261342"/>
                  <a:pt x="6490125" y="238031"/>
                </a:cubicBezTo>
                <a:cubicBezTo>
                  <a:pt x="6419225" y="200829"/>
                  <a:pt x="6456982" y="177753"/>
                  <a:pt x="6394320" y="161020"/>
                </a:cubicBezTo>
                <a:cubicBezTo>
                  <a:pt x="6388735" y="185000"/>
                  <a:pt x="6388033" y="190098"/>
                  <a:pt x="6374643" y="210469"/>
                </a:cubicBezTo>
                <a:cubicBezTo>
                  <a:pt x="6352393" y="244318"/>
                  <a:pt x="6363699" y="228695"/>
                  <a:pt x="6330067" y="246542"/>
                </a:cubicBezTo>
                <a:cubicBezTo>
                  <a:pt x="6290540" y="267518"/>
                  <a:pt x="6267878" y="278073"/>
                  <a:pt x="6256065" y="322310"/>
                </a:cubicBezTo>
                <a:close/>
                <a:moveTo>
                  <a:pt x="2108397" y="322310"/>
                </a:moveTo>
                <a:lnTo>
                  <a:pt x="2200567" y="322310"/>
                </a:lnTo>
                <a:cubicBezTo>
                  <a:pt x="2202010" y="387105"/>
                  <a:pt x="2223467" y="474345"/>
                  <a:pt x="2246652" y="518161"/>
                </a:cubicBezTo>
                <a:cubicBezTo>
                  <a:pt x="1915638" y="518161"/>
                  <a:pt x="1947098" y="566696"/>
                  <a:pt x="1947098" y="345353"/>
                </a:cubicBezTo>
                <a:cubicBezTo>
                  <a:pt x="1913728" y="353128"/>
                  <a:pt x="1872444" y="377762"/>
                  <a:pt x="1852682" y="400707"/>
                </a:cubicBezTo>
                <a:cubicBezTo>
                  <a:pt x="1823560" y="434523"/>
                  <a:pt x="1820366" y="468124"/>
                  <a:pt x="1820366" y="529683"/>
                </a:cubicBezTo>
                <a:cubicBezTo>
                  <a:pt x="1751985" y="483897"/>
                  <a:pt x="1717180" y="452138"/>
                  <a:pt x="1589233" y="540499"/>
                </a:cubicBezTo>
                <a:cubicBezTo>
                  <a:pt x="1557453" y="562445"/>
                  <a:pt x="1547652" y="564688"/>
                  <a:pt x="1543854" y="610330"/>
                </a:cubicBezTo>
                <a:cubicBezTo>
                  <a:pt x="1587048" y="621861"/>
                  <a:pt x="1577489" y="632598"/>
                  <a:pt x="1613254" y="656141"/>
                </a:cubicBezTo>
                <a:cubicBezTo>
                  <a:pt x="1734953" y="736252"/>
                  <a:pt x="1786943" y="667271"/>
                  <a:pt x="1820366" y="644891"/>
                </a:cubicBezTo>
                <a:cubicBezTo>
                  <a:pt x="1820366" y="761055"/>
                  <a:pt x="1826228" y="776790"/>
                  <a:pt x="1947098" y="840742"/>
                </a:cubicBezTo>
                <a:cubicBezTo>
                  <a:pt x="1947098" y="766042"/>
                  <a:pt x="1944499" y="728542"/>
                  <a:pt x="1958620" y="667933"/>
                </a:cubicBezTo>
                <a:lnTo>
                  <a:pt x="2246652" y="667933"/>
                </a:lnTo>
                <a:cubicBezTo>
                  <a:pt x="2158633" y="834269"/>
                  <a:pt x="2279490" y="863785"/>
                  <a:pt x="2096875" y="863785"/>
                </a:cubicBezTo>
                <a:cubicBezTo>
                  <a:pt x="2179071" y="986520"/>
                  <a:pt x="2176791" y="898745"/>
                  <a:pt x="2228033" y="974571"/>
                </a:cubicBezTo>
                <a:cubicBezTo>
                  <a:pt x="2239163" y="991040"/>
                  <a:pt x="2247390" y="1008969"/>
                  <a:pt x="2258174" y="1025075"/>
                </a:cubicBezTo>
                <a:cubicBezTo>
                  <a:pt x="2314582" y="987304"/>
                  <a:pt x="2279666" y="973598"/>
                  <a:pt x="2334677" y="940281"/>
                </a:cubicBezTo>
                <a:cubicBezTo>
                  <a:pt x="2379086" y="913388"/>
                  <a:pt x="2404341" y="920445"/>
                  <a:pt x="2419472" y="863785"/>
                </a:cubicBezTo>
                <a:cubicBezTo>
                  <a:pt x="2361585" y="863785"/>
                  <a:pt x="2359713" y="862498"/>
                  <a:pt x="2315781" y="852264"/>
                </a:cubicBezTo>
                <a:cubicBezTo>
                  <a:pt x="2312740" y="816592"/>
                  <a:pt x="2315921" y="830484"/>
                  <a:pt x="2304258" y="806181"/>
                </a:cubicBezTo>
                <a:cubicBezTo>
                  <a:pt x="2325147" y="766708"/>
                  <a:pt x="2323233" y="748577"/>
                  <a:pt x="2373387" y="748577"/>
                </a:cubicBezTo>
                <a:cubicBezTo>
                  <a:pt x="2531541" y="748577"/>
                  <a:pt x="2530963" y="1048115"/>
                  <a:pt x="2361865" y="1048115"/>
                </a:cubicBezTo>
                <a:cubicBezTo>
                  <a:pt x="2223203" y="1048115"/>
                  <a:pt x="2084167" y="964059"/>
                  <a:pt x="1931589" y="890815"/>
                </a:cubicBezTo>
                <a:lnTo>
                  <a:pt x="1689812" y="775438"/>
                </a:lnTo>
                <a:cubicBezTo>
                  <a:pt x="1643326" y="751990"/>
                  <a:pt x="1609854" y="740537"/>
                  <a:pt x="1562907" y="718007"/>
                </a:cubicBezTo>
                <a:cubicBezTo>
                  <a:pt x="1498233" y="686963"/>
                  <a:pt x="1373593" y="612825"/>
                  <a:pt x="1313429" y="598808"/>
                </a:cubicBezTo>
                <a:cubicBezTo>
                  <a:pt x="1338250" y="564930"/>
                  <a:pt x="1505110" y="490161"/>
                  <a:pt x="1553759" y="470466"/>
                </a:cubicBezTo>
                <a:cubicBezTo>
                  <a:pt x="1721661" y="402486"/>
                  <a:pt x="2227821" y="126459"/>
                  <a:pt x="2338824" y="126459"/>
                </a:cubicBezTo>
                <a:cubicBezTo>
                  <a:pt x="2510564" y="126459"/>
                  <a:pt x="2531854" y="359307"/>
                  <a:pt x="2423979" y="419857"/>
                </a:cubicBezTo>
                <a:cubicBezTo>
                  <a:pt x="2402068" y="432156"/>
                  <a:pt x="2390514" y="437639"/>
                  <a:pt x="2365409" y="434069"/>
                </a:cubicBezTo>
                <a:cubicBezTo>
                  <a:pt x="2317159" y="427211"/>
                  <a:pt x="2285271" y="366603"/>
                  <a:pt x="2325464" y="333319"/>
                </a:cubicBezTo>
                <a:cubicBezTo>
                  <a:pt x="2347731" y="314877"/>
                  <a:pt x="2381715" y="322310"/>
                  <a:pt x="2419472" y="322310"/>
                </a:cubicBezTo>
                <a:cubicBezTo>
                  <a:pt x="2406075" y="272136"/>
                  <a:pt x="2376843" y="265000"/>
                  <a:pt x="2339180" y="241310"/>
                </a:cubicBezTo>
                <a:cubicBezTo>
                  <a:pt x="2282508" y="205665"/>
                  <a:pt x="2303932" y="176316"/>
                  <a:pt x="2246652" y="161020"/>
                </a:cubicBezTo>
                <a:cubicBezTo>
                  <a:pt x="2219313" y="278373"/>
                  <a:pt x="2117274" y="215668"/>
                  <a:pt x="2108397" y="322310"/>
                </a:cubicBezTo>
                <a:close/>
                <a:moveTo>
                  <a:pt x="5703044" y="518161"/>
                </a:moveTo>
                <a:lnTo>
                  <a:pt x="5426532" y="518161"/>
                </a:lnTo>
                <a:cubicBezTo>
                  <a:pt x="5362756" y="422926"/>
                  <a:pt x="5401339" y="441894"/>
                  <a:pt x="5403488" y="345353"/>
                </a:cubicBezTo>
                <a:cubicBezTo>
                  <a:pt x="5322543" y="352087"/>
                  <a:pt x="5267180" y="430790"/>
                  <a:pt x="5265233" y="518161"/>
                </a:cubicBezTo>
                <a:cubicBezTo>
                  <a:pt x="5190346" y="478538"/>
                  <a:pt x="5152838" y="467673"/>
                  <a:pt x="5064166" y="524477"/>
                </a:cubicBezTo>
                <a:cubicBezTo>
                  <a:pt x="5030142" y="546273"/>
                  <a:pt x="5008885" y="568698"/>
                  <a:pt x="4988721" y="598808"/>
                </a:cubicBezTo>
                <a:cubicBezTo>
                  <a:pt x="5086524" y="664296"/>
                  <a:pt x="5139921" y="740318"/>
                  <a:pt x="5265233" y="656412"/>
                </a:cubicBezTo>
                <a:cubicBezTo>
                  <a:pt x="5267343" y="751062"/>
                  <a:pt x="5325133" y="822490"/>
                  <a:pt x="5403488" y="840742"/>
                </a:cubicBezTo>
                <a:cubicBezTo>
                  <a:pt x="5403488" y="766499"/>
                  <a:pt x="5370757" y="760157"/>
                  <a:pt x="5415010" y="667933"/>
                </a:cubicBezTo>
                <a:lnTo>
                  <a:pt x="5691522" y="667933"/>
                </a:lnTo>
                <a:cubicBezTo>
                  <a:pt x="5680872" y="713637"/>
                  <a:pt x="5667936" y="750282"/>
                  <a:pt x="5661003" y="798703"/>
                </a:cubicBezTo>
                <a:cubicBezTo>
                  <a:pt x="5648589" y="885358"/>
                  <a:pt x="5651447" y="863785"/>
                  <a:pt x="5553264" y="863785"/>
                </a:cubicBezTo>
                <a:cubicBezTo>
                  <a:pt x="5625753" y="1000769"/>
                  <a:pt x="5670614" y="885881"/>
                  <a:pt x="5703044" y="1025075"/>
                </a:cubicBezTo>
                <a:cubicBezTo>
                  <a:pt x="5756484" y="1010804"/>
                  <a:pt x="5737656" y="976654"/>
                  <a:pt x="5783969" y="944706"/>
                </a:cubicBezTo>
                <a:cubicBezTo>
                  <a:pt x="5826102" y="915645"/>
                  <a:pt x="5859441" y="925285"/>
                  <a:pt x="5875861" y="863785"/>
                </a:cubicBezTo>
                <a:cubicBezTo>
                  <a:pt x="5817973" y="863785"/>
                  <a:pt x="5816103" y="862498"/>
                  <a:pt x="5772169" y="852264"/>
                </a:cubicBezTo>
                <a:cubicBezTo>
                  <a:pt x="5754481" y="778383"/>
                  <a:pt x="5755886" y="829991"/>
                  <a:pt x="5772169" y="760099"/>
                </a:cubicBezTo>
                <a:cubicBezTo>
                  <a:pt x="6016996" y="703063"/>
                  <a:pt x="5975199" y="1048115"/>
                  <a:pt x="5818255" y="1048115"/>
                </a:cubicBezTo>
                <a:cubicBezTo>
                  <a:pt x="5675878" y="1048115"/>
                  <a:pt x="5513348" y="953794"/>
                  <a:pt x="5388148" y="890646"/>
                </a:cubicBezTo>
                <a:lnTo>
                  <a:pt x="4758297" y="598808"/>
                </a:lnTo>
                <a:cubicBezTo>
                  <a:pt x="4791145" y="553976"/>
                  <a:pt x="5417704" y="280140"/>
                  <a:pt x="5518871" y="230315"/>
                </a:cubicBezTo>
                <a:cubicBezTo>
                  <a:pt x="5583986" y="198245"/>
                  <a:pt x="5706111" y="126459"/>
                  <a:pt x="5795214" y="126459"/>
                </a:cubicBezTo>
                <a:cubicBezTo>
                  <a:pt x="5995059" y="126459"/>
                  <a:pt x="5983263" y="437518"/>
                  <a:pt x="5829777" y="437518"/>
                </a:cubicBezTo>
                <a:cubicBezTo>
                  <a:pt x="5760252" y="437518"/>
                  <a:pt x="5696313" y="314789"/>
                  <a:pt x="5875861" y="310792"/>
                </a:cubicBezTo>
                <a:cubicBezTo>
                  <a:pt x="5813555" y="217745"/>
                  <a:pt x="5759890" y="276097"/>
                  <a:pt x="5726085" y="149501"/>
                </a:cubicBezTo>
                <a:cubicBezTo>
                  <a:pt x="5679360" y="183733"/>
                  <a:pt x="5703067" y="206377"/>
                  <a:pt x="5640829" y="237062"/>
                </a:cubicBezTo>
                <a:cubicBezTo>
                  <a:pt x="5633252" y="240794"/>
                  <a:pt x="5535553" y="286060"/>
                  <a:pt x="5564724" y="312457"/>
                </a:cubicBezTo>
                <a:cubicBezTo>
                  <a:pt x="5615117" y="358066"/>
                  <a:pt x="5642991" y="259821"/>
                  <a:pt x="5660953" y="387441"/>
                </a:cubicBezTo>
                <a:cubicBezTo>
                  <a:pt x="5670349" y="454202"/>
                  <a:pt x="5674432" y="464097"/>
                  <a:pt x="5703044" y="518161"/>
                </a:cubicBezTo>
                <a:close/>
                <a:moveTo>
                  <a:pt x="2799676" y="310792"/>
                </a:moveTo>
                <a:cubicBezTo>
                  <a:pt x="2979224" y="314789"/>
                  <a:pt x="2915285" y="437518"/>
                  <a:pt x="2845761" y="437518"/>
                </a:cubicBezTo>
                <a:cubicBezTo>
                  <a:pt x="2692274" y="437518"/>
                  <a:pt x="2680478" y="126459"/>
                  <a:pt x="2880324" y="126459"/>
                </a:cubicBezTo>
                <a:cubicBezTo>
                  <a:pt x="2974913" y="126459"/>
                  <a:pt x="3410611" y="345131"/>
                  <a:pt x="3533111" y="406882"/>
                </a:cubicBezTo>
                <a:cubicBezTo>
                  <a:pt x="3597553" y="439366"/>
                  <a:pt x="3889886" y="561474"/>
                  <a:pt x="3917241" y="598808"/>
                </a:cubicBezTo>
                <a:cubicBezTo>
                  <a:pt x="3858047" y="612596"/>
                  <a:pt x="3301701" y="890044"/>
                  <a:pt x="3179727" y="944278"/>
                </a:cubicBezTo>
                <a:cubicBezTo>
                  <a:pt x="3133518" y="964826"/>
                  <a:pt x="3096839" y="979907"/>
                  <a:pt x="3053187" y="1002075"/>
                </a:cubicBezTo>
                <a:cubicBezTo>
                  <a:pt x="2958068" y="1050381"/>
                  <a:pt x="2964665" y="1048115"/>
                  <a:pt x="2857283" y="1048115"/>
                </a:cubicBezTo>
                <a:cubicBezTo>
                  <a:pt x="2700338" y="1048115"/>
                  <a:pt x="2658541" y="703063"/>
                  <a:pt x="2903368" y="760099"/>
                </a:cubicBezTo>
                <a:cubicBezTo>
                  <a:pt x="2922826" y="841372"/>
                  <a:pt x="2932751" y="863785"/>
                  <a:pt x="2799676" y="863785"/>
                </a:cubicBezTo>
                <a:cubicBezTo>
                  <a:pt x="2812348" y="911236"/>
                  <a:pt x="2844236" y="915984"/>
                  <a:pt x="2884517" y="940235"/>
                </a:cubicBezTo>
                <a:cubicBezTo>
                  <a:pt x="2954571" y="982405"/>
                  <a:pt x="2911771" y="1008861"/>
                  <a:pt x="2972494" y="1025075"/>
                </a:cubicBezTo>
                <a:cubicBezTo>
                  <a:pt x="3003248" y="893069"/>
                  <a:pt x="3093086" y="973085"/>
                  <a:pt x="3122273" y="863785"/>
                </a:cubicBezTo>
                <a:cubicBezTo>
                  <a:pt x="3004506" y="863785"/>
                  <a:pt x="3040479" y="910279"/>
                  <a:pt x="2984015" y="667933"/>
                </a:cubicBezTo>
                <a:cubicBezTo>
                  <a:pt x="3362054" y="667933"/>
                  <a:pt x="3276338" y="648235"/>
                  <a:pt x="3272050" y="840742"/>
                </a:cubicBezTo>
                <a:cubicBezTo>
                  <a:pt x="3351205" y="822304"/>
                  <a:pt x="3410304" y="755030"/>
                  <a:pt x="3410304" y="656412"/>
                </a:cubicBezTo>
                <a:cubicBezTo>
                  <a:pt x="3535616" y="740318"/>
                  <a:pt x="3589013" y="664296"/>
                  <a:pt x="3686817" y="598808"/>
                </a:cubicBezTo>
                <a:cubicBezTo>
                  <a:pt x="3647668" y="540352"/>
                  <a:pt x="3561746" y="483600"/>
                  <a:pt x="3502474" y="483600"/>
                </a:cubicBezTo>
                <a:cubicBezTo>
                  <a:pt x="3480315" y="483600"/>
                  <a:pt x="3426807" y="509432"/>
                  <a:pt x="3410304" y="518161"/>
                </a:cubicBezTo>
                <a:cubicBezTo>
                  <a:pt x="3408358" y="430790"/>
                  <a:pt x="3352995" y="352087"/>
                  <a:pt x="3272050" y="345353"/>
                </a:cubicBezTo>
                <a:cubicBezTo>
                  <a:pt x="3289584" y="464721"/>
                  <a:pt x="3297788" y="445320"/>
                  <a:pt x="3249006" y="518161"/>
                </a:cubicBezTo>
                <a:lnTo>
                  <a:pt x="2972494" y="518161"/>
                </a:lnTo>
                <a:cubicBezTo>
                  <a:pt x="3005074" y="469512"/>
                  <a:pt x="3005639" y="449830"/>
                  <a:pt x="3014542" y="387399"/>
                </a:cubicBezTo>
                <a:cubicBezTo>
                  <a:pt x="3032746" y="259762"/>
                  <a:pt x="3060368" y="358112"/>
                  <a:pt x="3110813" y="312457"/>
                </a:cubicBezTo>
                <a:cubicBezTo>
                  <a:pt x="3140033" y="286015"/>
                  <a:pt x="3044549" y="241911"/>
                  <a:pt x="3034709" y="237062"/>
                </a:cubicBezTo>
                <a:cubicBezTo>
                  <a:pt x="2972471" y="206377"/>
                  <a:pt x="2996178" y="183733"/>
                  <a:pt x="2949453" y="149501"/>
                </a:cubicBezTo>
                <a:cubicBezTo>
                  <a:pt x="2921330" y="270199"/>
                  <a:pt x="2862286" y="217298"/>
                  <a:pt x="2799676" y="310792"/>
                </a:cubicBezTo>
                <a:close/>
                <a:moveTo>
                  <a:pt x="506937" y="460561"/>
                </a:moveTo>
                <a:cubicBezTo>
                  <a:pt x="442086" y="455163"/>
                  <a:pt x="304896" y="359849"/>
                  <a:pt x="179463" y="337610"/>
                </a:cubicBezTo>
                <a:cubicBezTo>
                  <a:pt x="104280" y="324276"/>
                  <a:pt x="60765" y="354382"/>
                  <a:pt x="38348" y="406810"/>
                </a:cubicBezTo>
                <a:cubicBezTo>
                  <a:pt x="-5983" y="510493"/>
                  <a:pt x="50233" y="533670"/>
                  <a:pt x="53629" y="588955"/>
                </a:cubicBezTo>
                <a:cubicBezTo>
                  <a:pt x="56588" y="637082"/>
                  <a:pt x="-1875" y="672643"/>
                  <a:pt x="32061" y="762286"/>
                </a:cubicBezTo>
                <a:cubicBezTo>
                  <a:pt x="110521" y="969545"/>
                  <a:pt x="388578" y="734427"/>
                  <a:pt x="495414" y="725534"/>
                </a:cubicBezTo>
                <a:cubicBezTo>
                  <a:pt x="467733" y="763315"/>
                  <a:pt x="461172" y="740642"/>
                  <a:pt x="432945" y="789797"/>
                </a:cubicBezTo>
                <a:cubicBezTo>
                  <a:pt x="412376" y="825622"/>
                  <a:pt x="414767" y="847025"/>
                  <a:pt x="414767" y="898346"/>
                </a:cubicBezTo>
                <a:cubicBezTo>
                  <a:pt x="384195" y="882171"/>
                  <a:pt x="364688" y="868439"/>
                  <a:pt x="334119" y="852264"/>
                </a:cubicBezTo>
                <a:lnTo>
                  <a:pt x="334119" y="909867"/>
                </a:lnTo>
                <a:cubicBezTo>
                  <a:pt x="309129" y="904045"/>
                  <a:pt x="263661" y="885724"/>
                  <a:pt x="241946" y="875303"/>
                </a:cubicBezTo>
                <a:lnTo>
                  <a:pt x="255216" y="944046"/>
                </a:lnTo>
                <a:cubicBezTo>
                  <a:pt x="177301" y="938090"/>
                  <a:pt x="138633" y="930520"/>
                  <a:pt x="80135" y="978477"/>
                </a:cubicBezTo>
                <a:cubicBezTo>
                  <a:pt x="40869" y="1010667"/>
                  <a:pt x="13524" y="1070707"/>
                  <a:pt x="0" y="1128759"/>
                </a:cubicBezTo>
                <a:cubicBezTo>
                  <a:pt x="67244" y="1113096"/>
                  <a:pt x="102340" y="1073421"/>
                  <a:pt x="190714" y="1054336"/>
                </a:cubicBezTo>
                <a:cubicBezTo>
                  <a:pt x="270020" y="1037211"/>
                  <a:pt x="369453" y="1065231"/>
                  <a:pt x="428637" y="1080328"/>
                </a:cubicBezTo>
                <a:cubicBezTo>
                  <a:pt x="732700" y="1157892"/>
                  <a:pt x="682239" y="1112182"/>
                  <a:pt x="829534" y="1013554"/>
                </a:cubicBezTo>
                <a:cubicBezTo>
                  <a:pt x="833283" y="1058611"/>
                  <a:pt x="858296" y="1086405"/>
                  <a:pt x="887141" y="1105719"/>
                </a:cubicBezTo>
                <a:cubicBezTo>
                  <a:pt x="914394" y="1085752"/>
                  <a:pt x="928444" y="1055884"/>
                  <a:pt x="944747" y="1025075"/>
                </a:cubicBezTo>
                <a:cubicBezTo>
                  <a:pt x="1110279" y="1135914"/>
                  <a:pt x="1140364" y="1130186"/>
                  <a:pt x="1343387" y="1078075"/>
                </a:cubicBezTo>
                <a:cubicBezTo>
                  <a:pt x="1533517" y="1029272"/>
                  <a:pt x="1603306" y="1038298"/>
                  <a:pt x="1774281" y="1128759"/>
                </a:cubicBezTo>
                <a:cubicBezTo>
                  <a:pt x="1747971" y="1015840"/>
                  <a:pt x="1638234" y="894081"/>
                  <a:pt x="1509291" y="955950"/>
                </a:cubicBezTo>
                <a:cubicBezTo>
                  <a:pt x="1512230" y="920631"/>
                  <a:pt x="1520212" y="900567"/>
                  <a:pt x="1532332" y="875303"/>
                </a:cubicBezTo>
                <a:cubicBezTo>
                  <a:pt x="1499336" y="882991"/>
                  <a:pt x="1456047" y="896717"/>
                  <a:pt x="1428640" y="909867"/>
                </a:cubicBezTo>
                <a:lnTo>
                  <a:pt x="1428640" y="863785"/>
                </a:lnTo>
                <a:cubicBezTo>
                  <a:pt x="1398793" y="871753"/>
                  <a:pt x="1386899" y="883856"/>
                  <a:pt x="1359514" y="898346"/>
                </a:cubicBezTo>
                <a:cubicBezTo>
                  <a:pt x="1359514" y="712899"/>
                  <a:pt x="1141935" y="652248"/>
                  <a:pt x="1082943" y="771558"/>
                </a:cubicBezTo>
                <a:lnTo>
                  <a:pt x="1046202" y="861548"/>
                </a:lnTo>
                <a:cubicBezTo>
                  <a:pt x="1020336" y="895397"/>
                  <a:pt x="1048393" y="829854"/>
                  <a:pt x="1025395" y="886825"/>
                </a:cubicBezTo>
                <a:cubicBezTo>
                  <a:pt x="1131435" y="942933"/>
                  <a:pt x="1079687" y="926676"/>
                  <a:pt x="1140609" y="967472"/>
                </a:cubicBezTo>
                <a:cubicBezTo>
                  <a:pt x="1159995" y="894871"/>
                  <a:pt x="1210985" y="920772"/>
                  <a:pt x="1244301" y="875303"/>
                </a:cubicBezTo>
                <a:cubicBezTo>
                  <a:pt x="1222184" y="873465"/>
                  <a:pt x="1205492" y="871727"/>
                  <a:pt x="1188856" y="861623"/>
                </a:cubicBezTo>
                <a:cubicBezTo>
                  <a:pt x="1159002" y="843489"/>
                  <a:pt x="1164623" y="849772"/>
                  <a:pt x="1163650" y="806181"/>
                </a:cubicBezTo>
                <a:cubicBezTo>
                  <a:pt x="1223722" y="777358"/>
                  <a:pt x="1229196" y="803679"/>
                  <a:pt x="1267341" y="829221"/>
                </a:cubicBezTo>
                <a:cubicBezTo>
                  <a:pt x="1267341" y="906566"/>
                  <a:pt x="1271695" y="932851"/>
                  <a:pt x="1216371" y="962615"/>
                </a:cubicBezTo>
                <a:cubicBezTo>
                  <a:pt x="948830" y="1106535"/>
                  <a:pt x="845677" y="489430"/>
                  <a:pt x="1344174" y="740873"/>
                </a:cubicBezTo>
                <a:lnTo>
                  <a:pt x="1981707" y="1048069"/>
                </a:lnTo>
                <a:cubicBezTo>
                  <a:pt x="2117659" y="1116705"/>
                  <a:pt x="2242445" y="1209902"/>
                  <a:pt x="2426673" y="1170524"/>
                </a:cubicBezTo>
                <a:cubicBezTo>
                  <a:pt x="2530218" y="1148392"/>
                  <a:pt x="2561779" y="1082725"/>
                  <a:pt x="2603021" y="1001239"/>
                </a:cubicBezTo>
                <a:lnTo>
                  <a:pt x="2615334" y="978990"/>
                </a:lnTo>
                <a:cubicBezTo>
                  <a:pt x="2641003" y="1089158"/>
                  <a:pt x="2712823" y="1169466"/>
                  <a:pt x="2833909" y="1175243"/>
                </a:cubicBezTo>
                <a:cubicBezTo>
                  <a:pt x="3013049" y="1183792"/>
                  <a:pt x="3042788" y="1136613"/>
                  <a:pt x="3161699" y="1087539"/>
                </a:cubicBezTo>
                <a:cubicBezTo>
                  <a:pt x="3264914" y="1044944"/>
                  <a:pt x="3343710" y="1001033"/>
                  <a:pt x="3440942" y="952024"/>
                </a:cubicBezTo>
                <a:cubicBezTo>
                  <a:pt x="3536286" y="903966"/>
                  <a:pt x="3929743" y="706352"/>
                  <a:pt x="4004544" y="686074"/>
                </a:cubicBezTo>
                <a:cubicBezTo>
                  <a:pt x="4238434" y="622674"/>
                  <a:pt x="4313007" y="917679"/>
                  <a:pt x="4129680" y="972860"/>
                </a:cubicBezTo>
                <a:cubicBezTo>
                  <a:pt x="3964560" y="1022561"/>
                  <a:pt x="3890474" y="824094"/>
                  <a:pt x="4003529" y="797373"/>
                </a:cubicBezTo>
                <a:cubicBezTo>
                  <a:pt x="4063641" y="783164"/>
                  <a:pt x="4097152" y="849498"/>
                  <a:pt x="3986370" y="875303"/>
                </a:cubicBezTo>
                <a:cubicBezTo>
                  <a:pt x="4025394" y="928567"/>
                  <a:pt x="4056309" y="884212"/>
                  <a:pt x="4078540" y="967472"/>
                </a:cubicBezTo>
                <a:lnTo>
                  <a:pt x="4101583" y="967472"/>
                </a:lnTo>
                <a:cubicBezTo>
                  <a:pt x="4125258" y="865849"/>
                  <a:pt x="4146342" y="951783"/>
                  <a:pt x="4205275" y="863785"/>
                </a:cubicBezTo>
                <a:cubicBezTo>
                  <a:pt x="4124575" y="861985"/>
                  <a:pt x="4174609" y="835866"/>
                  <a:pt x="4137995" y="769768"/>
                </a:cubicBezTo>
                <a:cubicBezTo>
                  <a:pt x="4074392" y="654943"/>
                  <a:pt x="3863739" y="714042"/>
                  <a:pt x="3859634" y="898346"/>
                </a:cubicBezTo>
                <a:cubicBezTo>
                  <a:pt x="3834790" y="881711"/>
                  <a:pt x="3825737" y="871992"/>
                  <a:pt x="3790508" y="863785"/>
                </a:cubicBezTo>
                <a:lnTo>
                  <a:pt x="3790508" y="909867"/>
                </a:lnTo>
                <a:cubicBezTo>
                  <a:pt x="3758473" y="892919"/>
                  <a:pt x="3738548" y="884673"/>
                  <a:pt x="3698336" y="875303"/>
                </a:cubicBezTo>
                <a:cubicBezTo>
                  <a:pt x="3701275" y="910625"/>
                  <a:pt x="3709256" y="930686"/>
                  <a:pt x="3721379" y="955950"/>
                </a:cubicBezTo>
                <a:cubicBezTo>
                  <a:pt x="3552795" y="916677"/>
                  <a:pt x="3506485" y="1000351"/>
                  <a:pt x="3444867" y="1128759"/>
                </a:cubicBezTo>
                <a:cubicBezTo>
                  <a:pt x="3590875" y="1089776"/>
                  <a:pt x="3537827" y="1003035"/>
                  <a:pt x="3868413" y="1073901"/>
                </a:cubicBezTo>
                <a:cubicBezTo>
                  <a:pt x="4128024" y="1129552"/>
                  <a:pt x="4078670" y="1156135"/>
                  <a:pt x="4274401" y="1025075"/>
                </a:cubicBezTo>
                <a:cubicBezTo>
                  <a:pt x="4296276" y="1066413"/>
                  <a:pt x="4292559" y="1067784"/>
                  <a:pt x="4332008" y="1094198"/>
                </a:cubicBezTo>
                <a:cubicBezTo>
                  <a:pt x="4378798" y="1081706"/>
                  <a:pt x="4381251" y="1062654"/>
                  <a:pt x="4401137" y="1025075"/>
                </a:cubicBezTo>
                <a:cubicBezTo>
                  <a:pt x="4433897" y="1047011"/>
                  <a:pt x="4432901" y="1056998"/>
                  <a:pt x="4473639" y="1079303"/>
                </a:cubicBezTo>
                <a:cubicBezTo>
                  <a:pt x="4681493" y="1193119"/>
                  <a:pt x="4912949" y="969614"/>
                  <a:pt x="5138896" y="1082281"/>
                </a:cubicBezTo>
                <a:cubicBezTo>
                  <a:pt x="5169128" y="1097359"/>
                  <a:pt x="5198877" y="1120271"/>
                  <a:pt x="5230671" y="1128759"/>
                </a:cubicBezTo>
                <a:cubicBezTo>
                  <a:pt x="5169703" y="1001706"/>
                  <a:pt x="5123755" y="916441"/>
                  <a:pt x="4954158" y="955950"/>
                </a:cubicBezTo>
                <a:cubicBezTo>
                  <a:pt x="4966281" y="930686"/>
                  <a:pt x="4974263" y="910625"/>
                  <a:pt x="4977202" y="875303"/>
                </a:cubicBezTo>
                <a:cubicBezTo>
                  <a:pt x="4936989" y="884673"/>
                  <a:pt x="4917064" y="892919"/>
                  <a:pt x="4885029" y="909867"/>
                </a:cubicBezTo>
                <a:lnTo>
                  <a:pt x="4885029" y="863785"/>
                </a:lnTo>
                <a:cubicBezTo>
                  <a:pt x="4849800" y="871992"/>
                  <a:pt x="4840747" y="881711"/>
                  <a:pt x="4815903" y="898346"/>
                </a:cubicBezTo>
                <a:cubicBezTo>
                  <a:pt x="4812010" y="723650"/>
                  <a:pt x="4616861" y="652379"/>
                  <a:pt x="4541994" y="762698"/>
                </a:cubicBezTo>
                <a:cubicBezTo>
                  <a:pt x="4500246" y="824214"/>
                  <a:pt x="4558294" y="861822"/>
                  <a:pt x="4470262" y="863785"/>
                </a:cubicBezTo>
                <a:cubicBezTo>
                  <a:pt x="4529195" y="951783"/>
                  <a:pt x="4550280" y="865849"/>
                  <a:pt x="4573954" y="967472"/>
                </a:cubicBezTo>
                <a:lnTo>
                  <a:pt x="4596998" y="967472"/>
                </a:lnTo>
                <a:cubicBezTo>
                  <a:pt x="4612145" y="910749"/>
                  <a:pt x="4647077" y="899316"/>
                  <a:pt x="4700690" y="886825"/>
                </a:cubicBezTo>
                <a:cubicBezTo>
                  <a:pt x="4664494" y="861675"/>
                  <a:pt x="4660895" y="889336"/>
                  <a:pt x="4629490" y="851685"/>
                </a:cubicBezTo>
                <a:cubicBezTo>
                  <a:pt x="4562572" y="771470"/>
                  <a:pt x="4789453" y="776264"/>
                  <a:pt x="4713231" y="921784"/>
                </a:cubicBezTo>
                <a:cubicBezTo>
                  <a:pt x="4693338" y="959764"/>
                  <a:pt x="4630725" y="988271"/>
                  <a:pt x="4563631" y="978748"/>
                </a:cubicBezTo>
                <a:cubicBezTo>
                  <a:pt x="4519437" y="972478"/>
                  <a:pt x="4464198" y="924165"/>
                  <a:pt x="4451640" y="882243"/>
                </a:cubicBezTo>
                <a:cubicBezTo>
                  <a:pt x="4408704" y="738894"/>
                  <a:pt x="4518659" y="659057"/>
                  <a:pt x="4652058" y="681836"/>
                </a:cubicBezTo>
                <a:cubicBezTo>
                  <a:pt x="4716268" y="692802"/>
                  <a:pt x="4881143" y="781169"/>
                  <a:pt x="4946477" y="813862"/>
                </a:cubicBezTo>
                <a:cubicBezTo>
                  <a:pt x="4997147" y="839214"/>
                  <a:pt x="5034188" y="857541"/>
                  <a:pt x="5084712" y="883007"/>
                </a:cubicBezTo>
                <a:lnTo>
                  <a:pt x="5507029" y="1082826"/>
                </a:lnTo>
                <a:cubicBezTo>
                  <a:pt x="5620277" y="1133184"/>
                  <a:pt x="5655440" y="1180043"/>
                  <a:pt x="5830247" y="1175465"/>
                </a:cubicBezTo>
                <a:cubicBezTo>
                  <a:pt x="5962136" y="1172010"/>
                  <a:pt x="6034756" y="1088211"/>
                  <a:pt x="6060204" y="978990"/>
                </a:cubicBezTo>
                <a:cubicBezTo>
                  <a:pt x="6061811" y="981302"/>
                  <a:pt x="6063774" y="982383"/>
                  <a:pt x="6064375" y="986334"/>
                </a:cubicBezTo>
                <a:cubicBezTo>
                  <a:pt x="6064975" y="990296"/>
                  <a:pt x="6067696" y="992121"/>
                  <a:pt x="6068516" y="993715"/>
                </a:cubicBezTo>
                <a:cubicBezTo>
                  <a:pt x="6069629" y="995886"/>
                  <a:pt x="6074829" y="1005951"/>
                  <a:pt x="6076295" y="1008979"/>
                </a:cubicBezTo>
                <a:cubicBezTo>
                  <a:pt x="6115133" y="1089067"/>
                  <a:pt x="6150564" y="1148435"/>
                  <a:pt x="6249410" y="1170282"/>
                </a:cubicBezTo>
                <a:cubicBezTo>
                  <a:pt x="6411564" y="1206120"/>
                  <a:pt x="6539955" y="1125640"/>
                  <a:pt x="6670787" y="1059591"/>
                </a:cubicBezTo>
                <a:lnTo>
                  <a:pt x="7323620" y="744652"/>
                </a:lnTo>
                <a:cubicBezTo>
                  <a:pt x="7712432" y="548614"/>
                  <a:pt x="7741303" y="869030"/>
                  <a:pt x="7623019" y="951871"/>
                </a:cubicBezTo>
                <a:cubicBezTo>
                  <a:pt x="7581986" y="980609"/>
                  <a:pt x="7519759" y="990354"/>
                  <a:pt x="7466851" y="966492"/>
                </a:cubicBezTo>
                <a:cubicBezTo>
                  <a:pt x="7408572" y="940206"/>
                  <a:pt x="7408196" y="913329"/>
                  <a:pt x="7408196" y="829221"/>
                </a:cubicBezTo>
                <a:cubicBezTo>
                  <a:pt x="7446341" y="803679"/>
                  <a:pt x="7451815" y="777358"/>
                  <a:pt x="7511888" y="806181"/>
                </a:cubicBezTo>
                <a:cubicBezTo>
                  <a:pt x="7510545" y="866358"/>
                  <a:pt x="7518266" y="836875"/>
                  <a:pt x="7492926" y="856346"/>
                </a:cubicBezTo>
                <a:cubicBezTo>
                  <a:pt x="7483560" y="863547"/>
                  <a:pt x="7444170" y="872292"/>
                  <a:pt x="7431237" y="875303"/>
                </a:cubicBezTo>
                <a:cubicBezTo>
                  <a:pt x="7461192" y="916187"/>
                  <a:pt x="7455300" y="891864"/>
                  <a:pt x="7494432" y="915801"/>
                </a:cubicBezTo>
                <a:cubicBezTo>
                  <a:pt x="7538384" y="942688"/>
                  <a:pt x="7506989" y="938560"/>
                  <a:pt x="7546451" y="967472"/>
                </a:cubicBezTo>
                <a:cubicBezTo>
                  <a:pt x="7560487" y="914900"/>
                  <a:pt x="7604133" y="911167"/>
                  <a:pt x="7650143" y="886825"/>
                </a:cubicBezTo>
                <a:cubicBezTo>
                  <a:pt x="7639581" y="860660"/>
                  <a:pt x="7628222" y="867368"/>
                  <a:pt x="7615050" y="841271"/>
                </a:cubicBezTo>
                <a:cubicBezTo>
                  <a:pt x="7601896" y="815201"/>
                  <a:pt x="7606243" y="799156"/>
                  <a:pt x="7592594" y="771558"/>
                </a:cubicBezTo>
                <a:cubicBezTo>
                  <a:pt x="7533603" y="652248"/>
                  <a:pt x="7316023" y="712899"/>
                  <a:pt x="7316023" y="898346"/>
                </a:cubicBezTo>
                <a:cubicBezTo>
                  <a:pt x="7288639" y="883856"/>
                  <a:pt x="7276745" y="871753"/>
                  <a:pt x="7246898" y="863785"/>
                </a:cubicBezTo>
                <a:lnTo>
                  <a:pt x="7246898" y="909867"/>
                </a:lnTo>
                <a:cubicBezTo>
                  <a:pt x="7225183" y="899450"/>
                  <a:pt x="7179715" y="881126"/>
                  <a:pt x="7154724" y="875303"/>
                </a:cubicBezTo>
                <a:cubicBezTo>
                  <a:pt x="7155508" y="910403"/>
                  <a:pt x="7159927" y="917307"/>
                  <a:pt x="7166247" y="944428"/>
                </a:cubicBezTo>
                <a:cubicBezTo>
                  <a:pt x="7021490" y="944428"/>
                  <a:pt x="6934702" y="985211"/>
                  <a:pt x="6901256" y="1128759"/>
                </a:cubicBezTo>
                <a:cubicBezTo>
                  <a:pt x="7250578" y="943932"/>
                  <a:pt x="7313319" y="1129160"/>
                  <a:pt x="7545154" y="1116123"/>
                </a:cubicBezTo>
                <a:cubicBezTo>
                  <a:pt x="7631138" y="1111290"/>
                  <a:pt x="7676573" y="1061377"/>
                  <a:pt x="7730790" y="1025075"/>
                </a:cubicBezTo>
                <a:cubicBezTo>
                  <a:pt x="7747093" y="1055884"/>
                  <a:pt x="7761143" y="1085752"/>
                  <a:pt x="7788397" y="1105719"/>
                </a:cubicBezTo>
                <a:cubicBezTo>
                  <a:pt x="7817241" y="1086405"/>
                  <a:pt x="7842255" y="1058611"/>
                  <a:pt x="7846004" y="1013554"/>
                </a:cubicBezTo>
                <a:cubicBezTo>
                  <a:pt x="7980849" y="1103844"/>
                  <a:pt x="7941194" y="1158310"/>
                  <a:pt x="8246901" y="1080328"/>
                </a:cubicBezTo>
                <a:cubicBezTo>
                  <a:pt x="8299779" y="1066840"/>
                  <a:pt x="8402104" y="1038746"/>
                  <a:pt x="8475205" y="1052282"/>
                </a:cubicBezTo>
                <a:cubicBezTo>
                  <a:pt x="8569145" y="1069675"/>
                  <a:pt x="8605210" y="1112378"/>
                  <a:pt x="8675537" y="1128759"/>
                </a:cubicBezTo>
                <a:cubicBezTo>
                  <a:pt x="8640262" y="977354"/>
                  <a:pt x="8569432" y="932166"/>
                  <a:pt x="8422069" y="944428"/>
                </a:cubicBezTo>
                <a:cubicBezTo>
                  <a:pt x="8424424" y="838727"/>
                  <a:pt x="8441299" y="886599"/>
                  <a:pt x="8341418" y="909867"/>
                </a:cubicBezTo>
                <a:lnTo>
                  <a:pt x="8341418" y="852264"/>
                </a:lnTo>
                <a:cubicBezTo>
                  <a:pt x="8310849" y="868439"/>
                  <a:pt x="8291343" y="882171"/>
                  <a:pt x="8260770" y="898346"/>
                </a:cubicBezTo>
                <a:cubicBezTo>
                  <a:pt x="8260770" y="753805"/>
                  <a:pt x="8233683" y="798637"/>
                  <a:pt x="8180123" y="725534"/>
                </a:cubicBezTo>
                <a:cubicBezTo>
                  <a:pt x="8291636" y="734815"/>
                  <a:pt x="8551574" y="961322"/>
                  <a:pt x="8639916" y="770493"/>
                </a:cubicBezTo>
                <a:cubicBezTo>
                  <a:pt x="8681540" y="680579"/>
                  <a:pt x="8623574" y="628618"/>
                  <a:pt x="8623574" y="587287"/>
                </a:cubicBezTo>
                <a:cubicBezTo>
                  <a:pt x="8623574" y="544731"/>
                  <a:pt x="8678751" y="502982"/>
                  <a:pt x="8642029" y="413577"/>
                </a:cubicBezTo>
                <a:cubicBezTo>
                  <a:pt x="8560362" y="214741"/>
                  <a:pt x="8283903" y="450966"/>
                  <a:pt x="8168601" y="460561"/>
                </a:cubicBezTo>
                <a:cubicBezTo>
                  <a:pt x="8238530" y="399779"/>
                  <a:pt x="8260770" y="387869"/>
                  <a:pt x="8260770" y="276227"/>
                </a:cubicBezTo>
                <a:cubicBezTo>
                  <a:pt x="8287502" y="294127"/>
                  <a:pt x="8313015" y="314812"/>
                  <a:pt x="8341418" y="333831"/>
                </a:cubicBezTo>
                <a:lnTo>
                  <a:pt x="8341418" y="276227"/>
                </a:lnTo>
                <a:lnTo>
                  <a:pt x="8421536" y="300880"/>
                </a:lnTo>
                <a:lnTo>
                  <a:pt x="8422069" y="241667"/>
                </a:lnTo>
                <a:cubicBezTo>
                  <a:pt x="8509203" y="241667"/>
                  <a:pt x="8548642" y="242692"/>
                  <a:pt x="8598309" y="199003"/>
                </a:cubicBezTo>
                <a:cubicBezTo>
                  <a:pt x="8642689" y="159971"/>
                  <a:pt x="8660697" y="121028"/>
                  <a:pt x="8675537" y="57336"/>
                </a:cubicBezTo>
                <a:cubicBezTo>
                  <a:pt x="8605804" y="73580"/>
                  <a:pt x="8553005" y="120597"/>
                  <a:pt x="8479542" y="126334"/>
                </a:cubicBezTo>
                <a:cubicBezTo>
                  <a:pt x="8292044" y="140978"/>
                  <a:pt x="8193546" y="48062"/>
                  <a:pt x="8008367" y="69854"/>
                </a:cubicBezTo>
                <a:cubicBezTo>
                  <a:pt x="7926805" y="79452"/>
                  <a:pt x="7903121" y="130697"/>
                  <a:pt x="7846004" y="172541"/>
                </a:cubicBezTo>
                <a:cubicBezTo>
                  <a:pt x="7841657" y="120302"/>
                  <a:pt x="7821425" y="109496"/>
                  <a:pt x="7799919" y="68854"/>
                </a:cubicBezTo>
                <a:cubicBezTo>
                  <a:pt x="7768161" y="90121"/>
                  <a:pt x="7741969" y="119159"/>
                  <a:pt x="7730790" y="161020"/>
                </a:cubicBezTo>
                <a:cubicBezTo>
                  <a:pt x="7677373" y="125253"/>
                  <a:pt x="7651638" y="79795"/>
                  <a:pt x="7568306" y="69736"/>
                </a:cubicBezTo>
                <a:cubicBezTo>
                  <a:pt x="7449957" y="55455"/>
                  <a:pt x="7289968" y="131210"/>
                  <a:pt x="7096576" y="127004"/>
                </a:cubicBezTo>
                <a:cubicBezTo>
                  <a:pt x="6980284" y="124476"/>
                  <a:pt x="6977587" y="75118"/>
                  <a:pt x="6901256" y="57336"/>
                </a:cubicBezTo>
                <a:cubicBezTo>
                  <a:pt x="6977789" y="216824"/>
                  <a:pt x="6984752" y="245249"/>
                  <a:pt x="7166247" y="230145"/>
                </a:cubicBezTo>
                <a:lnTo>
                  <a:pt x="7152981" y="298885"/>
                </a:lnTo>
                <a:cubicBezTo>
                  <a:pt x="7196352" y="295805"/>
                  <a:pt x="7209628" y="284911"/>
                  <a:pt x="7246898" y="276227"/>
                </a:cubicBezTo>
                <a:lnTo>
                  <a:pt x="7246898" y="322310"/>
                </a:lnTo>
                <a:cubicBezTo>
                  <a:pt x="7274282" y="307823"/>
                  <a:pt x="7286176" y="295717"/>
                  <a:pt x="7316023" y="287749"/>
                </a:cubicBezTo>
                <a:cubicBezTo>
                  <a:pt x="7316023" y="468820"/>
                  <a:pt x="7536075" y="527400"/>
                  <a:pt x="7589802" y="411745"/>
                </a:cubicBezTo>
                <a:cubicBezTo>
                  <a:pt x="7605465" y="378030"/>
                  <a:pt x="7598385" y="363396"/>
                  <a:pt x="7609041" y="338815"/>
                </a:cubicBezTo>
                <a:cubicBezTo>
                  <a:pt x="7619394" y="314939"/>
                  <a:pt x="7625972" y="315631"/>
                  <a:pt x="7645283" y="305929"/>
                </a:cubicBezTo>
                <a:lnTo>
                  <a:pt x="7546451" y="218623"/>
                </a:lnTo>
                <a:lnTo>
                  <a:pt x="7510833" y="252133"/>
                </a:lnTo>
                <a:cubicBezTo>
                  <a:pt x="7479553" y="278615"/>
                  <a:pt x="7454209" y="279438"/>
                  <a:pt x="7431237" y="310792"/>
                </a:cubicBezTo>
                <a:cubicBezTo>
                  <a:pt x="7488586" y="315563"/>
                  <a:pt x="7507482" y="315462"/>
                  <a:pt x="7511888" y="368393"/>
                </a:cubicBezTo>
                <a:cubicBezTo>
                  <a:pt x="7448840" y="398643"/>
                  <a:pt x="7403859" y="376756"/>
                  <a:pt x="7407135" y="299679"/>
                </a:cubicBezTo>
                <a:cubicBezTo>
                  <a:pt x="7414467" y="127076"/>
                  <a:pt x="7775082" y="205890"/>
                  <a:pt x="7670436" y="423220"/>
                </a:cubicBezTo>
                <a:cubicBezTo>
                  <a:pt x="7570461" y="630845"/>
                  <a:pt x="7250784" y="388986"/>
                  <a:pt x="7118548" y="335448"/>
                </a:cubicBezTo>
                <a:lnTo>
                  <a:pt x="6582588" y="76451"/>
                </a:lnTo>
                <a:cubicBezTo>
                  <a:pt x="6454027" y="11629"/>
                  <a:pt x="6257734" y="-43091"/>
                  <a:pt x="6137566" y="77091"/>
                </a:cubicBezTo>
                <a:cubicBezTo>
                  <a:pt x="6102847" y="111808"/>
                  <a:pt x="6091802" y="140971"/>
                  <a:pt x="6072275" y="184614"/>
                </a:cubicBezTo>
                <a:cubicBezTo>
                  <a:pt x="6061794" y="208039"/>
                  <a:pt x="6069015" y="194421"/>
                  <a:pt x="6060204" y="207105"/>
                </a:cubicBezTo>
                <a:cubicBezTo>
                  <a:pt x="6004828" y="-30567"/>
                  <a:pt x="5777905" y="-39012"/>
                  <a:pt x="5572379" y="64926"/>
                </a:cubicBezTo>
                <a:cubicBezTo>
                  <a:pt x="5527601" y="87570"/>
                  <a:pt x="5491523" y="106054"/>
                  <a:pt x="5449745" y="126628"/>
                </a:cubicBezTo>
                <a:lnTo>
                  <a:pt x="4675578" y="493081"/>
                </a:lnTo>
                <a:cubicBezTo>
                  <a:pt x="4473091" y="559335"/>
                  <a:pt x="4363520" y="320164"/>
                  <a:pt x="4504175" y="229492"/>
                </a:cubicBezTo>
                <a:cubicBezTo>
                  <a:pt x="4566831" y="189101"/>
                  <a:pt x="4723734" y="167365"/>
                  <a:pt x="4723734" y="345353"/>
                </a:cubicBezTo>
                <a:cubicBezTo>
                  <a:pt x="4675856" y="377409"/>
                  <a:pt x="4703165" y="379914"/>
                  <a:pt x="4620042" y="379914"/>
                </a:cubicBezTo>
                <a:cubicBezTo>
                  <a:pt x="4621368" y="320341"/>
                  <a:pt x="4634219" y="315364"/>
                  <a:pt x="4689168" y="310792"/>
                </a:cubicBezTo>
                <a:lnTo>
                  <a:pt x="4689168" y="287749"/>
                </a:lnTo>
                <a:cubicBezTo>
                  <a:pt x="4637456" y="275702"/>
                  <a:pt x="4611116" y="256911"/>
                  <a:pt x="4585476" y="218623"/>
                </a:cubicBezTo>
                <a:cubicBezTo>
                  <a:pt x="4550740" y="244077"/>
                  <a:pt x="4576273" y="232316"/>
                  <a:pt x="4564463" y="243695"/>
                </a:cubicBezTo>
                <a:cubicBezTo>
                  <a:pt x="4526458" y="280319"/>
                  <a:pt x="4523320" y="251489"/>
                  <a:pt x="4481784" y="299270"/>
                </a:cubicBezTo>
                <a:cubicBezTo>
                  <a:pt x="4492670" y="326235"/>
                  <a:pt x="4485475" y="303728"/>
                  <a:pt x="4497258" y="318355"/>
                </a:cubicBezTo>
                <a:cubicBezTo>
                  <a:pt x="4521399" y="348321"/>
                  <a:pt x="4521641" y="380394"/>
                  <a:pt x="4539205" y="414664"/>
                </a:cubicBezTo>
                <a:cubicBezTo>
                  <a:pt x="4558177" y="451678"/>
                  <a:pt x="4607090" y="468898"/>
                  <a:pt x="4651591" y="466674"/>
                </a:cubicBezTo>
                <a:cubicBezTo>
                  <a:pt x="4749939" y="461753"/>
                  <a:pt x="4813722" y="385694"/>
                  <a:pt x="4815903" y="287749"/>
                </a:cubicBezTo>
                <a:cubicBezTo>
                  <a:pt x="4845750" y="295717"/>
                  <a:pt x="4857645" y="307823"/>
                  <a:pt x="4885029" y="322310"/>
                </a:cubicBezTo>
                <a:lnTo>
                  <a:pt x="4885029" y="276227"/>
                </a:lnTo>
                <a:cubicBezTo>
                  <a:pt x="4910020" y="282050"/>
                  <a:pt x="4955487" y="300371"/>
                  <a:pt x="4977202" y="310792"/>
                </a:cubicBezTo>
                <a:cubicBezTo>
                  <a:pt x="4973475" y="266032"/>
                  <a:pt x="4966807" y="280773"/>
                  <a:pt x="4965680" y="230145"/>
                </a:cubicBezTo>
                <a:cubicBezTo>
                  <a:pt x="5143324" y="244929"/>
                  <a:pt x="5153511" y="203144"/>
                  <a:pt x="5230671" y="57336"/>
                </a:cubicBezTo>
                <a:cubicBezTo>
                  <a:pt x="5159994" y="73799"/>
                  <a:pt x="5129781" y="122961"/>
                  <a:pt x="5046860" y="126991"/>
                </a:cubicBezTo>
                <a:cubicBezTo>
                  <a:pt x="4843004" y="136902"/>
                  <a:pt x="4720866" y="56814"/>
                  <a:pt x="4574356" y="68714"/>
                </a:cubicBezTo>
                <a:cubicBezTo>
                  <a:pt x="4473812" y="76882"/>
                  <a:pt x="4459220" y="122128"/>
                  <a:pt x="4401137" y="161020"/>
                </a:cubicBezTo>
                <a:cubicBezTo>
                  <a:pt x="4388730" y="114558"/>
                  <a:pt x="4370366" y="100672"/>
                  <a:pt x="4332008" y="80376"/>
                </a:cubicBezTo>
                <a:cubicBezTo>
                  <a:pt x="4298363" y="109617"/>
                  <a:pt x="4295913" y="120371"/>
                  <a:pt x="4274401" y="161020"/>
                </a:cubicBezTo>
                <a:cubicBezTo>
                  <a:pt x="4218450" y="123555"/>
                  <a:pt x="4204358" y="80830"/>
                  <a:pt x="4111779" y="69642"/>
                </a:cubicBezTo>
                <a:cubicBezTo>
                  <a:pt x="4002134" y="56389"/>
                  <a:pt x="3826270" y="131168"/>
                  <a:pt x="3640049" y="127141"/>
                </a:cubicBezTo>
                <a:cubicBezTo>
                  <a:pt x="3544248" y="125071"/>
                  <a:pt x="3523154" y="75572"/>
                  <a:pt x="3444867" y="57336"/>
                </a:cubicBezTo>
                <a:cubicBezTo>
                  <a:pt x="3523049" y="205081"/>
                  <a:pt x="3531351" y="245001"/>
                  <a:pt x="3709857" y="230145"/>
                </a:cubicBezTo>
                <a:cubicBezTo>
                  <a:pt x="3708731" y="280773"/>
                  <a:pt x="3702062" y="266032"/>
                  <a:pt x="3698336" y="310792"/>
                </a:cubicBezTo>
                <a:cubicBezTo>
                  <a:pt x="3720050" y="300371"/>
                  <a:pt x="3765518" y="282050"/>
                  <a:pt x="3790508" y="276227"/>
                </a:cubicBezTo>
                <a:lnTo>
                  <a:pt x="3790508" y="322310"/>
                </a:lnTo>
                <a:cubicBezTo>
                  <a:pt x="3817893" y="307823"/>
                  <a:pt x="3829787" y="295717"/>
                  <a:pt x="3859634" y="287749"/>
                </a:cubicBezTo>
                <a:cubicBezTo>
                  <a:pt x="3874638" y="468016"/>
                  <a:pt x="4097890" y="547458"/>
                  <a:pt x="4151042" y="371766"/>
                </a:cubicBezTo>
                <a:cubicBezTo>
                  <a:pt x="4170569" y="307216"/>
                  <a:pt x="4138991" y="328302"/>
                  <a:pt x="4193753" y="322310"/>
                </a:cubicBezTo>
                <a:cubicBezTo>
                  <a:pt x="4184870" y="215577"/>
                  <a:pt x="4126969" y="313701"/>
                  <a:pt x="4101583" y="218623"/>
                </a:cubicBezTo>
                <a:cubicBezTo>
                  <a:pt x="4042549" y="234387"/>
                  <a:pt x="4091776" y="229606"/>
                  <a:pt x="4043232" y="263965"/>
                </a:cubicBezTo>
                <a:cubicBezTo>
                  <a:pt x="4008346" y="288657"/>
                  <a:pt x="4002082" y="273625"/>
                  <a:pt x="3974848" y="310792"/>
                </a:cubicBezTo>
                <a:cubicBezTo>
                  <a:pt x="4036145" y="312157"/>
                  <a:pt x="4054091" y="316761"/>
                  <a:pt x="4055495" y="379914"/>
                </a:cubicBezTo>
                <a:cubicBezTo>
                  <a:pt x="4020645" y="379914"/>
                  <a:pt x="3994933" y="386422"/>
                  <a:pt x="3972895" y="370185"/>
                </a:cubicBezTo>
                <a:cubicBezTo>
                  <a:pt x="3955301" y="357221"/>
                  <a:pt x="3947584" y="323463"/>
                  <a:pt x="3953339" y="290835"/>
                </a:cubicBezTo>
                <a:cubicBezTo>
                  <a:pt x="3983087" y="122072"/>
                  <a:pt x="4324166" y="224169"/>
                  <a:pt x="4210050" y="430764"/>
                </a:cubicBezTo>
                <a:cubicBezTo>
                  <a:pt x="4123338" y="587747"/>
                  <a:pt x="3908410" y="456318"/>
                  <a:pt x="3802024" y="402960"/>
                </a:cubicBezTo>
                <a:lnTo>
                  <a:pt x="3126120" y="76526"/>
                </a:lnTo>
                <a:cubicBezTo>
                  <a:pt x="3051472" y="38983"/>
                  <a:pt x="2933094" y="-18663"/>
                  <a:pt x="2817524" y="5908"/>
                </a:cubicBezTo>
                <a:cubicBezTo>
                  <a:pt x="2736027" y="23233"/>
                  <a:pt x="2676073" y="60057"/>
                  <a:pt x="2642114" y="130194"/>
                </a:cubicBezTo>
                <a:cubicBezTo>
                  <a:pt x="2620144" y="175568"/>
                  <a:pt x="2638796" y="169951"/>
                  <a:pt x="2603815" y="195584"/>
                </a:cubicBezTo>
                <a:cubicBezTo>
                  <a:pt x="2596062" y="102436"/>
                  <a:pt x="2495835" y="20718"/>
                  <a:pt x="2403698" y="3831"/>
                </a:cubicBezTo>
                <a:cubicBezTo>
                  <a:pt x="2213529" y="-31027"/>
                  <a:pt x="1752269" y="254556"/>
                  <a:pt x="1558704" y="337159"/>
                </a:cubicBezTo>
                <a:cubicBezTo>
                  <a:pt x="1459813" y="379365"/>
                  <a:pt x="1388470" y="418612"/>
                  <a:pt x="1294442" y="464617"/>
                </a:cubicBezTo>
                <a:cubicBezTo>
                  <a:pt x="958836" y="628820"/>
                  <a:pt x="891595" y="209244"/>
                  <a:pt x="1140641" y="205597"/>
                </a:cubicBezTo>
                <a:cubicBezTo>
                  <a:pt x="1185756" y="204937"/>
                  <a:pt x="1191410" y="204192"/>
                  <a:pt x="1220322" y="219551"/>
                </a:cubicBezTo>
                <a:cubicBezTo>
                  <a:pt x="1268109" y="244932"/>
                  <a:pt x="1287557" y="326585"/>
                  <a:pt x="1252276" y="364686"/>
                </a:cubicBezTo>
                <a:cubicBezTo>
                  <a:pt x="1229454" y="389329"/>
                  <a:pt x="1206145" y="379914"/>
                  <a:pt x="1163650" y="379914"/>
                </a:cubicBezTo>
                <a:cubicBezTo>
                  <a:pt x="1165083" y="315690"/>
                  <a:pt x="1186847" y="315570"/>
                  <a:pt x="1244301" y="310792"/>
                </a:cubicBezTo>
                <a:cubicBezTo>
                  <a:pt x="1217733" y="274529"/>
                  <a:pt x="1221505" y="292566"/>
                  <a:pt x="1182984" y="268419"/>
                </a:cubicBezTo>
                <a:cubicBezTo>
                  <a:pt x="1124668" y="231859"/>
                  <a:pt x="1177392" y="234599"/>
                  <a:pt x="1117565" y="218623"/>
                </a:cubicBezTo>
                <a:cubicBezTo>
                  <a:pt x="1105729" y="269428"/>
                  <a:pt x="1069605" y="284388"/>
                  <a:pt x="1013873" y="299270"/>
                </a:cubicBezTo>
                <a:lnTo>
                  <a:pt x="1071480" y="322310"/>
                </a:lnTo>
                <a:cubicBezTo>
                  <a:pt x="1071480" y="552984"/>
                  <a:pt x="1359514" y="495563"/>
                  <a:pt x="1359514" y="287749"/>
                </a:cubicBezTo>
                <a:cubicBezTo>
                  <a:pt x="1389361" y="295717"/>
                  <a:pt x="1401256" y="307823"/>
                  <a:pt x="1428640" y="322310"/>
                </a:cubicBezTo>
                <a:lnTo>
                  <a:pt x="1428640" y="276227"/>
                </a:lnTo>
                <a:cubicBezTo>
                  <a:pt x="1465910" y="284911"/>
                  <a:pt x="1479186" y="295805"/>
                  <a:pt x="1520813" y="299270"/>
                </a:cubicBezTo>
                <a:lnTo>
                  <a:pt x="1507544" y="230530"/>
                </a:lnTo>
                <a:cubicBezTo>
                  <a:pt x="1592326" y="237055"/>
                  <a:pt x="1619684" y="256738"/>
                  <a:pt x="1685394" y="198866"/>
                </a:cubicBezTo>
                <a:cubicBezTo>
                  <a:pt x="1727138" y="162100"/>
                  <a:pt x="1760329" y="117213"/>
                  <a:pt x="1774281" y="57336"/>
                </a:cubicBezTo>
                <a:cubicBezTo>
                  <a:pt x="1663202" y="83210"/>
                  <a:pt x="1648842" y="178671"/>
                  <a:pt x="1345572" y="105835"/>
                </a:cubicBezTo>
                <a:cubicBezTo>
                  <a:pt x="1072894" y="40348"/>
                  <a:pt x="1110400" y="50100"/>
                  <a:pt x="944747" y="161020"/>
                </a:cubicBezTo>
                <a:cubicBezTo>
                  <a:pt x="934793" y="123741"/>
                  <a:pt x="915306" y="99235"/>
                  <a:pt x="887141" y="80376"/>
                </a:cubicBezTo>
                <a:cubicBezTo>
                  <a:pt x="851366" y="104330"/>
                  <a:pt x="834122" y="117399"/>
                  <a:pt x="829534" y="172541"/>
                </a:cubicBezTo>
                <a:cubicBezTo>
                  <a:pt x="775650" y="133065"/>
                  <a:pt x="756949" y="80494"/>
                  <a:pt x="667164" y="69857"/>
                </a:cubicBezTo>
                <a:cubicBezTo>
                  <a:pt x="482057" y="47928"/>
                  <a:pt x="383441" y="140962"/>
                  <a:pt x="195995" y="126334"/>
                </a:cubicBezTo>
                <a:cubicBezTo>
                  <a:pt x="120292" y="120427"/>
                  <a:pt x="77708" y="75438"/>
                  <a:pt x="0" y="57336"/>
                </a:cubicBezTo>
                <a:cubicBezTo>
                  <a:pt x="14840" y="121028"/>
                  <a:pt x="32848" y="159971"/>
                  <a:pt x="77228" y="199003"/>
                </a:cubicBezTo>
                <a:cubicBezTo>
                  <a:pt x="126896" y="242692"/>
                  <a:pt x="166335" y="241667"/>
                  <a:pt x="253468" y="241667"/>
                </a:cubicBezTo>
                <a:lnTo>
                  <a:pt x="253468" y="299270"/>
                </a:lnTo>
                <a:lnTo>
                  <a:pt x="333587" y="274617"/>
                </a:lnTo>
                <a:lnTo>
                  <a:pt x="334119" y="333831"/>
                </a:lnTo>
                <a:cubicBezTo>
                  <a:pt x="362523" y="314812"/>
                  <a:pt x="388036" y="294127"/>
                  <a:pt x="414767" y="276227"/>
                </a:cubicBezTo>
                <a:cubicBezTo>
                  <a:pt x="414767" y="376060"/>
                  <a:pt x="441080" y="403319"/>
                  <a:pt x="506937" y="460561"/>
                </a:cubicBezTo>
                <a:close/>
              </a:path>
            </a:pathLst>
          </a:custGeom>
          <a:solidFill>
            <a:srgbClr val="FEC50C"/>
          </a:soli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12;g1acc5e1ce75_0_1"/>
          <p:cNvSpPr/>
          <p:nvPr/>
        </p:nvSpPr>
        <p:spPr>
          <a:xfrm>
            <a:off x="6987095" y="1943956"/>
            <a:ext cx="1961560" cy="266777"/>
          </a:xfrm>
          <a:custGeom>
            <a:avLst/>
            <a:gdLst/>
            <a:ahLst/>
            <a:cxnLst/>
            <a:rect l="l" t="t" r="r" b="b"/>
            <a:pathLst>
              <a:path w="8675536" h="1179893" extrusionOk="0">
                <a:moveTo>
                  <a:pt x="8180123" y="725534"/>
                </a:moveTo>
                <a:cubicBezTo>
                  <a:pt x="8120439" y="720570"/>
                  <a:pt x="8081836" y="699928"/>
                  <a:pt x="8028044" y="734753"/>
                </a:cubicBezTo>
                <a:cubicBezTo>
                  <a:pt x="7960003" y="778804"/>
                  <a:pt x="7983488" y="829106"/>
                  <a:pt x="7984258" y="863785"/>
                </a:cubicBezTo>
                <a:lnTo>
                  <a:pt x="7926655" y="863785"/>
                </a:lnTo>
                <a:cubicBezTo>
                  <a:pt x="7944095" y="929103"/>
                  <a:pt x="7940313" y="870982"/>
                  <a:pt x="8011852" y="939879"/>
                </a:cubicBezTo>
                <a:cubicBezTo>
                  <a:pt x="8028661" y="956067"/>
                  <a:pt x="8018122" y="951571"/>
                  <a:pt x="8041865" y="967472"/>
                </a:cubicBezTo>
                <a:cubicBezTo>
                  <a:pt x="8072071" y="945340"/>
                  <a:pt x="8052937" y="936636"/>
                  <a:pt x="8092807" y="914720"/>
                </a:cubicBezTo>
                <a:cubicBezTo>
                  <a:pt x="8133855" y="892158"/>
                  <a:pt x="8126706" y="916758"/>
                  <a:pt x="8157079" y="875303"/>
                </a:cubicBezTo>
                <a:cubicBezTo>
                  <a:pt x="8114796" y="874363"/>
                  <a:pt x="8093228" y="865849"/>
                  <a:pt x="8064909" y="852264"/>
                </a:cubicBezTo>
                <a:cubicBezTo>
                  <a:pt x="8080481" y="785431"/>
                  <a:pt x="8102803" y="791658"/>
                  <a:pt x="8157079" y="817703"/>
                </a:cubicBezTo>
                <a:cubicBezTo>
                  <a:pt x="8209039" y="1040715"/>
                  <a:pt x="7962648" y="1036215"/>
                  <a:pt x="7914401" y="887403"/>
                </a:cubicBezTo>
                <a:cubicBezTo>
                  <a:pt x="7877836" y="774621"/>
                  <a:pt x="7927291" y="624052"/>
                  <a:pt x="8136037" y="700496"/>
                </a:cubicBezTo>
                <a:cubicBezTo>
                  <a:pt x="8164861" y="711051"/>
                  <a:pt x="8161370" y="709238"/>
                  <a:pt x="8180123" y="725534"/>
                </a:cubicBezTo>
                <a:close/>
                <a:moveTo>
                  <a:pt x="495414" y="725534"/>
                </a:moveTo>
                <a:cubicBezTo>
                  <a:pt x="535565" y="690637"/>
                  <a:pt x="671188" y="650553"/>
                  <a:pt x="729568" y="710287"/>
                </a:cubicBezTo>
                <a:cubicBezTo>
                  <a:pt x="782792" y="764746"/>
                  <a:pt x="783390" y="882057"/>
                  <a:pt x="735068" y="942133"/>
                </a:cubicBezTo>
                <a:cubicBezTo>
                  <a:pt x="620416" y="1084671"/>
                  <a:pt x="426152" y="897611"/>
                  <a:pt x="527760" y="814136"/>
                </a:cubicBezTo>
                <a:cubicBezTo>
                  <a:pt x="570618" y="778925"/>
                  <a:pt x="599472" y="804378"/>
                  <a:pt x="610628" y="852264"/>
                </a:cubicBezTo>
                <a:cubicBezTo>
                  <a:pt x="582310" y="865849"/>
                  <a:pt x="560742" y="874363"/>
                  <a:pt x="518459" y="875303"/>
                </a:cubicBezTo>
                <a:cubicBezTo>
                  <a:pt x="557391" y="928440"/>
                  <a:pt x="559801" y="882429"/>
                  <a:pt x="607953" y="935585"/>
                </a:cubicBezTo>
                <a:cubicBezTo>
                  <a:pt x="620263" y="949174"/>
                  <a:pt x="595674" y="939631"/>
                  <a:pt x="633672" y="967472"/>
                </a:cubicBezTo>
                <a:cubicBezTo>
                  <a:pt x="665923" y="945875"/>
                  <a:pt x="651396" y="942848"/>
                  <a:pt x="688232" y="918342"/>
                </a:cubicBezTo>
                <a:cubicBezTo>
                  <a:pt x="732191" y="889094"/>
                  <a:pt x="735218" y="914962"/>
                  <a:pt x="748883" y="863785"/>
                </a:cubicBezTo>
                <a:lnTo>
                  <a:pt x="691279" y="863785"/>
                </a:lnTo>
                <a:cubicBezTo>
                  <a:pt x="704669" y="702847"/>
                  <a:pt x="626657" y="714614"/>
                  <a:pt x="495414" y="725534"/>
                </a:cubicBezTo>
                <a:close/>
                <a:moveTo>
                  <a:pt x="7788397" y="425996"/>
                </a:moveTo>
                <a:lnTo>
                  <a:pt x="7892089" y="598808"/>
                </a:lnTo>
                <a:cubicBezTo>
                  <a:pt x="7846997" y="629000"/>
                  <a:pt x="7805729" y="690281"/>
                  <a:pt x="7799919" y="760099"/>
                </a:cubicBezTo>
                <a:cubicBezTo>
                  <a:pt x="7774050" y="722870"/>
                  <a:pt x="7776669" y="660387"/>
                  <a:pt x="7684705" y="598808"/>
                </a:cubicBezTo>
                <a:cubicBezTo>
                  <a:pt x="7722129" y="542925"/>
                  <a:pt x="7781009" y="514765"/>
                  <a:pt x="7788397" y="425996"/>
                </a:cubicBezTo>
                <a:close/>
                <a:moveTo>
                  <a:pt x="5898905" y="587287"/>
                </a:moveTo>
                <a:cubicBezTo>
                  <a:pt x="5938909" y="560501"/>
                  <a:pt x="5974690" y="537423"/>
                  <a:pt x="6004661" y="497186"/>
                </a:cubicBezTo>
                <a:lnTo>
                  <a:pt x="6051948" y="406219"/>
                </a:lnTo>
                <a:cubicBezTo>
                  <a:pt x="6053480" y="403022"/>
                  <a:pt x="6057882" y="393610"/>
                  <a:pt x="6059400" y="390629"/>
                </a:cubicBezTo>
                <a:lnTo>
                  <a:pt x="6071723" y="368393"/>
                </a:lnTo>
                <a:cubicBezTo>
                  <a:pt x="6082588" y="498943"/>
                  <a:pt x="6198367" y="551511"/>
                  <a:pt x="6233022" y="598808"/>
                </a:cubicBezTo>
                <a:cubicBezTo>
                  <a:pt x="6114845" y="630361"/>
                  <a:pt x="6077366" y="790653"/>
                  <a:pt x="6060204" y="817703"/>
                </a:cubicBezTo>
                <a:cubicBezTo>
                  <a:pt x="6055390" y="759876"/>
                  <a:pt x="6030237" y="718866"/>
                  <a:pt x="5999406" y="682642"/>
                </a:cubicBezTo>
                <a:cubicBezTo>
                  <a:pt x="5969452" y="647451"/>
                  <a:pt x="5918063" y="613435"/>
                  <a:pt x="5898905" y="587287"/>
                </a:cubicBezTo>
                <a:close/>
                <a:moveTo>
                  <a:pt x="4239838" y="587287"/>
                </a:moveTo>
                <a:cubicBezTo>
                  <a:pt x="4275025" y="534745"/>
                  <a:pt x="4325074" y="520855"/>
                  <a:pt x="4332008" y="437518"/>
                </a:cubicBezTo>
                <a:cubicBezTo>
                  <a:pt x="4333621" y="439840"/>
                  <a:pt x="4335479" y="440989"/>
                  <a:pt x="4336084" y="444957"/>
                </a:cubicBezTo>
                <a:cubicBezTo>
                  <a:pt x="4341361" y="479662"/>
                  <a:pt x="4429119" y="577457"/>
                  <a:pt x="4435699" y="587287"/>
                </a:cubicBezTo>
                <a:cubicBezTo>
                  <a:pt x="4402374" y="637050"/>
                  <a:pt x="4349908" y="671934"/>
                  <a:pt x="4343530" y="748577"/>
                </a:cubicBezTo>
                <a:lnTo>
                  <a:pt x="4300061" y="665318"/>
                </a:lnTo>
                <a:cubicBezTo>
                  <a:pt x="4277471" y="629104"/>
                  <a:pt x="4260106" y="617550"/>
                  <a:pt x="4239838" y="587287"/>
                </a:cubicBezTo>
                <a:close/>
                <a:moveTo>
                  <a:pt x="2454035" y="575765"/>
                </a:moveTo>
                <a:cubicBezTo>
                  <a:pt x="2513909" y="559780"/>
                  <a:pt x="2597832" y="451812"/>
                  <a:pt x="2603815" y="379914"/>
                </a:cubicBezTo>
                <a:cubicBezTo>
                  <a:pt x="2639540" y="406092"/>
                  <a:pt x="2618515" y="392826"/>
                  <a:pt x="2638789" y="437106"/>
                </a:cubicBezTo>
                <a:cubicBezTo>
                  <a:pt x="2648890" y="459173"/>
                  <a:pt x="2659299" y="476889"/>
                  <a:pt x="2672584" y="495478"/>
                </a:cubicBezTo>
                <a:cubicBezTo>
                  <a:pt x="2705975" y="542207"/>
                  <a:pt x="2730025" y="556076"/>
                  <a:pt x="2776632" y="587287"/>
                </a:cubicBezTo>
                <a:cubicBezTo>
                  <a:pt x="2741586" y="635120"/>
                  <a:pt x="2647316" y="668907"/>
                  <a:pt x="2615334" y="806181"/>
                </a:cubicBezTo>
                <a:lnTo>
                  <a:pt x="2607022" y="791456"/>
                </a:lnTo>
                <a:cubicBezTo>
                  <a:pt x="2577636" y="734234"/>
                  <a:pt x="2587995" y="738976"/>
                  <a:pt x="2544882" y="680778"/>
                </a:cubicBezTo>
                <a:cubicBezTo>
                  <a:pt x="2472768" y="583430"/>
                  <a:pt x="2498154" y="659720"/>
                  <a:pt x="2454035" y="575765"/>
                </a:cubicBezTo>
                <a:close/>
                <a:moveTo>
                  <a:pt x="875619" y="425996"/>
                </a:moveTo>
                <a:lnTo>
                  <a:pt x="923562" y="516303"/>
                </a:lnTo>
                <a:cubicBezTo>
                  <a:pt x="945636" y="550080"/>
                  <a:pt x="969970" y="567653"/>
                  <a:pt x="990832" y="598808"/>
                </a:cubicBezTo>
                <a:cubicBezTo>
                  <a:pt x="944793" y="629633"/>
                  <a:pt x="923957" y="658319"/>
                  <a:pt x="900906" y="704738"/>
                </a:cubicBezTo>
                <a:lnTo>
                  <a:pt x="875619" y="748577"/>
                </a:lnTo>
                <a:cubicBezTo>
                  <a:pt x="860164" y="682250"/>
                  <a:pt x="832316" y="631531"/>
                  <a:pt x="783449" y="598808"/>
                </a:cubicBezTo>
                <a:cubicBezTo>
                  <a:pt x="817878" y="547393"/>
                  <a:pt x="869136" y="503877"/>
                  <a:pt x="875619" y="425996"/>
                </a:cubicBezTo>
                <a:close/>
                <a:moveTo>
                  <a:pt x="138255" y="472079"/>
                </a:moveTo>
                <a:cubicBezTo>
                  <a:pt x="240483" y="448265"/>
                  <a:pt x="335181" y="519046"/>
                  <a:pt x="416462" y="551031"/>
                </a:cubicBezTo>
                <a:cubicBezTo>
                  <a:pt x="456309" y="566709"/>
                  <a:pt x="472766" y="567895"/>
                  <a:pt x="495414" y="598808"/>
                </a:cubicBezTo>
                <a:cubicBezTo>
                  <a:pt x="459571" y="607159"/>
                  <a:pt x="390400" y="642147"/>
                  <a:pt x="349577" y="660351"/>
                </a:cubicBezTo>
                <a:cubicBezTo>
                  <a:pt x="248227" y="705535"/>
                  <a:pt x="243259" y="714016"/>
                  <a:pt x="138255" y="714016"/>
                </a:cubicBezTo>
                <a:cubicBezTo>
                  <a:pt x="139492" y="658473"/>
                  <a:pt x="163937" y="625848"/>
                  <a:pt x="184339" y="587287"/>
                </a:cubicBezTo>
                <a:cubicBezTo>
                  <a:pt x="160466" y="551635"/>
                  <a:pt x="139891" y="531326"/>
                  <a:pt x="138255" y="472079"/>
                </a:cubicBezTo>
                <a:close/>
                <a:moveTo>
                  <a:pt x="8491198" y="587287"/>
                </a:moveTo>
                <a:cubicBezTo>
                  <a:pt x="8511600" y="625848"/>
                  <a:pt x="8536045" y="658473"/>
                  <a:pt x="8537282" y="714016"/>
                </a:cubicBezTo>
                <a:cubicBezTo>
                  <a:pt x="8351252" y="714016"/>
                  <a:pt x="8314011" y="629999"/>
                  <a:pt x="8180123" y="598808"/>
                </a:cubicBezTo>
                <a:cubicBezTo>
                  <a:pt x="8203523" y="566873"/>
                  <a:pt x="8285859" y="537579"/>
                  <a:pt x="8338064" y="514807"/>
                </a:cubicBezTo>
                <a:cubicBezTo>
                  <a:pt x="8412912" y="482167"/>
                  <a:pt x="8432095" y="472079"/>
                  <a:pt x="8537282" y="472079"/>
                </a:cubicBezTo>
                <a:cubicBezTo>
                  <a:pt x="8532462" y="529983"/>
                  <a:pt x="8515770" y="550590"/>
                  <a:pt x="8491198" y="587287"/>
                </a:cubicBezTo>
                <a:close/>
                <a:moveTo>
                  <a:pt x="8168601" y="460561"/>
                </a:moveTo>
                <a:lnTo>
                  <a:pt x="8130096" y="479668"/>
                </a:lnTo>
                <a:cubicBezTo>
                  <a:pt x="8110142" y="487304"/>
                  <a:pt x="8095432" y="491210"/>
                  <a:pt x="8076568" y="496121"/>
                </a:cubicBezTo>
                <a:cubicBezTo>
                  <a:pt x="7937785" y="532285"/>
                  <a:pt x="7880766" y="413329"/>
                  <a:pt x="7914088" y="298536"/>
                </a:cubicBezTo>
                <a:cubicBezTo>
                  <a:pt x="7957099" y="150373"/>
                  <a:pt x="8121879" y="179092"/>
                  <a:pt x="8159515" y="251059"/>
                </a:cubicBezTo>
                <a:cubicBezTo>
                  <a:pt x="8180737" y="291638"/>
                  <a:pt x="8165292" y="333136"/>
                  <a:pt x="8157079" y="368393"/>
                </a:cubicBezTo>
                <a:cubicBezTo>
                  <a:pt x="8123182" y="376292"/>
                  <a:pt x="8121915" y="379914"/>
                  <a:pt x="8076431" y="379914"/>
                </a:cubicBezTo>
                <a:cubicBezTo>
                  <a:pt x="8073390" y="344242"/>
                  <a:pt x="8076572" y="358135"/>
                  <a:pt x="8064909" y="333831"/>
                </a:cubicBezTo>
                <a:cubicBezTo>
                  <a:pt x="8141142" y="282785"/>
                  <a:pt x="8121572" y="336209"/>
                  <a:pt x="8157079" y="287749"/>
                </a:cubicBezTo>
                <a:cubicBezTo>
                  <a:pt x="8058472" y="264778"/>
                  <a:pt x="8064511" y="254844"/>
                  <a:pt x="8053387" y="207105"/>
                </a:cubicBezTo>
                <a:lnTo>
                  <a:pt x="7992443" y="261368"/>
                </a:lnTo>
                <a:cubicBezTo>
                  <a:pt x="7949784" y="289000"/>
                  <a:pt x="7958912" y="262619"/>
                  <a:pt x="7926655" y="310792"/>
                </a:cubicBezTo>
                <a:lnTo>
                  <a:pt x="7984258" y="310792"/>
                </a:lnTo>
                <a:cubicBezTo>
                  <a:pt x="7984258" y="492199"/>
                  <a:pt x="8047799" y="463252"/>
                  <a:pt x="8168601" y="460561"/>
                </a:cubicBezTo>
                <a:close/>
                <a:moveTo>
                  <a:pt x="506937" y="460561"/>
                </a:moveTo>
                <a:cubicBezTo>
                  <a:pt x="568600" y="461932"/>
                  <a:pt x="593894" y="481716"/>
                  <a:pt x="652748" y="445114"/>
                </a:cubicBezTo>
                <a:cubicBezTo>
                  <a:pt x="715208" y="406265"/>
                  <a:pt x="692703" y="374748"/>
                  <a:pt x="691279" y="310792"/>
                </a:cubicBezTo>
                <a:lnTo>
                  <a:pt x="748883" y="310792"/>
                </a:lnTo>
                <a:cubicBezTo>
                  <a:pt x="716626" y="262619"/>
                  <a:pt x="725754" y="289000"/>
                  <a:pt x="683095" y="261368"/>
                </a:cubicBezTo>
                <a:cubicBezTo>
                  <a:pt x="681028" y="260026"/>
                  <a:pt x="678190" y="258165"/>
                  <a:pt x="676227" y="256718"/>
                </a:cubicBezTo>
                <a:cubicBezTo>
                  <a:pt x="674290" y="255288"/>
                  <a:pt x="671694" y="253093"/>
                  <a:pt x="669865" y="251558"/>
                </a:cubicBezTo>
                <a:cubicBezTo>
                  <a:pt x="668931" y="250774"/>
                  <a:pt x="656507" y="237385"/>
                  <a:pt x="652980" y="233878"/>
                </a:cubicBezTo>
                <a:cubicBezTo>
                  <a:pt x="635279" y="216301"/>
                  <a:pt x="642879" y="220985"/>
                  <a:pt x="622150" y="207105"/>
                </a:cubicBezTo>
                <a:cubicBezTo>
                  <a:pt x="611017" y="254893"/>
                  <a:pt x="616428" y="264925"/>
                  <a:pt x="518459" y="287749"/>
                </a:cubicBezTo>
                <a:cubicBezTo>
                  <a:pt x="553965" y="336209"/>
                  <a:pt x="534396" y="282785"/>
                  <a:pt x="610628" y="333831"/>
                </a:cubicBezTo>
                <a:cubicBezTo>
                  <a:pt x="600210" y="354846"/>
                  <a:pt x="601742" y="348243"/>
                  <a:pt x="599106" y="379914"/>
                </a:cubicBezTo>
                <a:cubicBezTo>
                  <a:pt x="553622" y="379914"/>
                  <a:pt x="552355" y="376292"/>
                  <a:pt x="518459" y="368393"/>
                </a:cubicBezTo>
                <a:cubicBezTo>
                  <a:pt x="467847" y="151163"/>
                  <a:pt x="700159" y="147434"/>
                  <a:pt x="756407" y="280254"/>
                </a:cubicBezTo>
                <a:cubicBezTo>
                  <a:pt x="848064" y="496693"/>
                  <a:pt x="606164" y="546805"/>
                  <a:pt x="506937" y="460561"/>
                </a:cubicBezTo>
                <a:close/>
                <a:moveTo>
                  <a:pt x="6256065" y="322310"/>
                </a:moveTo>
                <a:cubicBezTo>
                  <a:pt x="6373683" y="294910"/>
                  <a:pt x="6403612" y="390642"/>
                  <a:pt x="6335649" y="425849"/>
                </a:cubicBezTo>
                <a:cubicBezTo>
                  <a:pt x="6218798" y="486383"/>
                  <a:pt x="6128066" y="269781"/>
                  <a:pt x="6229566" y="169086"/>
                </a:cubicBezTo>
                <a:cubicBezTo>
                  <a:pt x="6332513" y="66957"/>
                  <a:pt x="6513084" y="179970"/>
                  <a:pt x="6605544" y="226305"/>
                </a:cubicBezTo>
                <a:lnTo>
                  <a:pt x="7121779" y="470466"/>
                </a:lnTo>
                <a:cubicBezTo>
                  <a:pt x="7165457" y="488149"/>
                  <a:pt x="7355563" y="574149"/>
                  <a:pt x="7373630" y="598808"/>
                </a:cubicBezTo>
                <a:lnTo>
                  <a:pt x="6624574" y="944259"/>
                </a:lnTo>
                <a:cubicBezTo>
                  <a:pt x="6498096" y="1006549"/>
                  <a:pt x="6456434" y="1048115"/>
                  <a:pt x="6313672" y="1048115"/>
                </a:cubicBezTo>
                <a:cubicBezTo>
                  <a:pt x="6150737" y="1048115"/>
                  <a:pt x="6133553" y="748577"/>
                  <a:pt x="6313672" y="748577"/>
                </a:cubicBezTo>
                <a:cubicBezTo>
                  <a:pt x="6351204" y="748577"/>
                  <a:pt x="6358098" y="781274"/>
                  <a:pt x="6371279" y="806181"/>
                </a:cubicBezTo>
                <a:cubicBezTo>
                  <a:pt x="6360858" y="827193"/>
                  <a:pt x="6362393" y="820593"/>
                  <a:pt x="6359757" y="852264"/>
                </a:cubicBezTo>
                <a:cubicBezTo>
                  <a:pt x="6315824" y="862498"/>
                  <a:pt x="6313953" y="863785"/>
                  <a:pt x="6256065" y="863785"/>
                </a:cubicBezTo>
                <a:cubicBezTo>
                  <a:pt x="6271046" y="919880"/>
                  <a:pt x="6296350" y="913705"/>
                  <a:pt x="6340743" y="940399"/>
                </a:cubicBezTo>
                <a:cubicBezTo>
                  <a:pt x="6389003" y="969421"/>
                  <a:pt x="6376103" y="994845"/>
                  <a:pt x="6417364" y="1025075"/>
                </a:cubicBezTo>
                <a:cubicBezTo>
                  <a:pt x="6511516" y="884480"/>
                  <a:pt x="6419849" y="984443"/>
                  <a:pt x="6519024" y="930879"/>
                </a:cubicBezTo>
                <a:cubicBezTo>
                  <a:pt x="6548705" y="914848"/>
                  <a:pt x="6560409" y="891041"/>
                  <a:pt x="6578663" y="863785"/>
                </a:cubicBezTo>
                <a:cubicBezTo>
                  <a:pt x="6396048" y="863785"/>
                  <a:pt x="6516905" y="834269"/>
                  <a:pt x="6428886" y="667933"/>
                </a:cubicBezTo>
                <a:cubicBezTo>
                  <a:pt x="6776735" y="667933"/>
                  <a:pt x="6728439" y="635139"/>
                  <a:pt x="6728439" y="840742"/>
                </a:cubicBezTo>
                <a:cubicBezTo>
                  <a:pt x="6824400" y="794699"/>
                  <a:pt x="6840955" y="778406"/>
                  <a:pt x="6866694" y="667933"/>
                </a:cubicBezTo>
                <a:cubicBezTo>
                  <a:pt x="6922383" y="680905"/>
                  <a:pt x="6888595" y="690973"/>
                  <a:pt x="6970385" y="690973"/>
                </a:cubicBezTo>
                <a:cubicBezTo>
                  <a:pt x="7024197" y="690973"/>
                  <a:pt x="7109404" y="632079"/>
                  <a:pt x="7131684" y="598808"/>
                </a:cubicBezTo>
                <a:cubicBezTo>
                  <a:pt x="7120815" y="558104"/>
                  <a:pt x="6996845" y="431016"/>
                  <a:pt x="6866694" y="518161"/>
                </a:cubicBezTo>
                <a:cubicBezTo>
                  <a:pt x="6844142" y="421369"/>
                  <a:pt x="6827340" y="368393"/>
                  <a:pt x="6728439" y="345353"/>
                </a:cubicBezTo>
                <a:cubicBezTo>
                  <a:pt x="6728439" y="550296"/>
                  <a:pt x="6781516" y="518161"/>
                  <a:pt x="6428886" y="518161"/>
                </a:cubicBezTo>
                <a:cubicBezTo>
                  <a:pt x="6454997" y="468813"/>
                  <a:pt x="6473344" y="395331"/>
                  <a:pt x="6474971" y="322310"/>
                </a:cubicBezTo>
                <a:lnTo>
                  <a:pt x="6567140" y="322310"/>
                </a:lnTo>
                <a:cubicBezTo>
                  <a:pt x="6562264" y="263726"/>
                  <a:pt x="6534541" y="261342"/>
                  <a:pt x="6490125" y="238031"/>
                </a:cubicBezTo>
                <a:cubicBezTo>
                  <a:pt x="6419225" y="200829"/>
                  <a:pt x="6456982" y="177753"/>
                  <a:pt x="6394320" y="161020"/>
                </a:cubicBezTo>
                <a:cubicBezTo>
                  <a:pt x="6388735" y="185000"/>
                  <a:pt x="6388033" y="190098"/>
                  <a:pt x="6374643" y="210469"/>
                </a:cubicBezTo>
                <a:cubicBezTo>
                  <a:pt x="6352393" y="244318"/>
                  <a:pt x="6363699" y="228695"/>
                  <a:pt x="6330067" y="246542"/>
                </a:cubicBezTo>
                <a:cubicBezTo>
                  <a:pt x="6290540" y="267518"/>
                  <a:pt x="6267878" y="278073"/>
                  <a:pt x="6256065" y="322310"/>
                </a:cubicBezTo>
                <a:close/>
                <a:moveTo>
                  <a:pt x="2108397" y="322310"/>
                </a:moveTo>
                <a:lnTo>
                  <a:pt x="2200567" y="322310"/>
                </a:lnTo>
                <a:cubicBezTo>
                  <a:pt x="2202010" y="387105"/>
                  <a:pt x="2223467" y="474345"/>
                  <a:pt x="2246652" y="518161"/>
                </a:cubicBezTo>
                <a:cubicBezTo>
                  <a:pt x="1915638" y="518161"/>
                  <a:pt x="1947098" y="566696"/>
                  <a:pt x="1947098" y="345353"/>
                </a:cubicBezTo>
                <a:cubicBezTo>
                  <a:pt x="1913728" y="353128"/>
                  <a:pt x="1872444" y="377762"/>
                  <a:pt x="1852682" y="400707"/>
                </a:cubicBezTo>
                <a:cubicBezTo>
                  <a:pt x="1823560" y="434523"/>
                  <a:pt x="1820366" y="468124"/>
                  <a:pt x="1820366" y="529683"/>
                </a:cubicBezTo>
                <a:cubicBezTo>
                  <a:pt x="1751985" y="483897"/>
                  <a:pt x="1717180" y="452138"/>
                  <a:pt x="1589233" y="540499"/>
                </a:cubicBezTo>
                <a:cubicBezTo>
                  <a:pt x="1557453" y="562445"/>
                  <a:pt x="1547652" y="564688"/>
                  <a:pt x="1543854" y="610330"/>
                </a:cubicBezTo>
                <a:cubicBezTo>
                  <a:pt x="1587048" y="621861"/>
                  <a:pt x="1577489" y="632598"/>
                  <a:pt x="1613254" y="656141"/>
                </a:cubicBezTo>
                <a:cubicBezTo>
                  <a:pt x="1734953" y="736252"/>
                  <a:pt x="1786943" y="667271"/>
                  <a:pt x="1820366" y="644891"/>
                </a:cubicBezTo>
                <a:cubicBezTo>
                  <a:pt x="1820366" y="761055"/>
                  <a:pt x="1826228" y="776790"/>
                  <a:pt x="1947098" y="840742"/>
                </a:cubicBezTo>
                <a:cubicBezTo>
                  <a:pt x="1947098" y="766042"/>
                  <a:pt x="1944499" y="728542"/>
                  <a:pt x="1958620" y="667933"/>
                </a:cubicBezTo>
                <a:lnTo>
                  <a:pt x="2246652" y="667933"/>
                </a:lnTo>
                <a:cubicBezTo>
                  <a:pt x="2158633" y="834269"/>
                  <a:pt x="2279490" y="863785"/>
                  <a:pt x="2096875" y="863785"/>
                </a:cubicBezTo>
                <a:cubicBezTo>
                  <a:pt x="2179071" y="986520"/>
                  <a:pt x="2176791" y="898745"/>
                  <a:pt x="2228033" y="974571"/>
                </a:cubicBezTo>
                <a:cubicBezTo>
                  <a:pt x="2239163" y="991040"/>
                  <a:pt x="2247390" y="1008969"/>
                  <a:pt x="2258174" y="1025075"/>
                </a:cubicBezTo>
                <a:cubicBezTo>
                  <a:pt x="2314582" y="987304"/>
                  <a:pt x="2279666" y="973598"/>
                  <a:pt x="2334677" y="940281"/>
                </a:cubicBezTo>
                <a:cubicBezTo>
                  <a:pt x="2379086" y="913388"/>
                  <a:pt x="2404341" y="920445"/>
                  <a:pt x="2419472" y="863785"/>
                </a:cubicBezTo>
                <a:cubicBezTo>
                  <a:pt x="2361585" y="863785"/>
                  <a:pt x="2359713" y="862498"/>
                  <a:pt x="2315781" y="852264"/>
                </a:cubicBezTo>
                <a:cubicBezTo>
                  <a:pt x="2312740" y="816592"/>
                  <a:pt x="2315921" y="830484"/>
                  <a:pt x="2304258" y="806181"/>
                </a:cubicBezTo>
                <a:cubicBezTo>
                  <a:pt x="2325147" y="766708"/>
                  <a:pt x="2323233" y="748577"/>
                  <a:pt x="2373387" y="748577"/>
                </a:cubicBezTo>
                <a:cubicBezTo>
                  <a:pt x="2531541" y="748577"/>
                  <a:pt x="2530963" y="1048115"/>
                  <a:pt x="2361865" y="1048115"/>
                </a:cubicBezTo>
                <a:cubicBezTo>
                  <a:pt x="2223203" y="1048115"/>
                  <a:pt x="2084167" y="964059"/>
                  <a:pt x="1931589" y="890815"/>
                </a:cubicBezTo>
                <a:lnTo>
                  <a:pt x="1689812" y="775438"/>
                </a:lnTo>
                <a:cubicBezTo>
                  <a:pt x="1643326" y="751990"/>
                  <a:pt x="1609854" y="740537"/>
                  <a:pt x="1562907" y="718007"/>
                </a:cubicBezTo>
                <a:cubicBezTo>
                  <a:pt x="1498233" y="686963"/>
                  <a:pt x="1373593" y="612825"/>
                  <a:pt x="1313429" y="598808"/>
                </a:cubicBezTo>
                <a:cubicBezTo>
                  <a:pt x="1338250" y="564930"/>
                  <a:pt x="1505110" y="490161"/>
                  <a:pt x="1553759" y="470466"/>
                </a:cubicBezTo>
                <a:cubicBezTo>
                  <a:pt x="1721661" y="402486"/>
                  <a:pt x="2227821" y="126459"/>
                  <a:pt x="2338824" y="126459"/>
                </a:cubicBezTo>
                <a:cubicBezTo>
                  <a:pt x="2510564" y="126459"/>
                  <a:pt x="2531854" y="359307"/>
                  <a:pt x="2423979" y="419857"/>
                </a:cubicBezTo>
                <a:cubicBezTo>
                  <a:pt x="2402068" y="432156"/>
                  <a:pt x="2390514" y="437639"/>
                  <a:pt x="2365409" y="434069"/>
                </a:cubicBezTo>
                <a:cubicBezTo>
                  <a:pt x="2317159" y="427211"/>
                  <a:pt x="2285271" y="366603"/>
                  <a:pt x="2325464" y="333319"/>
                </a:cubicBezTo>
                <a:cubicBezTo>
                  <a:pt x="2347731" y="314877"/>
                  <a:pt x="2381715" y="322310"/>
                  <a:pt x="2419472" y="322310"/>
                </a:cubicBezTo>
                <a:cubicBezTo>
                  <a:pt x="2406075" y="272136"/>
                  <a:pt x="2376843" y="265000"/>
                  <a:pt x="2339180" y="241310"/>
                </a:cubicBezTo>
                <a:cubicBezTo>
                  <a:pt x="2282508" y="205665"/>
                  <a:pt x="2303932" y="176316"/>
                  <a:pt x="2246652" y="161020"/>
                </a:cubicBezTo>
                <a:cubicBezTo>
                  <a:pt x="2219313" y="278373"/>
                  <a:pt x="2117274" y="215668"/>
                  <a:pt x="2108397" y="322310"/>
                </a:cubicBezTo>
                <a:close/>
                <a:moveTo>
                  <a:pt x="5703044" y="518161"/>
                </a:moveTo>
                <a:lnTo>
                  <a:pt x="5426532" y="518161"/>
                </a:lnTo>
                <a:cubicBezTo>
                  <a:pt x="5362756" y="422926"/>
                  <a:pt x="5401339" y="441894"/>
                  <a:pt x="5403488" y="345353"/>
                </a:cubicBezTo>
                <a:cubicBezTo>
                  <a:pt x="5322543" y="352087"/>
                  <a:pt x="5267180" y="430790"/>
                  <a:pt x="5265233" y="518161"/>
                </a:cubicBezTo>
                <a:cubicBezTo>
                  <a:pt x="5190346" y="478538"/>
                  <a:pt x="5152838" y="467673"/>
                  <a:pt x="5064166" y="524477"/>
                </a:cubicBezTo>
                <a:cubicBezTo>
                  <a:pt x="5030142" y="546273"/>
                  <a:pt x="5008885" y="568698"/>
                  <a:pt x="4988721" y="598808"/>
                </a:cubicBezTo>
                <a:cubicBezTo>
                  <a:pt x="5086524" y="664296"/>
                  <a:pt x="5139921" y="740318"/>
                  <a:pt x="5265233" y="656412"/>
                </a:cubicBezTo>
                <a:cubicBezTo>
                  <a:pt x="5267343" y="751062"/>
                  <a:pt x="5325133" y="822490"/>
                  <a:pt x="5403488" y="840742"/>
                </a:cubicBezTo>
                <a:cubicBezTo>
                  <a:pt x="5403488" y="766499"/>
                  <a:pt x="5370757" y="760157"/>
                  <a:pt x="5415010" y="667933"/>
                </a:cubicBezTo>
                <a:lnTo>
                  <a:pt x="5691522" y="667933"/>
                </a:lnTo>
                <a:cubicBezTo>
                  <a:pt x="5680872" y="713637"/>
                  <a:pt x="5667936" y="750282"/>
                  <a:pt x="5661003" y="798703"/>
                </a:cubicBezTo>
                <a:cubicBezTo>
                  <a:pt x="5648589" y="885358"/>
                  <a:pt x="5651447" y="863785"/>
                  <a:pt x="5553264" y="863785"/>
                </a:cubicBezTo>
                <a:cubicBezTo>
                  <a:pt x="5625753" y="1000769"/>
                  <a:pt x="5670614" y="885881"/>
                  <a:pt x="5703044" y="1025075"/>
                </a:cubicBezTo>
                <a:cubicBezTo>
                  <a:pt x="5756484" y="1010804"/>
                  <a:pt x="5737656" y="976654"/>
                  <a:pt x="5783969" y="944706"/>
                </a:cubicBezTo>
                <a:cubicBezTo>
                  <a:pt x="5826102" y="915645"/>
                  <a:pt x="5859441" y="925285"/>
                  <a:pt x="5875861" y="863785"/>
                </a:cubicBezTo>
                <a:cubicBezTo>
                  <a:pt x="5817973" y="863785"/>
                  <a:pt x="5816103" y="862498"/>
                  <a:pt x="5772169" y="852264"/>
                </a:cubicBezTo>
                <a:cubicBezTo>
                  <a:pt x="5754481" y="778383"/>
                  <a:pt x="5755886" y="829991"/>
                  <a:pt x="5772169" y="760099"/>
                </a:cubicBezTo>
                <a:cubicBezTo>
                  <a:pt x="6016996" y="703063"/>
                  <a:pt x="5975199" y="1048115"/>
                  <a:pt x="5818255" y="1048115"/>
                </a:cubicBezTo>
                <a:cubicBezTo>
                  <a:pt x="5675878" y="1048115"/>
                  <a:pt x="5513348" y="953794"/>
                  <a:pt x="5388148" y="890646"/>
                </a:cubicBezTo>
                <a:lnTo>
                  <a:pt x="4758297" y="598808"/>
                </a:lnTo>
                <a:cubicBezTo>
                  <a:pt x="4791145" y="553976"/>
                  <a:pt x="5417704" y="280140"/>
                  <a:pt x="5518871" y="230315"/>
                </a:cubicBezTo>
                <a:cubicBezTo>
                  <a:pt x="5583986" y="198245"/>
                  <a:pt x="5706111" y="126459"/>
                  <a:pt x="5795214" y="126459"/>
                </a:cubicBezTo>
                <a:cubicBezTo>
                  <a:pt x="5995059" y="126459"/>
                  <a:pt x="5983263" y="437518"/>
                  <a:pt x="5829777" y="437518"/>
                </a:cubicBezTo>
                <a:cubicBezTo>
                  <a:pt x="5760252" y="437518"/>
                  <a:pt x="5696313" y="314789"/>
                  <a:pt x="5875861" y="310792"/>
                </a:cubicBezTo>
                <a:cubicBezTo>
                  <a:pt x="5813555" y="217745"/>
                  <a:pt x="5759890" y="276097"/>
                  <a:pt x="5726085" y="149501"/>
                </a:cubicBezTo>
                <a:cubicBezTo>
                  <a:pt x="5679360" y="183733"/>
                  <a:pt x="5703067" y="206377"/>
                  <a:pt x="5640829" y="237062"/>
                </a:cubicBezTo>
                <a:cubicBezTo>
                  <a:pt x="5633252" y="240794"/>
                  <a:pt x="5535553" y="286060"/>
                  <a:pt x="5564724" y="312457"/>
                </a:cubicBezTo>
                <a:cubicBezTo>
                  <a:pt x="5615117" y="358066"/>
                  <a:pt x="5642991" y="259821"/>
                  <a:pt x="5660953" y="387441"/>
                </a:cubicBezTo>
                <a:cubicBezTo>
                  <a:pt x="5670349" y="454202"/>
                  <a:pt x="5674432" y="464097"/>
                  <a:pt x="5703044" y="518161"/>
                </a:cubicBezTo>
                <a:close/>
                <a:moveTo>
                  <a:pt x="2799676" y="310792"/>
                </a:moveTo>
                <a:cubicBezTo>
                  <a:pt x="2979224" y="314789"/>
                  <a:pt x="2915285" y="437518"/>
                  <a:pt x="2845761" y="437518"/>
                </a:cubicBezTo>
                <a:cubicBezTo>
                  <a:pt x="2692274" y="437518"/>
                  <a:pt x="2680478" y="126459"/>
                  <a:pt x="2880324" y="126459"/>
                </a:cubicBezTo>
                <a:cubicBezTo>
                  <a:pt x="2974913" y="126459"/>
                  <a:pt x="3410611" y="345131"/>
                  <a:pt x="3533111" y="406882"/>
                </a:cubicBezTo>
                <a:cubicBezTo>
                  <a:pt x="3597553" y="439366"/>
                  <a:pt x="3889886" y="561474"/>
                  <a:pt x="3917241" y="598808"/>
                </a:cubicBezTo>
                <a:cubicBezTo>
                  <a:pt x="3858047" y="612596"/>
                  <a:pt x="3301701" y="890044"/>
                  <a:pt x="3179727" y="944278"/>
                </a:cubicBezTo>
                <a:cubicBezTo>
                  <a:pt x="3133518" y="964826"/>
                  <a:pt x="3096839" y="979907"/>
                  <a:pt x="3053187" y="1002075"/>
                </a:cubicBezTo>
                <a:cubicBezTo>
                  <a:pt x="2958068" y="1050381"/>
                  <a:pt x="2964665" y="1048115"/>
                  <a:pt x="2857283" y="1048115"/>
                </a:cubicBezTo>
                <a:cubicBezTo>
                  <a:pt x="2700338" y="1048115"/>
                  <a:pt x="2658541" y="703063"/>
                  <a:pt x="2903368" y="760099"/>
                </a:cubicBezTo>
                <a:cubicBezTo>
                  <a:pt x="2922826" y="841372"/>
                  <a:pt x="2932751" y="863785"/>
                  <a:pt x="2799676" y="863785"/>
                </a:cubicBezTo>
                <a:cubicBezTo>
                  <a:pt x="2812348" y="911236"/>
                  <a:pt x="2844236" y="915984"/>
                  <a:pt x="2884517" y="940235"/>
                </a:cubicBezTo>
                <a:cubicBezTo>
                  <a:pt x="2954571" y="982405"/>
                  <a:pt x="2911771" y="1008861"/>
                  <a:pt x="2972494" y="1025075"/>
                </a:cubicBezTo>
                <a:cubicBezTo>
                  <a:pt x="3003248" y="893069"/>
                  <a:pt x="3093086" y="973085"/>
                  <a:pt x="3122273" y="863785"/>
                </a:cubicBezTo>
                <a:cubicBezTo>
                  <a:pt x="3004506" y="863785"/>
                  <a:pt x="3040479" y="910279"/>
                  <a:pt x="2984015" y="667933"/>
                </a:cubicBezTo>
                <a:cubicBezTo>
                  <a:pt x="3362054" y="667933"/>
                  <a:pt x="3276338" y="648235"/>
                  <a:pt x="3272050" y="840742"/>
                </a:cubicBezTo>
                <a:cubicBezTo>
                  <a:pt x="3351205" y="822304"/>
                  <a:pt x="3410304" y="755030"/>
                  <a:pt x="3410304" y="656412"/>
                </a:cubicBezTo>
                <a:cubicBezTo>
                  <a:pt x="3535616" y="740318"/>
                  <a:pt x="3589013" y="664296"/>
                  <a:pt x="3686817" y="598808"/>
                </a:cubicBezTo>
                <a:cubicBezTo>
                  <a:pt x="3647668" y="540352"/>
                  <a:pt x="3561746" y="483600"/>
                  <a:pt x="3502474" y="483600"/>
                </a:cubicBezTo>
                <a:cubicBezTo>
                  <a:pt x="3480315" y="483600"/>
                  <a:pt x="3426807" y="509432"/>
                  <a:pt x="3410304" y="518161"/>
                </a:cubicBezTo>
                <a:cubicBezTo>
                  <a:pt x="3408358" y="430790"/>
                  <a:pt x="3352995" y="352087"/>
                  <a:pt x="3272050" y="345353"/>
                </a:cubicBezTo>
                <a:cubicBezTo>
                  <a:pt x="3289584" y="464721"/>
                  <a:pt x="3297788" y="445320"/>
                  <a:pt x="3249006" y="518161"/>
                </a:cubicBezTo>
                <a:lnTo>
                  <a:pt x="2972494" y="518161"/>
                </a:lnTo>
                <a:cubicBezTo>
                  <a:pt x="3005074" y="469512"/>
                  <a:pt x="3005639" y="449830"/>
                  <a:pt x="3014542" y="387399"/>
                </a:cubicBezTo>
                <a:cubicBezTo>
                  <a:pt x="3032746" y="259762"/>
                  <a:pt x="3060368" y="358112"/>
                  <a:pt x="3110813" y="312457"/>
                </a:cubicBezTo>
                <a:cubicBezTo>
                  <a:pt x="3140033" y="286015"/>
                  <a:pt x="3044549" y="241911"/>
                  <a:pt x="3034709" y="237062"/>
                </a:cubicBezTo>
                <a:cubicBezTo>
                  <a:pt x="2972471" y="206377"/>
                  <a:pt x="2996178" y="183733"/>
                  <a:pt x="2949453" y="149501"/>
                </a:cubicBezTo>
                <a:cubicBezTo>
                  <a:pt x="2921330" y="270199"/>
                  <a:pt x="2862286" y="217298"/>
                  <a:pt x="2799676" y="310792"/>
                </a:cubicBezTo>
                <a:close/>
                <a:moveTo>
                  <a:pt x="506937" y="460561"/>
                </a:moveTo>
                <a:cubicBezTo>
                  <a:pt x="442086" y="455163"/>
                  <a:pt x="304896" y="359849"/>
                  <a:pt x="179463" y="337610"/>
                </a:cubicBezTo>
                <a:cubicBezTo>
                  <a:pt x="104280" y="324276"/>
                  <a:pt x="60765" y="354382"/>
                  <a:pt x="38348" y="406810"/>
                </a:cubicBezTo>
                <a:cubicBezTo>
                  <a:pt x="-5983" y="510493"/>
                  <a:pt x="50233" y="533670"/>
                  <a:pt x="53629" y="588955"/>
                </a:cubicBezTo>
                <a:cubicBezTo>
                  <a:pt x="56588" y="637082"/>
                  <a:pt x="-1875" y="672643"/>
                  <a:pt x="32061" y="762286"/>
                </a:cubicBezTo>
                <a:cubicBezTo>
                  <a:pt x="110521" y="969545"/>
                  <a:pt x="388578" y="734427"/>
                  <a:pt x="495414" y="725534"/>
                </a:cubicBezTo>
                <a:cubicBezTo>
                  <a:pt x="467733" y="763315"/>
                  <a:pt x="461172" y="740642"/>
                  <a:pt x="432945" y="789797"/>
                </a:cubicBezTo>
                <a:cubicBezTo>
                  <a:pt x="412376" y="825622"/>
                  <a:pt x="414767" y="847025"/>
                  <a:pt x="414767" y="898346"/>
                </a:cubicBezTo>
                <a:cubicBezTo>
                  <a:pt x="384195" y="882171"/>
                  <a:pt x="364688" y="868439"/>
                  <a:pt x="334119" y="852264"/>
                </a:cubicBezTo>
                <a:lnTo>
                  <a:pt x="334119" y="909867"/>
                </a:lnTo>
                <a:cubicBezTo>
                  <a:pt x="309129" y="904045"/>
                  <a:pt x="263661" y="885724"/>
                  <a:pt x="241946" y="875303"/>
                </a:cubicBezTo>
                <a:lnTo>
                  <a:pt x="255216" y="944046"/>
                </a:lnTo>
                <a:cubicBezTo>
                  <a:pt x="177301" y="938090"/>
                  <a:pt x="138633" y="930520"/>
                  <a:pt x="80135" y="978477"/>
                </a:cubicBezTo>
                <a:cubicBezTo>
                  <a:pt x="40869" y="1010667"/>
                  <a:pt x="13524" y="1070707"/>
                  <a:pt x="0" y="1128759"/>
                </a:cubicBezTo>
                <a:cubicBezTo>
                  <a:pt x="67244" y="1113096"/>
                  <a:pt x="102340" y="1073421"/>
                  <a:pt x="190714" y="1054336"/>
                </a:cubicBezTo>
                <a:cubicBezTo>
                  <a:pt x="270020" y="1037211"/>
                  <a:pt x="369453" y="1065231"/>
                  <a:pt x="428637" y="1080328"/>
                </a:cubicBezTo>
                <a:cubicBezTo>
                  <a:pt x="732700" y="1157892"/>
                  <a:pt x="682239" y="1112182"/>
                  <a:pt x="829534" y="1013554"/>
                </a:cubicBezTo>
                <a:cubicBezTo>
                  <a:pt x="833283" y="1058611"/>
                  <a:pt x="858296" y="1086405"/>
                  <a:pt x="887141" y="1105719"/>
                </a:cubicBezTo>
                <a:cubicBezTo>
                  <a:pt x="914394" y="1085752"/>
                  <a:pt x="928444" y="1055884"/>
                  <a:pt x="944747" y="1025075"/>
                </a:cubicBezTo>
                <a:cubicBezTo>
                  <a:pt x="1110279" y="1135914"/>
                  <a:pt x="1140364" y="1130186"/>
                  <a:pt x="1343387" y="1078075"/>
                </a:cubicBezTo>
                <a:cubicBezTo>
                  <a:pt x="1533517" y="1029272"/>
                  <a:pt x="1603306" y="1038298"/>
                  <a:pt x="1774281" y="1128759"/>
                </a:cubicBezTo>
                <a:cubicBezTo>
                  <a:pt x="1747971" y="1015840"/>
                  <a:pt x="1638234" y="894081"/>
                  <a:pt x="1509291" y="955950"/>
                </a:cubicBezTo>
                <a:cubicBezTo>
                  <a:pt x="1512230" y="920631"/>
                  <a:pt x="1520212" y="900567"/>
                  <a:pt x="1532332" y="875303"/>
                </a:cubicBezTo>
                <a:cubicBezTo>
                  <a:pt x="1499336" y="882991"/>
                  <a:pt x="1456047" y="896717"/>
                  <a:pt x="1428640" y="909867"/>
                </a:cubicBezTo>
                <a:lnTo>
                  <a:pt x="1428640" y="863785"/>
                </a:lnTo>
                <a:cubicBezTo>
                  <a:pt x="1398793" y="871753"/>
                  <a:pt x="1386899" y="883856"/>
                  <a:pt x="1359514" y="898346"/>
                </a:cubicBezTo>
                <a:cubicBezTo>
                  <a:pt x="1359514" y="712899"/>
                  <a:pt x="1141935" y="652248"/>
                  <a:pt x="1082943" y="771558"/>
                </a:cubicBezTo>
                <a:lnTo>
                  <a:pt x="1046202" y="861548"/>
                </a:lnTo>
                <a:cubicBezTo>
                  <a:pt x="1020336" y="895397"/>
                  <a:pt x="1048393" y="829854"/>
                  <a:pt x="1025395" y="886825"/>
                </a:cubicBezTo>
                <a:cubicBezTo>
                  <a:pt x="1131435" y="942933"/>
                  <a:pt x="1079687" y="926676"/>
                  <a:pt x="1140609" y="967472"/>
                </a:cubicBezTo>
                <a:cubicBezTo>
                  <a:pt x="1159995" y="894871"/>
                  <a:pt x="1210985" y="920772"/>
                  <a:pt x="1244301" y="875303"/>
                </a:cubicBezTo>
                <a:cubicBezTo>
                  <a:pt x="1222184" y="873465"/>
                  <a:pt x="1205492" y="871727"/>
                  <a:pt x="1188856" y="861623"/>
                </a:cubicBezTo>
                <a:cubicBezTo>
                  <a:pt x="1159002" y="843489"/>
                  <a:pt x="1164623" y="849772"/>
                  <a:pt x="1163650" y="806181"/>
                </a:cubicBezTo>
                <a:cubicBezTo>
                  <a:pt x="1223722" y="777358"/>
                  <a:pt x="1229196" y="803679"/>
                  <a:pt x="1267341" y="829221"/>
                </a:cubicBezTo>
                <a:cubicBezTo>
                  <a:pt x="1267341" y="906566"/>
                  <a:pt x="1271695" y="932851"/>
                  <a:pt x="1216371" y="962615"/>
                </a:cubicBezTo>
                <a:cubicBezTo>
                  <a:pt x="948830" y="1106535"/>
                  <a:pt x="845677" y="489430"/>
                  <a:pt x="1344174" y="740873"/>
                </a:cubicBezTo>
                <a:lnTo>
                  <a:pt x="1981707" y="1048069"/>
                </a:lnTo>
                <a:cubicBezTo>
                  <a:pt x="2117659" y="1116705"/>
                  <a:pt x="2242445" y="1209902"/>
                  <a:pt x="2426673" y="1170524"/>
                </a:cubicBezTo>
                <a:cubicBezTo>
                  <a:pt x="2530218" y="1148392"/>
                  <a:pt x="2561779" y="1082725"/>
                  <a:pt x="2603021" y="1001239"/>
                </a:cubicBezTo>
                <a:lnTo>
                  <a:pt x="2615334" y="978990"/>
                </a:lnTo>
                <a:cubicBezTo>
                  <a:pt x="2641003" y="1089158"/>
                  <a:pt x="2712823" y="1169466"/>
                  <a:pt x="2833909" y="1175243"/>
                </a:cubicBezTo>
                <a:cubicBezTo>
                  <a:pt x="3013049" y="1183792"/>
                  <a:pt x="3042788" y="1136613"/>
                  <a:pt x="3161699" y="1087539"/>
                </a:cubicBezTo>
                <a:cubicBezTo>
                  <a:pt x="3264914" y="1044944"/>
                  <a:pt x="3343710" y="1001033"/>
                  <a:pt x="3440942" y="952024"/>
                </a:cubicBezTo>
                <a:cubicBezTo>
                  <a:pt x="3536286" y="903966"/>
                  <a:pt x="3929743" y="706352"/>
                  <a:pt x="4004544" y="686074"/>
                </a:cubicBezTo>
                <a:cubicBezTo>
                  <a:pt x="4238434" y="622674"/>
                  <a:pt x="4313007" y="917679"/>
                  <a:pt x="4129680" y="972860"/>
                </a:cubicBezTo>
                <a:cubicBezTo>
                  <a:pt x="3964560" y="1022561"/>
                  <a:pt x="3890474" y="824094"/>
                  <a:pt x="4003529" y="797373"/>
                </a:cubicBezTo>
                <a:cubicBezTo>
                  <a:pt x="4063641" y="783164"/>
                  <a:pt x="4097152" y="849498"/>
                  <a:pt x="3986370" y="875303"/>
                </a:cubicBezTo>
                <a:cubicBezTo>
                  <a:pt x="4025394" y="928567"/>
                  <a:pt x="4056309" y="884212"/>
                  <a:pt x="4078540" y="967472"/>
                </a:cubicBezTo>
                <a:lnTo>
                  <a:pt x="4101583" y="967472"/>
                </a:lnTo>
                <a:cubicBezTo>
                  <a:pt x="4125258" y="865849"/>
                  <a:pt x="4146342" y="951783"/>
                  <a:pt x="4205275" y="863785"/>
                </a:cubicBezTo>
                <a:cubicBezTo>
                  <a:pt x="4124575" y="861985"/>
                  <a:pt x="4174609" y="835866"/>
                  <a:pt x="4137995" y="769768"/>
                </a:cubicBezTo>
                <a:cubicBezTo>
                  <a:pt x="4074392" y="654943"/>
                  <a:pt x="3863739" y="714042"/>
                  <a:pt x="3859634" y="898346"/>
                </a:cubicBezTo>
                <a:cubicBezTo>
                  <a:pt x="3834790" y="881711"/>
                  <a:pt x="3825737" y="871992"/>
                  <a:pt x="3790508" y="863785"/>
                </a:cubicBezTo>
                <a:lnTo>
                  <a:pt x="3790508" y="909867"/>
                </a:lnTo>
                <a:cubicBezTo>
                  <a:pt x="3758473" y="892919"/>
                  <a:pt x="3738548" y="884673"/>
                  <a:pt x="3698336" y="875303"/>
                </a:cubicBezTo>
                <a:cubicBezTo>
                  <a:pt x="3701275" y="910625"/>
                  <a:pt x="3709256" y="930686"/>
                  <a:pt x="3721379" y="955950"/>
                </a:cubicBezTo>
                <a:cubicBezTo>
                  <a:pt x="3552795" y="916677"/>
                  <a:pt x="3506485" y="1000351"/>
                  <a:pt x="3444867" y="1128759"/>
                </a:cubicBezTo>
                <a:cubicBezTo>
                  <a:pt x="3590875" y="1089776"/>
                  <a:pt x="3537827" y="1003035"/>
                  <a:pt x="3868413" y="1073901"/>
                </a:cubicBezTo>
                <a:cubicBezTo>
                  <a:pt x="4128024" y="1129552"/>
                  <a:pt x="4078670" y="1156135"/>
                  <a:pt x="4274401" y="1025075"/>
                </a:cubicBezTo>
                <a:cubicBezTo>
                  <a:pt x="4296276" y="1066413"/>
                  <a:pt x="4292559" y="1067784"/>
                  <a:pt x="4332008" y="1094198"/>
                </a:cubicBezTo>
                <a:cubicBezTo>
                  <a:pt x="4378798" y="1081706"/>
                  <a:pt x="4381251" y="1062654"/>
                  <a:pt x="4401137" y="1025075"/>
                </a:cubicBezTo>
                <a:cubicBezTo>
                  <a:pt x="4433897" y="1047011"/>
                  <a:pt x="4432901" y="1056998"/>
                  <a:pt x="4473639" y="1079303"/>
                </a:cubicBezTo>
                <a:cubicBezTo>
                  <a:pt x="4681493" y="1193119"/>
                  <a:pt x="4912949" y="969614"/>
                  <a:pt x="5138896" y="1082281"/>
                </a:cubicBezTo>
                <a:cubicBezTo>
                  <a:pt x="5169128" y="1097359"/>
                  <a:pt x="5198877" y="1120271"/>
                  <a:pt x="5230671" y="1128759"/>
                </a:cubicBezTo>
                <a:cubicBezTo>
                  <a:pt x="5169703" y="1001706"/>
                  <a:pt x="5123755" y="916441"/>
                  <a:pt x="4954158" y="955950"/>
                </a:cubicBezTo>
                <a:cubicBezTo>
                  <a:pt x="4966281" y="930686"/>
                  <a:pt x="4974263" y="910625"/>
                  <a:pt x="4977202" y="875303"/>
                </a:cubicBezTo>
                <a:cubicBezTo>
                  <a:pt x="4936989" y="884673"/>
                  <a:pt x="4917064" y="892919"/>
                  <a:pt x="4885029" y="909867"/>
                </a:cubicBezTo>
                <a:lnTo>
                  <a:pt x="4885029" y="863785"/>
                </a:lnTo>
                <a:cubicBezTo>
                  <a:pt x="4849800" y="871992"/>
                  <a:pt x="4840747" y="881711"/>
                  <a:pt x="4815903" y="898346"/>
                </a:cubicBezTo>
                <a:cubicBezTo>
                  <a:pt x="4812010" y="723650"/>
                  <a:pt x="4616861" y="652379"/>
                  <a:pt x="4541994" y="762698"/>
                </a:cubicBezTo>
                <a:cubicBezTo>
                  <a:pt x="4500246" y="824214"/>
                  <a:pt x="4558294" y="861822"/>
                  <a:pt x="4470262" y="863785"/>
                </a:cubicBezTo>
                <a:cubicBezTo>
                  <a:pt x="4529195" y="951783"/>
                  <a:pt x="4550280" y="865849"/>
                  <a:pt x="4573954" y="967472"/>
                </a:cubicBezTo>
                <a:lnTo>
                  <a:pt x="4596998" y="967472"/>
                </a:lnTo>
                <a:cubicBezTo>
                  <a:pt x="4612145" y="910749"/>
                  <a:pt x="4647077" y="899316"/>
                  <a:pt x="4700690" y="886825"/>
                </a:cubicBezTo>
                <a:cubicBezTo>
                  <a:pt x="4664494" y="861675"/>
                  <a:pt x="4660895" y="889336"/>
                  <a:pt x="4629490" y="851685"/>
                </a:cubicBezTo>
                <a:cubicBezTo>
                  <a:pt x="4562572" y="771470"/>
                  <a:pt x="4789453" y="776264"/>
                  <a:pt x="4713231" y="921784"/>
                </a:cubicBezTo>
                <a:cubicBezTo>
                  <a:pt x="4693338" y="959764"/>
                  <a:pt x="4630725" y="988271"/>
                  <a:pt x="4563631" y="978748"/>
                </a:cubicBezTo>
                <a:cubicBezTo>
                  <a:pt x="4519437" y="972478"/>
                  <a:pt x="4464198" y="924165"/>
                  <a:pt x="4451640" y="882243"/>
                </a:cubicBezTo>
                <a:cubicBezTo>
                  <a:pt x="4408704" y="738894"/>
                  <a:pt x="4518659" y="659057"/>
                  <a:pt x="4652058" y="681836"/>
                </a:cubicBezTo>
                <a:cubicBezTo>
                  <a:pt x="4716268" y="692802"/>
                  <a:pt x="4881143" y="781169"/>
                  <a:pt x="4946477" y="813862"/>
                </a:cubicBezTo>
                <a:cubicBezTo>
                  <a:pt x="4997147" y="839214"/>
                  <a:pt x="5034188" y="857541"/>
                  <a:pt x="5084712" y="883007"/>
                </a:cubicBezTo>
                <a:lnTo>
                  <a:pt x="5507029" y="1082826"/>
                </a:lnTo>
                <a:cubicBezTo>
                  <a:pt x="5620277" y="1133184"/>
                  <a:pt x="5655440" y="1180043"/>
                  <a:pt x="5830247" y="1175465"/>
                </a:cubicBezTo>
                <a:cubicBezTo>
                  <a:pt x="5962136" y="1172010"/>
                  <a:pt x="6034756" y="1088211"/>
                  <a:pt x="6060204" y="978990"/>
                </a:cubicBezTo>
                <a:cubicBezTo>
                  <a:pt x="6061811" y="981302"/>
                  <a:pt x="6063774" y="982383"/>
                  <a:pt x="6064375" y="986334"/>
                </a:cubicBezTo>
                <a:cubicBezTo>
                  <a:pt x="6064975" y="990296"/>
                  <a:pt x="6067696" y="992121"/>
                  <a:pt x="6068516" y="993715"/>
                </a:cubicBezTo>
                <a:cubicBezTo>
                  <a:pt x="6069629" y="995886"/>
                  <a:pt x="6074829" y="1005951"/>
                  <a:pt x="6076295" y="1008979"/>
                </a:cubicBezTo>
                <a:cubicBezTo>
                  <a:pt x="6115133" y="1089067"/>
                  <a:pt x="6150564" y="1148435"/>
                  <a:pt x="6249410" y="1170282"/>
                </a:cubicBezTo>
                <a:cubicBezTo>
                  <a:pt x="6411564" y="1206120"/>
                  <a:pt x="6539955" y="1125640"/>
                  <a:pt x="6670787" y="1059591"/>
                </a:cubicBezTo>
                <a:lnTo>
                  <a:pt x="7323620" y="744652"/>
                </a:lnTo>
                <a:cubicBezTo>
                  <a:pt x="7712432" y="548614"/>
                  <a:pt x="7741303" y="869030"/>
                  <a:pt x="7623019" y="951871"/>
                </a:cubicBezTo>
                <a:cubicBezTo>
                  <a:pt x="7581986" y="980609"/>
                  <a:pt x="7519759" y="990354"/>
                  <a:pt x="7466851" y="966492"/>
                </a:cubicBezTo>
                <a:cubicBezTo>
                  <a:pt x="7408572" y="940206"/>
                  <a:pt x="7408196" y="913329"/>
                  <a:pt x="7408196" y="829221"/>
                </a:cubicBezTo>
                <a:cubicBezTo>
                  <a:pt x="7446341" y="803679"/>
                  <a:pt x="7451815" y="777358"/>
                  <a:pt x="7511888" y="806181"/>
                </a:cubicBezTo>
                <a:cubicBezTo>
                  <a:pt x="7510545" y="866358"/>
                  <a:pt x="7518266" y="836875"/>
                  <a:pt x="7492926" y="856346"/>
                </a:cubicBezTo>
                <a:cubicBezTo>
                  <a:pt x="7483560" y="863547"/>
                  <a:pt x="7444170" y="872292"/>
                  <a:pt x="7431237" y="875303"/>
                </a:cubicBezTo>
                <a:cubicBezTo>
                  <a:pt x="7461192" y="916187"/>
                  <a:pt x="7455300" y="891864"/>
                  <a:pt x="7494432" y="915801"/>
                </a:cubicBezTo>
                <a:cubicBezTo>
                  <a:pt x="7538384" y="942688"/>
                  <a:pt x="7506989" y="938560"/>
                  <a:pt x="7546451" y="967472"/>
                </a:cubicBezTo>
                <a:cubicBezTo>
                  <a:pt x="7560487" y="914900"/>
                  <a:pt x="7604133" y="911167"/>
                  <a:pt x="7650143" y="886825"/>
                </a:cubicBezTo>
                <a:cubicBezTo>
                  <a:pt x="7639581" y="860660"/>
                  <a:pt x="7628222" y="867368"/>
                  <a:pt x="7615050" y="841271"/>
                </a:cubicBezTo>
                <a:cubicBezTo>
                  <a:pt x="7601896" y="815201"/>
                  <a:pt x="7606243" y="799156"/>
                  <a:pt x="7592594" y="771558"/>
                </a:cubicBezTo>
                <a:cubicBezTo>
                  <a:pt x="7533603" y="652248"/>
                  <a:pt x="7316023" y="712899"/>
                  <a:pt x="7316023" y="898346"/>
                </a:cubicBezTo>
                <a:cubicBezTo>
                  <a:pt x="7288639" y="883856"/>
                  <a:pt x="7276745" y="871753"/>
                  <a:pt x="7246898" y="863785"/>
                </a:cubicBezTo>
                <a:lnTo>
                  <a:pt x="7246898" y="909867"/>
                </a:lnTo>
                <a:cubicBezTo>
                  <a:pt x="7225183" y="899450"/>
                  <a:pt x="7179715" y="881126"/>
                  <a:pt x="7154724" y="875303"/>
                </a:cubicBezTo>
                <a:cubicBezTo>
                  <a:pt x="7155508" y="910403"/>
                  <a:pt x="7159927" y="917307"/>
                  <a:pt x="7166247" y="944428"/>
                </a:cubicBezTo>
                <a:cubicBezTo>
                  <a:pt x="7021490" y="944428"/>
                  <a:pt x="6934702" y="985211"/>
                  <a:pt x="6901256" y="1128759"/>
                </a:cubicBezTo>
                <a:cubicBezTo>
                  <a:pt x="7250578" y="943932"/>
                  <a:pt x="7313319" y="1129160"/>
                  <a:pt x="7545154" y="1116123"/>
                </a:cubicBezTo>
                <a:cubicBezTo>
                  <a:pt x="7631138" y="1111290"/>
                  <a:pt x="7676573" y="1061377"/>
                  <a:pt x="7730790" y="1025075"/>
                </a:cubicBezTo>
                <a:cubicBezTo>
                  <a:pt x="7747093" y="1055884"/>
                  <a:pt x="7761143" y="1085752"/>
                  <a:pt x="7788397" y="1105719"/>
                </a:cubicBezTo>
                <a:cubicBezTo>
                  <a:pt x="7817241" y="1086405"/>
                  <a:pt x="7842255" y="1058611"/>
                  <a:pt x="7846004" y="1013554"/>
                </a:cubicBezTo>
                <a:cubicBezTo>
                  <a:pt x="7980849" y="1103844"/>
                  <a:pt x="7941194" y="1158310"/>
                  <a:pt x="8246901" y="1080328"/>
                </a:cubicBezTo>
                <a:cubicBezTo>
                  <a:pt x="8299779" y="1066840"/>
                  <a:pt x="8402104" y="1038746"/>
                  <a:pt x="8475205" y="1052282"/>
                </a:cubicBezTo>
                <a:cubicBezTo>
                  <a:pt x="8569145" y="1069675"/>
                  <a:pt x="8605210" y="1112378"/>
                  <a:pt x="8675537" y="1128759"/>
                </a:cubicBezTo>
                <a:cubicBezTo>
                  <a:pt x="8640262" y="977354"/>
                  <a:pt x="8569432" y="932166"/>
                  <a:pt x="8422069" y="944428"/>
                </a:cubicBezTo>
                <a:cubicBezTo>
                  <a:pt x="8424424" y="838727"/>
                  <a:pt x="8441299" y="886599"/>
                  <a:pt x="8341418" y="909867"/>
                </a:cubicBezTo>
                <a:lnTo>
                  <a:pt x="8341418" y="852264"/>
                </a:lnTo>
                <a:cubicBezTo>
                  <a:pt x="8310849" y="868439"/>
                  <a:pt x="8291343" y="882171"/>
                  <a:pt x="8260770" y="898346"/>
                </a:cubicBezTo>
                <a:cubicBezTo>
                  <a:pt x="8260770" y="753805"/>
                  <a:pt x="8233683" y="798637"/>
                  <a:pt x="8180123" y="725534"/>
                </a:cubicBezTo>
                <a:cubicBezTo>
                  <a:pt x="8291636" y="734815"/>
                  <a:pt x="8551574" y="961322"/>
                  <a:pt x="8639916" y="770493"/>
                </a:cubicBezTo>
                <a:cubicBezTo>
                  <a:pt x="8681540" y="680579"/>
                  <a:pt x="8623574" y="628618"/>
                  <a:pt x="8623574" y="587287"/>
                </a:cubicBezTo>
                <a:cubicBezTo>
                  <a:pt x="8623574" y="544731"/>
                  <a:pt x="8678751" y="502982"/>
                  <a:pt x="8642029" y="413577"/>
                </a:cubicBezTo>
                <a:cubicBezTo>
                  <a:pt x="8560362" y="214741"/>
                  <a:pt x="8283903" y="450966"/>
                  <a:pt x="8168601" y="460561"/>
                </a:cubicBezTo>
                <a:cubicBezTo>
                  <a:pt x="8238530" y="399779"/>
                  <a:pt x="8260770" y="387869"/>
                  <a:pt x="8260770" y="276227"/>
                </a:cubicBezTo>
                <a:cubicBezTo>
                  <a:pt x="8287502" y="294127"/>
                  <a:pt x="8313015" y="314812"/>
                  <a:pt x="8341418" y="333831"/>
                </a:cubicBezTo>
                <a:lnTo>
                  <a:pt x="8341418" y="276227"/>
                </a:lnTo>
                <a:lnTo>
                  <a:pt x="8421536" y="300880"/>
                </a:lnTo>
                <a:lnTo>
                  <a:pt x="8422069" y="241667"/>
                </a:lnTo>
                <a:cubicBezTo>
                  <a:pt x="8509203" y="241667"/>
                  <a:pt x="8548642" y="242692"/>
                  <a:pt x="8598309" y="199003"/>
                </a:cubicBezTo>
                <a:cubicBezTo>
                  <a:pt x="8642689" y="159971"/>
                  <a:pt x="8660697" y="121028"/>
                  <a:pt x="8675537" y="57336"/>
                </a:cubicBezTo>
                <a:cubicBezTo>
                  <a:pt x="8605804" y="73580"/>
                  <a:pt x="8553005" y="120597"/>
                  <a:pt x="8479542" y="126334"/>
                </a:cubicBezTo>
                <a:cubicBezTo>
                  <a:pt x="8292044" y="140978"/>
                  <a:pt x="8193546" y="48062"/>
                  <a:pt x="8008367" y="69854"/>
                </a:cubicBezTo>
                <a:cubicBezTo>
                  <a:pt x="7926805" y="79452"/>
                  <a:pt x="7903121" y="130697"/>
                  <a:pt x="7846004" y="172541"/>
                </a:cubicBezTo>
                <a:cubicBezTo>
                  <a:pt x="7841657" y="120302"/>
                  <a:pt x="7821425" y="109496"/>
                  <a:pt x="7799919" y="68854"/>
                </a:cubicBezTo>
                <a:cubicBezTo>
                  <a:pt x="7768161" y="90121"/>
                  <a:pt x="7741969" y="119159"/>
                  <a:pt x="7730790" y="161020"/>
                </a:cubicBezTo>
                <a:cubicBezTo>
                  <a:pt x="7677373" y="125253"/>
                  <a:pt x="7651638" y="79795"/>
                  <a:pt x="7568306" y="69736"/>
                </a:cubicBezTo>
                <a:cubicBezTo>
                  <a:pt x="7449957" y="55455"/>
                  <a:pt x="7289968" y="131210"/>
                  <a:pt x="7096576" y="127004"/>
                </a:cubicBezTo>
                <a:cubicBezTo>
                  <a:pt x="6980284" y="124476"/>
                  <a:pt x="6977587" y="75118"/>
                  <a:pt x="6901256" y="57336"/>
                </a:cubicBezTo>
                <a:cubicBezTo>
                  <a:pt x="6977789" y="216824"/>
                  <a:pt x="6984752" y="245249"/>
                  <a:pt x="7166247" y="230145"/>
                </a:cubicBezTo>
                <a:lnTo>
                  <a:pt x="7152981" y="298885"/>
                </a:lnTo>
                <a:cubicBezTo>
                  <a:pt x="7196352" y="295805"/>
                  <a:pt x="7209628" y="284911"/>
                  <a:pt x="7246898" y="276227"/>
                </a:cubicBezTo>
                <a:lnTo>
                  <a:pt x="7246898" y="322310"/>
                </a:lnTo>
                <a:cubicBezTo>
                  <a:pt x="7274282" y="307823"/>
                  <a:pt x="7286176" y="295717"/>
                  <a:pt x="7316023" y="287749"/>
                </a:cubicBezTo>
                <a:cubicBezTo>
                  <a:pt x="7316023" y="468820"/>
                  <a:pt x="7536075" y="527400"/>
                  <a:pt x="7589802" y="411745"/>
                </a:cubicBezTo>
                <a:cubicBezTo>
                  <a:pt x="7605465" y="378030"/>
                  <a:pt x="7598385" y="363396"/>
                  <a:pt x="7609041" y="338815"/>
                </a:cubicBezTo>
                <a:cubicBezTo>
                  <a:pt x="7619394" y="314939"/>
                  <a:pt x="7625972" y="315631"/>
                  <a:pt x="7645283" y="305929"/>
                </a:cubicBezTo>
                <a:lnTo>
                  <a:pt x="7546451" y="218623"/>
                </a:lnTo>
                <a:lnTo>
                  <a:pt x="7510833" y="252133"/>
                </a:lnTo>
                <a:cubicBezTo>
                  <a:pt x="7479553" y="278615"/>
                  <a:pt x="7454209" y="279438"/>
                  <a:pt x="7431237" y="310792"/>
                </a:cubicBezTo>
                <a:cubicBezTo>
                  <a:pt x="7488586" y="315563"/>
                  <a:pt x="7507482" y="315462"/>
                  <a:pt x="7511888" y="368393"/>
                </a:cubicBezTo>
                <a:cubicBezTo>
                  <a:pt x="7448840" y="398643"/>
                  <a:pt x="7403859" y="376756"/>
                  <a:pt x="7407135" y="299679"/>
                </a:cubicBezTo>
                <a:cubicBezTo>
                  <a:pt x="7414467" y="127076"/>
                  <a:pt x="7775082" y="205890"/>
                  <a:pt x="7670436" y="423220"/>
                </a:cubicBezTo>
                <a:cubicBezTo>
                  <a:pt x="7570461" y="630845"/>
                  <a:pt x="7250784" y="388986"/>
                  <a:pt x="7118548" y="335448"/>
                </a:cubicBezTo>
                <a:lnTo>
                  <a:pt x="6582588" y="76451"/>
                </a:lnTo>
                <a:cubicBezTo>
                  <a:pt x="6454027" y="11629"/>
                  <a:pt x="6257734" y="-43091"/>
                  <a:pt x="6137566" y="77091"/>
                </a:cubicBezTo>
                <a:cubicBezTo>
                  <a:pt x="6102847" y="111808"/>
                  <a:pt x="6091802" y="140971"/>
                  <a:pt x="6072275" y="184614"/>
                </a:cubicBezTo>
                <a:cubicBezTo>
                  <a:pt x="6061794" y="208039"/>
                  <a:pt x="6069015" y="194421"/>
                  <a:pt x="6060204" y="207105"/>
                </a:cubicBezTo>
                <a:cubicBezTo>
                  <a:pt x="6004828" y="-30567"/>
                  <a:pt x="5777905" y="-39012"/>
                  <a:pt x="5572379" y="64926"/>
                </a:cubicBezTo>
                <a:cubicBezTo>
                  <a:pt x="5527601" y="87570"/>
                  <a:pt x="5491523" y="106054"/>
                  <a:pt x="5449745" y="126628"/>
                </a:cubicBezTo>
                <a:lnTo>
                  <a:pt x="4675578" y="493081"/>
                </a:lnTo>
                <a:cubicBezTo>
                  <a:pt x="4473091" y="559335"/>
                  <a:pt x="4363520" y="320164"/>
                  <a:pt x="4504175" y="229492"/>
                </a:cubicBezTo>
                <a:cubicBezTo>
                  <a:pt x="4566831" y="189101"/>
                  <a:pt x="4723734" y="167365"/>
                  <a:pt x="4723734" y="345353"/>
                </a:cubicBezTo>
                <a:cubicBezTo>
                  <a:pt x="4675856" y="377409"/>
                  <a:pt x="4703165" y="379914"/>
                  <a:pt x="4620042" y="379914"/>
                </a:cubicBezTo>
                <a:cubicBezTo>
                  <a:pt x="4621368" y="320341"/>
                  <a:pt x="4634219" y="315364"/>
                  <a:pt x="4689168" y="310792"/>
                </a:cubicBezTo>
                <a:lnTo>
                  <a:pt x="4689168" y="287749"/>
                </a:lnTo>
                <a:cubicBezTo>
                  <a:pt x="4637456" y="275702"/>
                  <a:pt x="4611116" y="256911"/>
                  <a:pt x="4585476" y="218623"/>
                </a:cubicBezTo>
                <a:cubicBezTo>
                  <a:pt x="4550740" y="244077"/>
                  <a:pt x="4576273" y="232316"/>
                  <a:pt x="4564463" y="243695"/>
                </a:cubicBezTo>
                <a:cubicBezTo>
                  <a:pt x="4526458" y="280319"/>
                  <a:pt x="4523320" y="251489"/>
                  <a:pt x="4481784" y="299270"/>
                </a:cubicBezTo>
                <a:cubicBezTo>
                  <a:pt x="4492670" y="326235"/>
                  <a:pt x="4485475" y="303728"/>
                  <a:pt x="4497258" y="318355"/>
                </a:cubicBezTo>
                <a:cubicBezTo>
                  <a:pt x="4521399" y="348321"/>
                  <a:pt x="4521641" y="380394"/>
                  <a:pt x="4539205" y="414664"/>
                </a:cubicBezTo>
                <a:cubicBezTo>
                  <a:pt x="4558177" y="451678"/>
                  <a:pt x="4607090" y="468898"/>
                  <a:pt x="4651591" y="466674"/>
                </a:cubicBezTo>
                <a:cubicBezTo>
                  <a:pt x="4749939" y="461753"/>
                  <a:pt x="4813722" y="385694"/>
                  <a:pt x="4815903" y="287749"/>
                </a:cubicBezTo>
                <a:cubicBezTo>
                  <a:pt x="4845750" y="295717"/>
                  <a:pt x="4857645" y="307823"/>
                  <a:pt x="4885029" y="322310"/>
                </a:cubicBezTo>
                <a:lnTo>
                  <a:pt x="4885029" y="276227"/>
                </a:lnTo>
                <a:cubicBezTo>
                  <a:pt x="4910020" y="282050"/>
                  <a:pt x="4955487" y="300371"/>
                  <a:pt x="4977202" y="310792"/>
                </a:cubicBezTo>
                <a:cubicBezTo>
                  <a:pt x="4973475" y="266032"/>
                  <a:pt x="4966807" y="280773"/>
                  <a:pt x="4965680" y="230145"/>
                </a:cubicBezTo>
                <a:cubicBezTo>
                  <a:pt x="5143324" y="244929"/>
                  <a:pt x="5153511" y="203144"/>
                  <a:pt x="5230671" y="57336"/>
                </a:cubicBezTo>
                <a:cubicBezTo>
                  <a:pt x="5159994" y="73799"/>
                  <a:pt x="5129781" y="122961"/>
                  <a:pt x="5046860" y="126991"/>
                </a:cubicBezTo>
                <a:cubicBezTo>
                  <a:pt x="4843004" y="136902"/>
                  <a:pt x="4720866" y="56814"/>
                  <a:pt x="4574356" y="68714"/>
                </a:cubicBezTo>
                <a:cubicBezTo>
                  <a:pt x="4473812" y="76882"/>
                  <a:pt x="4459220" y="122128"/>
                  <a:pt x="4401137" y="161020"/>
                </a:cubicBezTo>
                <a:cubicBezTo>
                  <a:pt x="4388730" y="114558"/>
                  <a:pt x="4370366" y="100672"/>
                  <a:pt x="4332008" y="80376"/>
                </a:cubicBezTo>
                <a:cubicBezTo>
                  <a:pt x="4298363" y="109617"/>
                  <a:pt x="4295913" y="120371"/>
                  <a:pt x="4274401" y="161020"/>
                </a:cubicBezTo>
                <a:cubicBezTo>
                  <a:pt x="4218450" y="123555"/>
                  <a:pt x="4204358" y="80830"/>
                  <a:pt x="4111779" y="69642"/>
                </a:cubicBezTo>
                <a:cubicBezTo>
                  <a:pt x="4002134" y="56389"/>
                  <a:pt x="3826270" y="131168"/>
                  <a:pt x="3640049" y="127141"/>
                </a:cubicBezTo>
                <a:cubicBezTo>
                  <a:pt x="3544248" y="125071"/>
                  <a:pt x="3523154" y="75572"/>
                  <a:pt x="3444867" y="57336"/>
                </a:cubicBezTo>
                <a:cubicBezTo>
                  <a:pt x="3523049" y="205081"/>
                  <a:pt x="3531351" y="245001"/>
                  <a:pt x="3709857" y="230145"/>
                </a:cubicBezTo>
                <a:cubicBezTo>
                  <a:pt x="3708731" y="280773"/>
                  <a:pt x="3702062" y="266032"/>
                  <a:pt x="3698336" y="310792"/>
                </a:cubicBezTo>
                <a:cubicBezTo>
                  <a:pt x="3720050" y="300371"/>
                  <a:pt x="3765518" y="282050"/>
                  <a:pt x="3790508" y="276227"/>
                </a:cubicBezTo>
                <a:lnTo>
                  <a:pt x="3790508" y="322310"/>
                </a:lnTo>
                <a:cubicBezTo>
                  <a:pt x="3817893" y="307823"/>
                  <a:pt x="3829787" y="295717"/>
                  <a:pt x="3859634" y="287749"/>
                </a:cubicBezTo>
                <a:cubicBezTo>
                  <a:pt x="3874638" y="468016"/>
                  <a:pt x="4097890" y="547458"/>
                  <a:pt x="4151042" y="371766"/>
                </a:cubicBezTo>
                <a:cubicBezTo>
                  <a:pt x="4170569" y="307216"/>
                  <a:pt x="4138991" y="328302"/>
                  <a:pt x="4193753" y="322310"/>
                </a:cubicBezTo>
                <a:cubicBezTo>
                  <a:pt x="4184870" y="215577"/>
                  <a:pt x="4126969" y="313701"/>
                  <a:pt x="4101583" y="218623"/>
                </a:cubicBezTo>
                <a:cubicBezTo>
                  <a:pt x="4042549" y="234387"/>
                  <a:pt x="4091776" y="229606"/>
                  <a:pt x="4043232" y="263965"/>
                </a:cubicBezTo>
                <a:cubicBezTo>
                  <a:pt x="4008346" y="288657"/>
                  <a:pt x="4002082" y="273625"/>
                  <a:pt x="3974848" y="310792"/>
                </a:cubicBezTo>
                <a:cubicBezTo>
                  <a:pt x="4036145" y="312157"/>
                  <a:pt x="4054091" y="316761"/>
                  <a:pt x="4055495" y="379914"/>
                </a:cubicBezTo>
                <a:cubicBezTo>
                  <a:pt x="4020645" y="379914"/>
                  <a:pt x="3994933" y="386422"/>
                  <a:pt x="3972895" y="370185"/>
                </a:cubicBezTo>
                <a:cubicBezTo>
                  <a:pt x="3955301" y="357221"/>
                  <a:pt x="3947584" y="323463"/>
                  <a:pt x="3953339" y="290835"/>
                </a:cubicBezTo>
                <a:cubicBezTo>
                  <a:pt x="3983087" y="122072"/>
                  <a:pt x="4324166" y="224169"/>
                  <a:pt x="4210050" y="430764"/>
                </a:cubicBezTo>
                <a:cubicBezTo>
                  <a:pt x="4123338" y="587747"/>
                  <a:pt x="3908410" y="456318"/>
                  <a:pt x="3802024" y="402960"/>
                </a:cubicBezTo>
                <a:lnTo>
                  <a:pt x="3126120" y="76526"/>
                </a:lnTo>
                <a:cubicBezTo>
                  <a:pt x="3051472" y="38983"/>
                  <a:pt x="2933094" y="-18663"/>
                  <a:pt x="2817524" y="5908"/>
                </a:cubicBezTo>
                <a:cubicBezTo>
                  <a:pt x="2736027" y="23233"/>
                  <a:pt x="2676073" y="60057"/>
                  <a:pt x="2642114" y="130194"/>
                </a:cubicBezTo>
                <a:cubicBezTo>
                  <a:pt x="2620144" y="175568"/>
                  <a:pt x="2638796" y="169951"/>
                  <a:pt x="2603815" y="195584"/>
                </a:cubicBezTo>
                <a:cubicBezTo>
                  <a:pt x="2596062" y="102436"/>
                  <a:pt x="2495835" y="20718"/>
                  <a:pt x="2403698" y="3831"/>
                </a:cubicBezTo>
                <a:cubicBezTo>
                  <a:pt x="2213529" y="-31027"/>
                  <a:pt x="1752269" y="254556"/>
                  <a:pt x="1558704" y="337159"/>
                </a:cubicBezTo>
                <a:cubicBezTo>
                  <a:pt x="1459813" y="379365"/>
                  <a:pt x="1388470" y="418612"/>
                  <a:pt x="1294442" y="464617"/>
                </a:cubicBezTo>
                <a:cubicBezTo>
                  <a:pt x="958836" y="628820"/>
                  <a:pt x="891595" y="209244"/>
                  <a:pt x="1140641" y="205597"/>
                </a:cubicBezTo>
                <a:cubicBezTo>
                  <a:pt x="1185756" y="204937"/>
                  <a:pt x="1191410" y="204192"/>
                  <a:pt x="1220322" y="219551"/>
                </a:cubicBezTo>
                <a:cubicBezTo>
                  <a:pt x="1268109" y="244932"/>
                  <a:pt x="1287557" y="326585"/>
                  <a:pt x="1252276" y="364686"/>
                </a:cubicBezTo>
                <a:cubicBezTo>
                  <a:pt x="1229454" y="389329"/>
                  <a:pt x="1206145" y="379914"/>
                  <a:pt x="1163650" y="379914"/>
                </a:cubicBezTo>
                <a:cubicBezTo>
                  <a:pt x="1165083" y="315690"/>
                  <a:pt x="1186847" y="315570"/>
                  <a:pt x="1244301" y="310792"/>
                </a:cubicBezTo>
                <a:cubicBezTo>
                  <a:pt x="1217733" y="274529"/>
                  <a:pt x="1221505" y="292566"/>
                  <a:pt x="1182984" y="268419"/>
                </a:cubicBezTo>
                <a:cubicBezTo>
                  <a:pt x="1124668" y="231859"/>
                  <a:pt x="1177392" y="234599"/>
                  <a:pt x="1117565" y="218623"/>
                </a:cubicBezTo>
                <a:cubicBezTo>
                  <a:pt x="1105729" y="269428"/>
                  <a:pt x="1069605" y="284388"/>
                  <a:pt x="1013873" y="299270"/>
                </a:cubicBezTo>
                <a:lnTo>
                  <a:pt x="1071480" y="322310"/>
                </a:lnTo>
                <a:cubicBezTo>
                  <a:pt x="1071480" y="552984"/>
                  <a:pt x="1359514" y="495563"/>
                  <a:pt x="1359514" y="287749"/>
                </a:cubicBezTo>
                <a:cubicBezTo>
                  <a:pt x="1389361" y="295717"/>
                  <a:pt x="1401256" y="307823"/>
                  <a:pt x="1428640" y="322310"/>
                </a:cubicBezTo>
                <a:lnTo>
                  <a:pt x="1428640" y="276227"/>
                </a:lnTo>
                <a:cubicBezTo>
                  <a:pt x="1465910" y="284911"/>
                  <a:pt x="1479186" y="295805"/>
                  <a:pt x="1520813" y="299270"/>
                </a:cubicBezTo>
                <a:lnTo>
                  <a:pt x="1507544" y="230530"/>
                </a:lnTo>
                <a:cubicBezTo>
                  <a:pt x="1592326" y="237055"/>
                  <a:pt x="1619684" y="256738"/>
                  <a:pt x="1685394" y="198866"/>
                </a:cubicBezTo>
                <a:cubicBezTo>
                  <a:pt x="1727138" y="162100"/>
                  <a:pt x="1760329" y="117213"/>
                  <a:pt x="1774281" y="57336"/>
                </a:cubicBezTo>
                <a:cubicBezTo>
                  <a:pt x="1663202" y="83210"/>
                  <a:pt x="1648842" y="178671"/>
                  <a:pt x="1345572" y="105835"/>
                </a:cubicBezTo>
                <a:cubicBezTo>
                  <a:pt x="1072894" y="40348"/>
                  <a:pt x="1110400" y="50100"/>
                  <a:pt x="944747" y="161020"/>
                </a:cubicBezTo>
                <a:cubicBezTo>
                  <a:pt x="934793" y="123741"/>
                  <a:pt x="915306" y="99235"/>
                  <a:pt x="887141" y="80376"/>
                </a:cubicBezTo>
                <a:cubicBezTo>
                  <a:pt x="851366" y="104330"/>
                  <a:pt x="834122" y="117399"/>
                  <a:pt x="829534" y="172541"/>
                </a:cubicBezTo>
                <a:cubicBezTo>
                  <a:pt x="775650" y="133065"/>
                  <a:pt x="756949" y="80494"/>
                  <a:pt x="667164" y="69857"/>
                </a:cubicBezTo>
                <a:cubicBezTo>
                  <a:pt x="482057" y="47928"/>
                  <a:pt x="383441" y="140962"/>
                  <a:pt x="195995" y="126334"/>
                </a:cubicBezTo>
                <a:cubicBezTo>
                  <a:pt x="120292" y="120427"/>
                  <a:pt x="77708" y="75438"/>
                  <a:pt x="0" y="57336"/>
                </a:cubicBezTo>
                <a:cubicBezTo>
                  <a:pt x="14840" y="121028"/>
                  <a:pt x="32848" y="159971"/>
                  <a:pt x="77228" y="199003"/>
                </a:cubicBezTo>
                <a:cubicBezTo>
                  <a:pt x="126896" y="242692"/>
                  <a:pt x="166335" y="241667"/>
                  <a:pt x="253468" y="241667"/>
                </a:cubicBezTo>
                <a:lnTo>
                  <a:pt x="253468" y="299270"/>
                </a:lnTo>
                <a:lnTo>
                  <a:pt x="333587" y="274617"/>
                </a:lnTo>
                <a:lnTo>
                  <a:pt x="334119" y="333831"/>
                </a:lnTo>
                <a:cubicBezTo>
                  <a:pt x="362523" y="314812"/>
                  <a:pt x="388036" y="294127"/>
                  <a:pt x="414767" y="276227"/>
                </a:cubicBezTo>
                <a:cubicBezTo>
                  <a:pt x="414767" y="376060"/>
                  <a:pt x="441080" y="403319"/>
                  <a:pt x="506937" y="460561"/>
                </a:cubicBezTo>
                <a:close/>
              </a:path>
            </a:pathLst>
          </a:custGeom>
          <a:solidFill>
            <a:srgbClr val="FEC50C"/>
          </a:soli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55;p64"/>
          <p:cNvSpPr txBox="1">
            <a:spLocks/>
          </p:cNvSpPr>
          <p:nvPr/>
        </p:nvSpPr>
        <p:spPr>
          <a:xfrm>
            <a:off x="0" y="56830"/>
            <a:ext cx="10315391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buSzPts val="2400"/>
            </a:pPr>
            <a:r>
              <a:rPr lang="ru-RU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РАСШИРЕННАЯ КОЛЛЕГИЯ 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МИНИСТЕРСТВА</a:t>
            </a:r>
            <a:r>
              <a:rPr lang="ru-RU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330938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3"/>
            <a:ext cx="12192000" cy="825756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9" y="141207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8"/>
            <a:ext cx="4854736" cy="55335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8"/>
            <a:ext cx="4854736" cy="55335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7" y="6488675"/>
            <a:ext cx="396238" cy="369328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fld id="{35209E57-292E-4A8D-9567-972750D195D6}" type="slidenum">
              <a:rPr lang="ru-RU" smtClean="0">
                <a:latin typeface="Arial Narrow" panose="020B0606020202030204" pitchFamily="34" charset="0"/>
                <a:cs typeface="Arial" panose="020B0604020202020204" pitchFamily="34" charset="0"/>
              </a:rPr>
              <a:t>28</a:t>
            </a:fld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319596" y="155015"/>
            <a:ext cx="9061623" cy="461661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</a:t>
            </a:r>
            <a:r>
              <a:rPr lang="ru-RU" sz="2400" dirty="0">
                <a:solidFill>
                  <a:schemeClr val="accent4"/>
                </a:solidFill>
                <a:latin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НАУКИ – ИТОГИ 2022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2476AED-1BA9-41E2-87C8-5CC8C68D21FB}"/>
              </a:ext>
            </a:extLst>
          </p:cNvPr>
          <p:cNvSpPr/>
          <p:nvPr/>
        </p:nvSpPr>
        <p:spPr>
          <a:xfrm>
            <a:off x="1223687" y="1026121"/>
            <a:ext cx="4266164" cy="553995"/>
          </a:xfrm>
          <a:prstGeom prst="rect">
            <a:avLst/>
          </a:prstGeom>
        </p:spPr>
        <p:txBody>
          <a:bodyPr wrap="square" lIns="91420" tIns="45718" rIns="91420" bIns="45718">
            <a:spAutoFit/>
          </a:bodyPr>
          <a:lstStyle/>
          <a:p>
            <a:pPr defTabSz="1042613"/>
            <a:r>
              <a:rPr lang="ru-RU" sz="1500" b="1" dirty="0">
                <a:solidFill>
                  <a:srgbClr val="002060"/>
                </a:solidFill>
                <a:cs typeface="Arial" panose="020B0604020202020204" pitchFamily="34" charset="0"/>
              </a:rPr>
              <a:t>УВЕЛИЧЕНИЕ ЧИСЛЕННОСТИ УЧЕНЫХ И </a:t>
            </a:r>
            <a:br>
              <a:rPr lang="ru-RU" sz="15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ru-RU" sz="1500" b="1" dirty="0">
                <a:solidFill>
                  <a:srgbClr val="002060"/>
                </a:solidFill>
                <a:cs typeface="Arial" panose="020B0604020202020204" pitchFamily="34" charset="0"/>
              </a:rPr>
              <a:t>ИССЛЕДОВАТЕЛЕЙ  В 1,5 РАЗА 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343EE04-EA54-47C9-96DC-684FDEBF3063}"/>
              </a:ext>
            </a:extLst>
          </p:cNvPr>
          <p:cNvCxnSpPr>
            <a:cxnSpLocks/>
          </p:cNvCxnSpPr>
          <p:nvPr/>
        </p:nvCxnSpPr>
        <p:spPr>
          <a:xfrm>
            <a:off x="655088" y="4724363"/>
            <a:ext cx="0" cy="1404000"/>
          </a:xfrm>
          <a:prstGeom prst="line">
            <a:avLst/>
          </a:prstGeom>
          <a:ln w="28575">
            <a:solidFill>
              <a:srgbClr val="00B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9F20455-0BC9-43C9-AB22-43DB07BA578F}"/>
              </a:ext>
            </a:extLst>
          </p:cNvPr>
          <p:cNvCxnSpPr>
            <a:cxnSpLocks/>
          </p:cNvCxnSpPr>
          <p:nvPr/>
        </p:nvCxnSpPr>
        <p:spPr>
          <a:xfrm>
            <a:off x="11789432" y="1861631"/>
            <a:ext cx="0" cy="1515276"/>
          </a:xfrm>
          <a:prstGeom prst="line">
            <a:avLst/>
          </a:prstGeom>
          <a:ln w="28575">
            <a:solidFill>
              <a:srgbClr val="00B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2">
            <a:extLst>
              <a:ext uri="{FF2B5EF4-FFF2-40B4-BE49-F238E27FC236}">
                <a16:creationId xmlns:a16="http://schemas.microsoft.com/office/drawing/2014/main" id="{D39529B7-E7E7-4690-807F-C2FDF1C7D146}"/>
              </a:ext>
            </a:extLst>
          </p:cNvPr>
          <p:cNvSpPr/>
          <p:nvPr/>
        </p:nvSpPr>
        <p:spPr bwMode="auto">
          <a:xfrm>
            <a:off x="6753146" y="4077697"/>
            <a:ext cx="5139273" cy="5580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 defTabSz="69037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70A789E2-A077-41A4-B473-A02343309FF5}"/>
              </a:ext>
            </a:extLst>
          </p:cNvPr>
          <p:cNvCxnSpPr/>
          <p:nvPr/>
        </p:nvCxnSpPr>
        <p:spPr>
          <a:xfrm>
            <a:off x="5489852" y="1243279"/>
            <a:ext cx="1134941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">
            <a:extLst>
              <a:ext uri="{FF2B5EF4-FFF2-40B4-BE49-F238E27FC236}">
                <a16:creationId xmlns:a16="http://schemas.microsoft.com/office/drawing/2014/main" id="{8E51F401-77C0-4FF6-8809-60CDD2DF8CE1}"/>
              </a:ext>
            </a:extLst>
          </p:cNvPr>
          <p:cNvSpPr/>
          <p:nvPr/>
        </p:nvSpPr>
        <p:spPr bwMode="auto">
          <a:xfrm>
            <a:off x="6607866" y="990383"/>
            <a:ext cx="5181575" cy="5580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 defTabSz="69037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23" name="Picture 8" descr="Колледж ">
            <a:extLst>
              <a:ext uri="{FF2B5EF4-FFF2-40B4-BE49-F238E27FC236}">
                <a16:creationId xmlns:a16="http://schemas.microsoft.com/office/drawing/2014/main" id="{B87F6261-4273-4F71-8923-60CA9EEE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503" y="1026119"/>
            <a:ext cx="414000" cy="41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">
            <a:extLst>
              <a:ext uri="{FF2B5EF4-FFF2-40B4-BE49-F238E27FC236}">
                <a16:creationId xmlns:a16="http://schemas.microsoft.com/office/drawing/2014/main" id="{556C0422-5F45-408E-895C-1ECB0849682E}"/>
              </a:ext>
            </a:extLst>
          </p:cNvPr>
          <p:cNvSpPr/>
          <p:nvPr/>
        </p:nvSpPr>
        <p:spPr bwMode="auto">
          <a:xfrm>
            <a:off x="540919" y="990383"/>
            <a:ext cx="4932000" cy="5580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 defTabSz="69037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A04A6A3-122F-4676-AB2D-D47BDE223E8A}"/>
              </a:ext>
            </a:extLst>
          </p:cNvPr>
          <p:cNvSpPr/>
          <p:nvPr/>
        </p:nvSpPr>
        <p:spPr>
          <a:xfrm>
            <a:off x="7344057" y="1029162"/>
            <a:ext cx="4113771" cy="553995"/>
          </a:xfrm>
          <a:prstGeom prst="rect">
            <a:avLst/>
          </a:prstGeom>
        </p:spPr>
        <p:txBody>
          <a:bodyPr wrap="square" lIns="91420" tIns="45718" rIns="91420" bIns="45718">
            <a:spAutoFit/>
          </a:bodyPr>
          <a:lstStyle/>
          <a:p>
            <a:pPr defTabSz="1042613"/>
            <a:r>
              <a:rPr lang="ru-RU" sz="1500" b="1" dirty="0">
                <a:solidFill>
                  <a:srgbClr val="002060"/>
                </a:solidFill>
                <a:cs typeface="Arial" panose="020B0604020202020204" pitchFamily="34" charset="0"/>
              </a:rPr>
              <a:t>ПОВЫШЕНИЕ  </a:t>
            </a:r>
            <a:br>
              <a:rPr lang="ru-RU" sz="15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ru-RU" sz="1500" b="1" dirty="0">
                <a:solidFill>
                  <a:srgbClr val="002060"/>
                </a:solidFill>
                <a:cs typeface="Arial" panose="020B0604020202020204" pitchFamily="34" charset="0"/>
              </a:rPr>
              <a:t>КАЧЕСТВА НАУЧНЫХ ИНСТИТУТОВ </a:t>
            </a:r>
          </a:p>
        </p:txBody>
      </p:sp>
      <p:pic>
        <p:nvPicPr>
          <p:cNvPr id="31" name="Picture 4" descr="Идея ">
            <a:extLst>
              <a:ext uri="{FF2B5EF4-FFF2-40B4-BE49-F238E27FC236}">
                <a16:creationId xmlns:a16="http://schemas.microsoft.com/office/drawing/2014/main" id="{F91F9EDC-A08F-46FA-B82F-FD843DF58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511" y="4098627"/>
            <a:ext cx="414743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ED261B0-4B38-4DE6-8B91-B2D6159A957E}"/>
              </a:ext>
            </a:extLst>
          </p:cNvPr>
          <p:cNvSpPr/>
          <p:nvPr/>
        </p:nvSpPr>
        <p:spPr>
          <a:xfrm>
            <a:off x="1175021" y="4077697"/>
            <a:ext cx="5277539" cy="523216"/>
          </a:xfrm>
          <a:prstGeom prst="rect">
            <a:avLst/>
          </a:prstGeom>
        </p:spPr>
        <p:txBody>
          <a:bodyPr wrap="square" lIns="91420" tIns="45718" rIns="91420" bIns="45718">
            <a:spAutoFit/>
          </a:bodyPr>
          <a:lstStyle/>
          <a:p>
            <a:pPr defTabSz="1042613"/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СОВЕРШЕНСТВОВАНИЕ ЗАКОНОДАТЕЛЬСТВА</a:t>
            </a:r>
          </a:p>
          <a:p>
            <a:pPr defTabSz="1042613"/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И ДЕБЮРОКРАТИЗАЦИЯ НАУКИ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C811B90-626C-4665-B4E3-1AD6622A77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88" y="1069641"/>
            <a:ext cx="414000" cy="414000"/>
          </a:xfrm>
          <a:prstGeom prst="rect">
            <a:avLst/>
          </a:prstGeom>
          <a:noFill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4C501BA-0D6C-451D-9D12-C90E04761F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17" y="4144729"/>
            <a:ext cx="414000" cy="414000"/>
          </a:xfrm>
          <a:prstGeom prst="rect">
            <a:avLst/>
          </a:prstGeom>
          <a:noFill/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CEB87FA-7B28-4483-B90C-99CB05FD307B}"/>
              </a:ext>
            </a:extLst>
          </p:cNvPr>
          <p:cNvSpPr/>
          <p:nvPr/>
        </p:nvSpPr>
        <p:spPr>
          <a:xfrm>
            <a:off x="823133" y="1781494"/>
            <a:ext cx="4563635" cy="1600434"/>
          </a:xfrm>
          <a:prstGeom prst="rect">
            <a:avLst/>
          </a:prstGeom>
        </p:spPr>
        <p:txBody>
          <a:bodyPr wrap="square" lIns="91420" tIns="45718" rIns="91420" bIns="45718">
            <a:spAutoFit/>
          </a:bodyPr>
          <a:lstStyle/>
          <a:p>
            <a:pPr lvl="0"/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 раза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увеличена заработная плата ученых</a:t>
            </a:r>
          </a:p>
          <a:p>
            <a:pPr defTabSz="1042613"/>
            <a:r>
              <a:rPr lang="kk-KZ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itchFamily="34" charset="0"/>
              </a:rPr>
              <a:t>21 617</a:t>
            </a: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– работники занятые в НИОКР, из них </a:t>
            </a:r>
            <a:r>
              <a:rPr lang="kk-KZ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itchFamily="34" charset="0"/>
              </a:rPr>
              <a:t>35</a:t>
            </a:r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itchFamily="34" charset="0"/>
              </a:rPr>
              <a:t>%</a:t>
            </a:r>
            <a:r>
              <a:rPr lang="kk-KZ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itchFamily="34" charset="0"/>
              </a:rPr>
              <a:t> – </a:t>
            </a: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молодые ученые</a:t>
            </a:r>
          </a:p>
          <a:p>
            <a:pPr defTabSz="1042613"/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</a:t>
            </a: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 </a:t>
            </a:r>
            <a:r>
              <a:rPr lang="kk-KZ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70 </a:t>
            </a:r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%</a:t>
            </a: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увеличено финансирование науки</a:t>
            </a:r>
            <a:endParaRPr lang="ru-RU" sz="1400" dirty="0">
              <a:solidFill>
                <a:srgbClr val="002060"/>
              </a:solidFill>
              <a:latin typeface="Arial Narrow" panose="020B060602020203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defTabSz="1042613"/>
            <a:r>
              <a:rPr lang="kk-KZ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400 грантов </a:t>
            </a: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 межд. стажировки в ведущие научные центры мира</a:t>
            </a:r>
          </a:p>
          <a:p>
            <a:pPr defTabSz="1042613"/>
            <a:endParaRPr lang="ru-RU" sz="14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70A789E2-A077-41A4-B473-A02343309FF5}"/>
              </a:ext>
            </a:extLst>
          </p:cNvPr>
          <p:cNvCxnSpPr/>
          <p:nvPr/>
        </p:nvCxnSpPr>
        <p:spPr>
          <a:xfrm>
            <a:off x="5558380" y="4346472"/>
            <a:ext cx="1134941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9CF4DC7-F947-469A-B408-689E01339C06}"/>
              </a:ext>
            </a:extLst>
          </p:cNvPr>
          <p:cNvSpPr/>
          <p:nvPr/>
        </p:nvSpPr>
        <p:spPr>
          <a:xfrm>
            <a:off x="6723037" y="1746700"/>
            <a:ext cx="4600251" cy="1600434"/>
          </a:xfrm>
          <a:prstGeom prst="rect">
            <a:avLst/>
          </a:prstGeom>
        </p:spPr>
        <p:txBody>
          <a:bodyPr wrap="square" lIns="91420" tIns="45718" rIns="91420" bIns="45718">
            <a:spAutoFit/>
          </a:bodyPr>
          <a:lstStyle/>
          <a:p>
            <a:pPr defTabSz="1042613"/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Прибретено</a:t>
            </a:r>
            <a:r>
              <a:rPr lang="kk-KZ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800 наименований </a:t>
            </a: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современного научного оборудования</a:t>
            </a:r>
          </a:p>
          <a:p>
            <a:pPr defTabSz="1042613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14%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доля обновления научного оборудования</a:t>
            </a:r>
            <a:endParaRPr lang="ru-RU" sz="14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1042613"/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введено прямое финансирование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85 научных организаций, из </a:t>
            </a:r>
            <a:r>
              <a:rPr lang="kk-KZ" sz="14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них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2</a:t>
            </a:r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2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- НИИ МНВО </a:t>
            </a:r>
          </a:p>
          <a:p>
            <a:pPr defTabSz="1042613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73 место в </a:t>
            </a:r>
            <a:r>
              <a:rPr lang="ru-RU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страновом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рейтинге </a:t>
            </a:r>
            <a:r>
              <a:rPr lang="ru-RU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InCites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defTabSz="1042613"/>
            <a:r>
              <a:rPr lang="ru-RU" sz="1400" i="1" dirty="0">
                <a:solidFill>
                  <a:srgbClr val="002060"/>
                </a:solidFill>
                <a:latin typeface="Arial Narrow" panose="020B0606020202030204" pitchFamily="34" charset="0"/>
              </a:rPr>
              <a:t>(рост публикаций, патентов и научных </a:t>
            </a:r>
            <a:r>
              <a:rPr lang="ru-RU" sz="1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иссл</a:t>
            </a:r>
            <a:r>
              <a:rPr lang="ru-RU" sz="1400" i="1" dirty="0">
                <a:solidFill>
                  <a:srgbClr val="002060"/>
                </a:solidFill>
                <a:latin typeface="Arial Narrow" panose="020B0606020202030204" pitchFamily="34" charset="0"/>
              </a:rPr>
              <a:t>.)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9D11CA1-AC6C-4F14-AE31-B85931612B00}"/>
              </a:ext>
            </a:extLst>
          </p:cNvPr>
          <p:cNvSpPr/>
          <p:nvPr/>
        </p:nvSpPr>
        <p:spPr>
          <a:xfrm>
            <a:off x="7344065" y="4098627"/>
            <a:ext cx="4263817" cy="553996"/>
          </a:xfrm>
          <a:prstGeom prst="rect">
            <a:avLst/>
          </a:prstGeom>
        </p:spPr>
        <p:txBody>
          <a:bodyPr wrap="square" lIns="91420" tIns="45718" rIns="91420" bIns="45718">
            <a:spAutoFit/>
          </a:bodyPr>
          <a:lstStyle/>
          <a:p>
            <a:pPr defTabSz="1042613"/>
            <a:r>
              <a:rPr lang="ru-RU" sz="1500" b="1" dirty="0">
                <a:solidFill>
                  <a:srgbClr val="002060"/>
                </a:solidFill>
                <a:cs typeface="Arial" panose="020B0604020202020204" pitchFamily="34" charset="0"/>
              </a:rPr>
              <a:t>РОСТ ВКЛАДА </a:t>
            </a:r>
            <a:br>
              <a:rPr lang="ru-RU" sz="15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ru-RU" sz="1500" b="1" dirty="0">
                <a:solidFill>
                  <a:srgbClr val="002060"/>
                </a:solidFill>
                <a:cs typeface="Arial" panose="020B0604020202020204" pitchFamily="34" charset="0"/>
              </a:rPr>
              <a:t>НАУКИ В РАЗВИТИЕ СТРАНЫ</a:t>
            </a:r>
          </a:p>
        </p:txBody>
      </p:sp>
      <p:sp>
        <p:nvSpPr>
          <p:cNvPr id="39" name="Rectangle: Rounded Corners 2">
            <a:extLst>
              <a:ext uri="{FF2B5EF4-FFF2-40B4-BE49-F238E27FC236}">
                <a16:creationId xmlns:a16="http://schemas.microsoft.com/office/drawing/2014/main" id="{896AC770-0BD3-4C07-8B67-885C84AD4896}"/>
              </a:ext>
            </a:extLst>
          </p:cNvPr>
          <p:cNvSpPr/>
          <p:nvPr/>
        </p:nvSpPr>
        <p:spPr bwMode="auto">
          <a:xfrm>
            <a:off x="548577" y="4070711"/>
            <a:ext cx="4932000" cy="5580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 defTabSz="69037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80D4323-8B1B-4EAF-BA43-BD7E18872BBF}"/>
              </a:ext>
            </a:extLst>
          </p:cNvPr>
          <p:cNvSpPr/>
          <p:nvPr/>
        </p:nvSpPr>
        <p:spPr>
          <a:xfrm>
            <a:off x="775376" y="4869688"/>
            <a:ext cx="5021768" cy="1169547"/>
          </a:xfrm>
          <a:prstGeom prst="rect">
            <a:avLst/>
          </a:prstGeom>
        </p:spPr>
        <p:txBody>
          <a:bodyPr wrap="square" lIns="91420" tIns="45718" rIns="91420" bIns="45718">
            <a:spAutoFit/>
          </a:bodyPr>
          <a:lstStyle/>
          <a:p>
            <a:pPr defTabSz="1218990"/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Приняты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12 НПА 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 совершенствованию и администрированию науки </a:t>
            </a:r>
          </a:p>
          <a:p>
            <a:pPr defTabSz="1218990"/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Принята Концепция развития науки РК на 2022-2026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гг</a:t>
            </a: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defTabSz="1218990"/>
            <a:r>
              <a:rPr lang="kk-KZ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27 мероприятий </a:t>
            </a: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реализуются в рамках Нацпроекта «Технологический рывок за счет цифровизации, науки и инноваций» по блоку «Наука» </a:t>
            </a:r>
            <a:endParaRPr lang="ru-RU" sz="1400" dirty="0">
              <a:solidFill>
                <a:srgbClr val="002060"/>
              </a:solidFill>
              <a:latin typeface="Arial Narrow" panose="020B060602020203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2343EE04-EA54-47C9-96DC-684FDEBF3063}"/>
              </a:ext>
            </a:extLst>
          </p:cNvPr>
          <p:cNvCxnSpPr>
            <a:cxnSpLocks/>
          </p:cNvCxnSpPr>
          <p:nvPr/>
        </p:nvCxnSpPr>
        <p:spPr>
          <a:xfrm>
            <a:off x="655088" y="1852422"/>
            <a:ext cx="0" cy="1404000"/>
          </a:xfrm>
          <a:prstGeom prst="line">
            <a:avLst/>
          </a:prstGeom>
          <a:ln w="28575">
            <a:solidFill>
              <a:srgbClr val="00B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6810188" y="4849655"/>
            <a:ext cx="5142062" cy="1415752"/>
          </a:xfrm>
          <a:prstGeom prst="rect">
            <a:avLst/>
          </a:prstGeom>
        </p:spPr>
        <p:txBody>
          <a:bodyPr wrap="square" lIns="121901" tIns="60950" rIns="121901" bIns="60950">
            <a:spAutoFit/>
          </a:bodyPr>
          <a:lstStyle/>
          <a:p>
            <a:pPr defTabSz="920546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r>
              <a:rPr lang="kk-KZ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7 </a:t>
            </a:r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%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</a:t>
            </a: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доля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коммерциализированных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проектов</a:t>
            </a:r>
          </a:p>
          <a:p>
            <a:pPr defTabSz="920546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из РБ финансировались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1 956 проектов и 66 программ</a:t>
            </a:r>
          </a:p>
          <a:p>
            <a:pPr defTabSz="920546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проведено 5 конкурсов по ГФ, 2 конкурса по ПЦФ</a:t>
            </a:r>
          </a:p>
          <a:p>
            <a:pPr defTabSz="920546" fontAlgn="base">
              <a:spcBef>
                <a:spcPct val="0"/>
              </a:spcBef>
              <a:spcAft>
                <a:spcPct val="0"/>
              </a:spcAft>
            </a:pPr>
            <a:r>
              <a:rPr lang="kk-KZ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 </a:t>
            </a:r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%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-</a:t>
            </a:r>
            <a:r>
              <a:rPr lang="kk-KZ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доля частного со-финансирования</a:t>
            </a:r>
          </a:p>
          <a:p>
            <a:pPr lvl="0" defTabSz="1042613"/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Выделены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1014 грантов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молодым ученым и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постдокторантам</a:t>
            </a:r>
            <a:endParaRPr lang="ru-RU" sz="1400" dirty="0">
              <a:solidFill>
                <a:srgbClr val="002060"/>
              </a:solidFill>
              <a:latin typeface="Arial Narrow" panose="020B060602020203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defTabSz="920546"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A9F20455-0BC9-43C9-AB22-43DB07BA578F}"/>
              </a:ext>
            </a:extLst>
          </p:cNvPr>
          <p:cNvCxnSpPr>
            <a:cxnSpLocks/>
          </p:cNvCxnSpPr>
          <p:nvPr/>
        </p:nvCxnSpPr>
        <p:spPr>
          <a:xfrm>
            <a:off x="11892412" y="4778410"/>
            <a:ext cx="0" cy="1515276"/>
          </a:xfrm>
          <a:prstGeom prst="line">
            <a:avLst/>
          </a:prstGeom>
          <a:ln w="28575">
            <a:solidFill>
              <a:srgbClr val="00B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25318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0" y="6488668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5209E57-292E-4A8D-9567-972750D195D6}" type="slidenum">
              <a:rPr lang="ru-RU" smtClean="0">
                <a:latin typeface="Arial Narrow" panose="020B0606020202030204" pitchFamily="34" charset="0"/>
                <a:cs typeface="Arial" panose="020B0604020202020204" pitchFamily="34" charset="0"/>
              </a:rPr>
              <a:t>29</a:t>
            </a:fld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0" y="194723"/>
            <a:ext cx="10619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УКРЕПЛЕНИЕ КАДРОВОГО ПОТЕНЦИАЛА:</a:t>
            </a:r>
            <a:r>
              <a:rPr lang="ru-RU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МАТЕРИАЛЬНОЕ 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СТИМУЛИРОВАНИЕ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814B83E-CA79-48B9-9275-C2A4C96179CD}"/>
              </a:ext>
            </a:extLst>
          </p:cNvPr>
          <p:cNvSpPr/>
          <p:nvPr/>
        </p:nvSpPr>
        <p:spPr>
          <a:xfrm>
            <a:off x="-1805" y="-2511"/>
            <a:ext cx="1877482" cy="1972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Реализованные меры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97A95E3-E72B-4626-9CBE-33D94370D412}"/>
              </a:ext>
            </a:extLst>
          </p:cNvPr>
          <p:cNvSpPr/>
          <p:nvPr/>
        </p:nvSpPr>
        <p:spPr>
          <a:xfrm>
            <a:off x="998206" y="1598293"/>
            <a:ext cx="5519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ru-RU" sz="1600" u="none" strike="noStrike" kern="1200" cap="none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Ученые не получали стабильную зарплату</a:t>
            </a:r>
            <a:br>
              <a:rPr kumimoji="0" lang="ru-RU" sz="1600" u="none" strike="noStrike" kern="1200" cap="none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Наличие зарплаты з</a:t>
            </a:r>
            <a:r>
              <a:rPr kumimoji="0" lang="ru-RU" sz="1600" u="none" strike="noStrike" kern="1200" cap="none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ависело от результатов конкурсов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402979" y="1598293"/>
            <a:ext cx="46774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В базовое финансирование включена зарплата ведущих ученых (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700 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чел.)</a:t>
            </a:r>
            <a:endParaRPr lang="ru-RU" sz="1200" i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10919" y="3518325"/>
            <a:ext cx="40070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Увеличена зарплата ученых. </a:t>
            </a:r>
          </a:p>
          <a:p>
            <a:pPr lvl="0"/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Средняя – 257 тыс. тенге, </a:t>
            </a:r>
          </a:p>
          <a:p>
            <a:pPr lvl="0"/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максимальная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–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1,5 млн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тенге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414120" y="2478579"/>
            <a:ext cx="41311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Введено прямое финансирование </a:t>
            </a:r>
          </a:p>
          <a:p>
            <a:pPr lvl="0">
              <a:defRPr/>
            </a:pP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11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НИИ с полным содержанием </a:t>
            </a:r>
          </a:p>
          <a:p>
            <a:pPr lvl="0">
              <a:defRPr/>
            </a:pPr>
            <a:endParaRPr lang="ru-RU" sz="1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98206" y="3582784"/>
            <a:ext cx="48431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Средняя зарплата ученых  – 152 тыс. тенге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b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600" i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72% от средней по экономике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98206" y="2386246"/>
            <a:ext cx="56993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Институты, занимающиеся фундаментальными исследованиями не имели стабильного финансирования: </a:t>
            </a:r>
            <a:r>
              <a:rPr lang="ru-RU" sz="1400" i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языкознание, история,  литература, искусство, археология, философия, востоковедение, астрофизика и т.д.</a:t>
            </a:r>
            <a:endParaRPr lang="ru-RU" sz="14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457192" y="1032812"/>
            <a:ext cx="16658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СТАЛО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74873" y="1032812"/>
            <a:ext cx="1563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БЫЛО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3" y="1619955"/>
            <a:ext cx="541451" cy="54145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5" y="2495914"/>
            <a:ext cx="796327" cy="79632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53" y="3586283"/>
            <a:ext cx="577776" cy="57777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904124" y="1598293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sym typeface="Wingdings 2" panose="05020102010507070707" pitchFamily="18" charset="2"/>
              </a:rPr>
              <a:t>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87685" y="2601690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sym typeface="Wingdings 2" panose="05020102010507070707" pitchFamily="18" charset="2"/>
              </a:rPr>
              <a:t>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71246" y="3582784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sym typeface="Wingdings 2" panose="05020102010507070707" pitchFamily="18" charset="2"/>
              </a:rPr>
              <a:t>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97A95E3-E72B-4626-9CBE-33D94370D412}"/>
              </a:ext>
            </a:extLst>
          </p:cNvPr>
          <p:cNvSpPr/>
          <p:nvPr/>
        </p:nvSpPr>
        <p:spPr>
          <a:xfrm>
            <a:off x="1077874" y="4565720"/>
            <a:ext cx="4683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Недостаточное финансирование науки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7410920" y="4558071"/>
            <a:ext cx="461699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Увеличилось финансирование – в 3,5 раза.</a:t>
            </a:r>
          </a:p>
          <a:p>
            <a:r>
              <a:rPr lang="ru-RU" sz="1600" i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 на науку с учётом корректировок: </a:t>
            </a:r>
          </a:p>
          <a:p>
            <a:r>
              <a:rPr lang="ru-RU" sz="1600" i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2022 - </a:t>
            </a:r>
            <a:r>
              <a:rPr lang="en-US" sz="1600" i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</a:t>
            </a:r>
            <a:r>
              <a:rPr lang="ru-RU" sz="1600" i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600" i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600" i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млрд </a:t>
            </a:r>
          </a:p>
          <a:p>
            <a:r>
              <a:rPr lang="ru-RU" sz="1600" i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2023 - 158,6 млрд </a:t>
            </a:r>
          </a:p>
          <a:p>
            <a:r>
              <a:rPr lang="ru-RU" sz="1600" i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2024 - 244,2 млрд </a:t>
            </a:r>
          </a:p>
          <a:p>
            <a:r>
              <a:rPr lang="ru-RU" sz="1600" i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2025 - 240,2 млрд </a:t>
            </a:r>
            <a:endParaRPr lang="ru-RU" sz="1600" dirty="0">
              <a:solidFill>
                <a:srgbClr val="002060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0" y="4410316"/>
            <a:ext cx="577776" cy="57777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6912065" y="4471897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sym typeface="Wingdings 2" panose="05020102010507070707" pitchFamily="18" charset="2"/>
              </a:rPr>
              <a:t>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051025" y="5339147"/>
            <a:ext cx="2803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Конкурсы один раз в три года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7422302" y="6093598"/>
            <a:ext cx="3034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Конкурсы проводятся ежегодно 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3" y="5262805"/>
            <a:ext cx="522017" cy="52201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912064" y="6042661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sym typeface="Wingdings 2" panose="05020102010507070707" pitchFamily="18" charset="2"/>
              </a:rPr>
              <a:t></a:t>
            </a:r>
            <a:endParaRPr lang="ru-RU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4091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3"/>
            <a:ext cx="12192000" cy="825756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9" y="141207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8"/>
            <a:ext cx="4854736" cy="55335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8"/>
            <a:ext cx="4854736" cy="55335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7" y="6488675"/>
            <a:ext cx="277616" cy="338550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fld id="{35209E57-292E-4A8D-9567-972750D195D6}" type="slidenum">
              <a:rPr lang="ru-RU" sz="1600" smtClean="0">
                <a:latin typeface="Arial Narrow" panose="020B0606020202030204" pitchFamily="34" charset="0"/>
                <a:cs typeface="Arial" panose="020B0604020202020204" pitchFamily="34" charset="0"/>
              </a:rPr>
              <a:t>3</a:t>
            </a:fld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228600" y="155015"/>
            <a:ext cx="10151533" cy="830993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СТРУКТУРА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И ШТАТНАЯ ЧИСЛЕННОСТЬ МИНИСТЕРСТВА </a:t>
            </a:r>
          </a:p>
          <a:p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Google Shape;107;g1acc5e1ce75_0_1"/>
          <p:cNvSpPr/>
          <p:nvPr/>
        </p:nvSpPr>
        <p:spPr>
          <a:xfrm>
            <a:off x="1535036" y="4621423"/>
            <a:ext cx="2666469" cy="11322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8635" tIns="58635" rIns="58635" bIns="58635" anchor="ctr" anchorCtr="0">
            <a:noAutofit/>
          </a:bodyPr>
          <a:lstStyle/>
          <a:p>
            <a:endParaRPr sz="1200"/>
          </a:p>
        </p:txBody>
      </p:sp>
      <p:sp>
        <p:nvSpPr>
          <p:cNvPr id="24" name="Google Shape;113;g1acc5e1ce75_0_1"/>
          <p:cNvSpPr/>
          <p:nvPr/>
        </p:nvSpPr>
        <p:spPr>
          <a:xfrm>
            <a:off x="4460397" y="1689627"/>
            <a:ext cx="461635" cy="11322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8635" tIns="58635" rIns="58635" bIns="58635" anchor="ctr" anchorCtr="0">
            <a:noAutofit/>
          </a:bodyPr>
          <a:lstStyle/>
          <a:p>
            <a:endParaRPr sz="1200"/>
          </a:p>
        </p:txBody>
      </p:sp>
      <p:sp>
        <p:nvSpPr>
          <p:cNvPr id="4" name="Прямоугольник 3"/>
          <p:cNvSpPr/>
          <p:nvPr/>
        </p:nvSpPr>
        <p:spPr>
          <a:xfrm>
            <a:off x="419099" y="1328411"/>
            <a:ext cx="113857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Постановлением Правительства Республики Казахстан от 19 августа 2022 года № 580 создано</a:t>
            </a:r>
            <a:endParaRPr lang="en-US" sz="1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МИНИСТЕРСТВО НАУКИ И ВЫСШЕГО ОБРАЗОВАНИЯ РК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формирование единой государственной политики в области высшего и послевузовского образования, развития языков, научной и научно-технической деятельности, коммерциализации результатов научной и (или) научно-технической деятельности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2293" y="3431653"/>
            <a:ext cx="153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СТРУКТУРА: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293" y="3847895"/>
            <a:ext cx="550182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ЦЕНТРАЛЬНЫЙ АППАРАТ</a:t>
            </a:r>
          </a:p>
          <a:p>
            <a:endParaRPr lang="kk-KZ" sz="1600" b="1" dirty="0">
              <a:solidFill>
                <a:srgbClr val="00206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4 ОТРАСЛЕВЫХ КОМИТЕТА:</a:t>
            </a:r>
          </a:p>
          <a:p>
            <a:endParaRPr lang="kk-KZ" sz="1600" b="1" dirty="0">
              <a:solidFill>
                <a:srgbClr val="00206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kk-KZ" sz="1600" i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Комитет науки</a:t>
            </a:r>
          </a:p>
          <a:p>
            <a:pPr marL="342900" indent="-342900">
              <a:buFontTx/>
              <a:buChar char="-"/>
            </a:pPr>
            <a:r>
              <a:rPr lang="kk-KZ" sz="1600" i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Комитет высшего и послевузовского образования</a:t>
            </a:r>
          </a:p>
          <a:p>
            <a:pPr marL="342900" indent="-342900">
              <a:buFontTx/>
              <a:buChar char="-"/>
            </a:pPr>
            <a:r>
              <a:rPr lang="ru-RU" sz="1600" i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Комитет по обеспечению качества в сфере науки и высшего</a:t>
            </a:r>
          </a:p>
          <a:p>
            <a:r>
              <a:rPr lang="ru-RU" sz="1600" i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 образования</a:t>
            </a:r>
          </a:p>
          <a:p>
            <a:pPr marL="342900" indent="-342900">
              <a:buFontTx/>
              <a:buChar char="-"/>
            </a:pPr>
            <a:r>
              <a:rPr lang="kk-KZ" sz="1600" i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Комитет языковой политики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2293" y="2651850"/>
            <a:ext cx="4138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ШТАТНАЯ ЧИСЛЕННОСТЬ – </a:t>
            </a:r>
            <a:r>
              <a:rPr lang="kk-KZ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183</a:t>
            </a:r>
            <a:r>
              <a:rPr lang="kk-KZ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чел.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67070" y="3605759"/>
            <a:ext cx="4623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- </a:t>
            </a:r>
            <a:r>
              <a:rPr lang="kk-KZ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29 ВУЗов</a:t>
            </a:r>
          </a:p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- </a:t>
            </a:r>
            <a:r>
              <a:rPr lang="kk-KZ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2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4</a:t>
            </a:r>
            <a:r>
              <a:rPr lang="kk-KZ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НИИ </a:t>
            </a:r>
          </a:p>
          <a:p>
            <a:endParaRPr lang="kk-KZ" sz="16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- </a:t>
            </a:r>
            <a:r>
              <a:rPr lang="ru-RU" sz="1600" i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РГП</a:t>
            </a:r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на ПХВ  «Национальный центр развития высшего образования».</a:t>
            </a:r>
          </a:p>
          <a:p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- РГКП  «Национальный центр тестирования».</a:t>
            </a:r>
          </a:p>
          <a:p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- АО «Центр международных программ».</a:t>
            </a:r>
          </a:p>
          <a:p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- АО «Финансовый центр».</a:t>
            </a:r>
          </a:p>
          <a:p>
            <a:r>
              <a:rPr lang="kk-KZ" sz="1600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- АО «Фонд науки»</a:t>
            </a:r>
            <a:endParaRPr lang="ru-RU" sz="1600" i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r>
              <a:rPr lang="kk-KZ" sz="1600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- АО «Национальный центр государственной научно-технической экспертизы»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46675" y="2704014"/>
            <a:ext cx="4383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ПОДВЕДОМСТВЕННЫЕ ОРГАНИЗАЦИИ: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215" y="910244"/>
            <a:ext cx="19637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952" y="910243"/>
            <a:ext cx="19637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689" y="910242"/>
            <a:ext cx="19637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1593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prstClr val="white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prstClr val="white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prstClr val="white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prstClr val="white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0" y="6488668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5209E57-292E-4A8D-9567-972750D195D6}" type="slidenum">
              <a:rPr lang="ru-RU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/>
              <a:t>30</a:t>
            </a:fld>
            <a:endParaRPr lang="ru-RU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104172" y="288401"/>
            <a:ext cx="10818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ПОВЫШЕНИЕ СТАТУСА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НАЦИОНАЛЬНОЙ АКАДЕМИИ  НАУК </a:t>
            </a:r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17108" y="2926469"/>
            <a:ext cx="36808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002060"/>
                </a:solidFill>
                <a:latin typeface="Arial Narrow" pitchFamily="34" charset="0"/>
              </a:rPr>
              <a:t>ОСНОВНЫЕ ВИДЫ ДЕЯТЕЛЬНОСТИ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12474" y="3460991"/>
            <a:ext cx="59040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выработка рекомендаций по определению приоритетных направлений научной, научно-технической и инновационной </a:t>
            </a: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деятельности;</a:t>
            </a:r>
          </a:p>
          <a:p>
            <a:pPr marL="171450" indent="-1714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координация подготовки и издание ежегодного </a:t>
            </a: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Национального доклада по науке</a:t>
            </a: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;</a:t>
            </a:r>
          </a:p>
          <a:p>
            <a:pPr marL="171450" indent="-1714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координация подготовки и проведение </a:t>
            </a:r>
            <a:r>
              <a:rPr lang="ru-RU" sz="1400" b="1" dirty="0" err="1">
                <a:solidFill>
                  <a:srgbClr val="002060"/>
                </a:solidFill>
                <a:latin typeface="Arial Narrow" pitchFamily="34" charset="0"/>
              </a:rPr>
              <a:t>форсайтных</a:t>
            </a: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 исследований по развитию науки</a:t>
            </a: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;</a:t>
            </a:r>
          </a:p>
          <a:p>
            <a:pPr marL="171450" indent="-171450">
              <a:buFontTx/>
              <a:buChar char="-"/>
            </a:pP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проведение конкурсов </a:t>
            </a: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на соискание именных премий и стипендий в области науки;</a:t>
            </a:r>
          </a:p>
          <a:p>
            <a:pPr marL="171450" indent="-171450">
              <a:buFontTx/>
              <a:buChar char="-"/>
            </a:pP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проведение научных исследований </a:t>
            </a: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в различных областях науки и техники;</a:t>
            </a:r>
          </a:p>
          <a:p>
            <a:pPr marL="171450" indent="-171450">
              <a:buFontTx/>
              <a:buChar char="-"/>
            </a:pP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издание научных журналов</a:t>
            </a: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, участие в развитии международного научного и научно-технического сотрудничества;</a:t>
            </a:r>
          </a:p>
          <a:p>
            <a:pPr marL="171450" indent="-171450">
              <a:buFontTx/>
              <a:buChar char="-"/>
            </a:pP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участие в популяризации науки </a:t>
            </a: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и др.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2414744" y="1258108"/>
            <a:ext cx="25747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600" b="1" u="sng" dirty="0">
                <a:solidFill>
                  <a:srgbClr val="002060"/>
                </a:solidFill>
                <a:latin typeface="Arial Narrow" pitchFamily="34" charset="0"/>
              </a:rPr>
              <a:t>была создана 1 июня 1946 г.</a:t>
            </a:r>
            <a:endParaRPr lang="ru-RU" sz="1600" b="1" u="sng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1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4" y="1011124"/>
            <a:ext cx="1905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1238" y="1849251"/>
            <a:ext cx="48193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002060"/>
                </a:solidFill>
                <a:latin typeface="Arial Narrow" pitchFamily="34" charset="0"/>
              </a:rPr>
              <a:t>ОРГАНИЗАЦИОННО-ПРАВОВАЯ ФОРМА 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 Narrow" pitchFamily="34" charset="0"/>
              </a:rPr>
              <a:t>14 декабря 2022 г. </a:t>
            </a:r>
            <a:r>
              <a:rPr lang="ru-RU" sz="1600" dirty="0">
                <a:solidFill>
                  <a:srgbClr val="002060"/>
                </a:solidFill>
                <a:latin typeface="Arial Narrow" pitchFamily="34" charset="0"/>
              </a:rPr>
              <a:t>возвращен государственный статус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 Narrow" pitchFamily="34" charset="0"/>
              </a:rPr>
              <a:t>НАО  «Национальная академия наук Республики Казахстан» 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567246" y="3256199"/>
            <a:ext cx="5859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600" b="1" dirty="0">
                <a:solidFill>
                  <a:srgbClr val="002060"/>
                </a:solidFill>
                <a:latin typeface="Arial Narrow" pitchFamily="34" charset="0"/>
              </a:rPr>
              <a:t>АКАДЕМИКАМ БУДУТ УСТАНОВЛЕНЫ </a:t>
            </a:r>
          </a:p>
          <a:p>
            <a:r>
              <a:rPr lang="kk-KZ" sz="1600" b="1" dirty="0">
                <a:solidFill>
                  <a:srgbClr val="002060"/>
                </a:solidFill>
                <a:latin typeface="Arial Narrow" pitchFamily="34" charset="0"/>
              </a:rPr>
              <a:t>ПОЖИЗНЕННЫЕ СТИПЕНДИИ </a:t>
            </a:r>
            <a:r>
              <a:rPr lang="kk-KZ" sz="1600" dirty="0">
                <a:solidFill>
                  <a:srgbClr val="002060"/>
                </a:solidFill>
                <a:latin typeface="Arial Narrow" pitchFamily="34" charset="0"/>
              </a:rPr>
              <a:t>в размере 60 МРП в месяц</a:t>
            </a:r>
          </a:p>
        </p:txBody>
      </p:sp>
      <p:sp>
        <p:nvSpPr>
          <p:cNvPr id="130" name="Стрелка вправо 129"/>
          <p:cNvSpPr/>
          <p:nvPr/>
        </p:nvSpPr>
        <p:spPr>
          <a:xfrm>
            <a:off x="354777" y="1991439"/>
            <a:ext cx="206461" cy="282885"/>
          </a:xfrm>
          <a:prstGeom prst="rightArrow">
            <a:avLst>
              <a:gd name="adj1" fmla="val 0"/>
              <a:gd name="adj2" fmla="val 10000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31" name="Стрелка вправо 130"/>
          <p:cNvSpPr/>
          <p:nvPr/>
        </p:nvSpPr>
        <p:spPr>
          <a:xfrm>
            <a:off x="354776" y="3409744"/>
            <a:ext cx="206461" cy="282885"/>
          </a:xfrm>
          <a:prstGeom prst="rightArrow">
            <a:avLst>
              <a:gd name="adj1" fmla="val 0"/>
              <a:gd name="adj2" fmla="val 10000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32" name="Стрелка вправо 131"/>
          <p:cNvSpPr/>
          <p:nvPr/>
        </p:nvSpPr>
        <p:spPr>
          <a:xfrm>
            <a:off x="354775" y="4631043"/>
            <a:ext cx="206461" cy="282885"/>
          </a:xfrm>
          <a:prstGeom prst="rightArrow">
            <a:avLst>
              <a:gd name="adj1" fmla="val 0"/>
              <a:gd name="adj2" fmla="val 10000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6217108" y="1849251"/>
            <a:ext cx="4900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 Narrow" pitchFamily="34" charset="0"/>
              </a:rPr>
              <a:t>ДЛЯ ПРОВЕДЕНИЕ РЕМОНТА </a:t>
            </a:r>
          </a:p>
          <a:p>
            <a:r>
              <a:rPr lang="ru-RU" sz="1600" dirty="0">
                <a:solidFill>
                  <a:srgbClr val="002060"/>
                </a:solidFill>
                <a:latin typeface="Arial Narrow" pitchFamily="34" charset="0"/>
              </a:rPr>
              <a:t>здание РГП на ПХВ «</a:t>
            </a:r>
            <a:r>
              <a:rPr lang="ru-RU" sz="1600" dirty="0" err="1">
                <a:solidFill>
                  <a:srgbClr val="002060"/>
                </a:solidFill>
                <a:latin typeface="Arial Narrow" pitchFamily="34" charset="0"/>
              </a:rPr>
              <a:t>Ғылым</a:t>
            </a:r>
            <a:r>
              <a:rPr lang="ru-RU" sz="160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 Narrow" pitchFamily="34" charset="0"/>
              </a:rPr>
              <a:t>ордасы</a:t>
            </a:r>
            <a:r>
              <a:rPr lang="ru-RU" sz="1600" dirty="0">
                <a:solidFill>
                  <a:srgbClr val="002060"/>
                </a:solidFill>
                <a:latin typeface="Arial Narrow" pitchFamily="34" charset="0"/>
              </a:rPr>
              <a:t>» передано на баланс </a:t>
            </a:r>
            <a:r>
              <a:rPr lang="ru-RU" sz="1600" dirty="0" err="1">
                <a:solidFill>
                  <a:srgbClr val="002060"/>
                </a:solidFill>
                <a:latin typeface="Arial Narrow" pitchFamily="34" charset="0"/>
              </a:rPr>
              <a:t>акимата</a:t>
            </a:r>
            <a:r>
              <a:rPr lang="ru-RU" sz="1600" dirty="0">
                <a:solidFill>
                  <a:srgbClr val="002060"/>
                </a:solidFill>
                <a:latin typeface="Arial Narrow" pitchFamily="34" charset="0"/>
              </a:rPr>
              <a:t> города Алматы</a:t>
            </a:r>
          </a:p>
        </p:txBody>
      </p:sp>
      <p:sp>
        <p:nvSpPr>
          <p:cNvPr id="134" name="Прямоугольник 133"/>
          <p:cNvSpPr/>
          <p:nvPr/>
        </p:nvSpPr>
        <p:spPr>
          <a:xfrm>
            <a:off x="614870" y="4458844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 Narrow" pitchFamily="34" charset="0"/>
              </a:rPr>
              <a:t>РЕШЕНЫ ВОПРОСЫ ФИНАНСИРОВАНИЯ 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 Narrow" pitchFamily="34" charset="0"/>
              </a:rPr>
              <a:t>Академии из республиканского бюджета</a:t>
            </a:r>
          </a:p>
        </p:txBody>
      </p:sp>
      <p:sp>
        <p:nvSpPr>
          <p:cNvPr id="135" name="Прямоугольник 134"/>
          <p:cNvSpPr/>
          <p:nvPr/>
        </p:nvSpPr>
        <p:spPr>
          <a:xfrm>
            <a:off x="577899" y="5075853"/>
            <a:ext cx="60960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700" dirty="0" err="1">
                <a:solidFill>
                  <a:srgbClr val="002060"/>
                </a:solidFill>
                <a:latin typeface="Arial Narrow" pitchFamily="34" charset="0"/>
              </a:rPr>
              <a:t>форсайт</a:t>
            </a:r>
            <a:r>
              <a:rPr lang="ru-RU" sz="1700" dirty="0">
                <a:solidFill>
                  <a:srgbClr val="002060"/>
                </a:solidFill>
                <a:latin typeface="Arial Narrow" pitchFamily="34" charset="0"/>
              </a:rPr>
              <a:t>-исследования;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700" dirty="0">
                <a:solidFill>
                  <a:srgbClr val="002060"/>
                </a:solidFill>
                <a:latin typeface="Arial Narrow" pitchFamily="34" charset="0"/>
              </a:rPr>
              <a:t>национальный доклад;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700" dirty="0">
                <a:solidFill>
                  <a:srgbClr val="002060"/>
                </a:solidFill>
                <a:latin typeface="Arial Narrow" pitchFamily="34" charset="0"/>
              </a:rPr>
              <a:t>программно-целевое финансирование. </a:t>
            </a:r>
          </a:p>
        </p:txBody>
      </p:sp>
      <p:sp>
        <p:nvSpPr>
          <p:cNvPr id="136" name="Стрелка вправо 135"/>
          <p:cNvSpPr/>
          <p:nvPr/>
        </p:nvSpPr>
        <p:spPr>
          <a:xfrm>
            <a:off x="5957013" y="1926064"/>
            <a:ext cx="206461" cy="282885"/>
          </a:xfrm>
          <a:prstGeom prst="rightArrow">
            <a:avLst>
              <a:gd name="adj1" fmla="val 0"/>
              <a:gd name="adj2" fmla="val 10000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37" name="Стрелка вправо 136"/>
          <p:cNvSpPr/>
          <p:nvPr/>
        </p:nvSpPr>
        <p:spPr>
          <a:xfrm>
            <a:off x="5957012" y="2974094"/>
            <a:ext cx="206461" cy="282885"/>
          </a:xfrm>
          <a:prstGeom prst="rightArrow">
            <a:avLst>
              <a:gd name="adj1" fmla="val 0"/>
              <a:gd name="adj2" fmla="val 10000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4814B83E-CA79-48B9-9275-C2A4C96179CD}"/>
              </a:ext>
            </a:extLst>
          </p:cNvPr>
          <p:cNvSpPr/>
          <p:nvPr/>
        </p:nvSpPr>
        <p:spPr>
          <a:xfrm>
            <a:off x="-1805" y="-2511"/>
            <a:ext cx="1877482" cy="1972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Реализованные меры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693465" y="1020957"/>
            <a:ext cx="623535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/>
            <a:r>
              <a:rPr lang="ru-RU" sz="1600" b="1" dirty="0">
                <a:solidFill>
                  <a:srgbClr val="002060"/>
                </a:solidFill>
                <a:latin typeface="Arial Narrow" pitchFamily="34" charset="0"/>
              </a:rPr>
              <a:t>ПОРУЧЕНИЕ ПРЕЗИДЕНТА РЕСПУБЛИКИ КАЗАХСТАН</a:t>
            </a:r>
          </a:p>
          <a:p>
            <a:pPr marL="179388"/>
            <a:r>
              <a:rPr lang="ru-RU" i="1" dirty="0">
                <a:solidFill>
                  <a:srgbClr val="002060"/>
                </a:solidFill>
                <a:latin typeface="Arial Narrow" panose="020B0606020202030204" pitchFamily="34" charset="0"/>
              </a:rPr>
              <a:t>№ 22-01-13.4  от 1 июня 2022 года п. 1.1.1 </a:t>
            </a:r>
          </a:p>
        </p:txBody>
      </p:sp>
    </p:spTree>
    <p:extLst>
      <p:ext uri="{BB962C8B-B14F-4D97-AF65-F5344CB8AC3E}">
        <p14:creationId xmlns:p14="http://schemas.microsoft.com/office/powerpoint/2010/main" val="212089266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DE8498-0DAE-4806-B5BC-3C7370C1C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4"/>
          <a:stretch/>
        </p:blipFill>
        <p:spPr>
          <a:xfrm>
            <a:off x="0" y="-51758"/>
            <a:ext cx="12192000" cy="103868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254169" y="312641"/>
            <a:ext cx="9531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КОММЕРЦИАЛИЗАЦИИ РННТД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A4E757-8353-4E5E-9E04-3DE72439B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255924"/>
            <a:ext cx="1764739" cy="526621"/>
          </a:xfrm>
          <a:prstGeom prst="rect">
            <a:avLst/>
          </a:prstGeom>
        </p:spPr>
      </p:pic>
      <p:graphicFrame>
        <p:nvGraphicFramePr>
          <p:cNvPr id="45" name="Схема 44">
            <a:extLst>
              <a:ext uri="{FF2B5EF4-FFF2-40B4-BE49-F238E27FC236}">
                <a16:creationId xmlns:a16="http://schemas.microsoft.com/office/drawing/2014/main" id="{A8195E11-9F96-47C6-A3B8-452678C30C1D}"/>
              </a:ext>
            </a:extLst>
          </p:cNvPr>
          <p:cNvGraphicFramePr/>
          <p:nvPr/>
        </p:nvGraphicFramePr>
        <p:xfrm>
          <a:off x="1971377" y="1622726"/>
          <a:ext cx="1792358" cy="948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B58DDBB6-F3E8-4A36-A338-249BA9649CEC}"/>
              </a:ext>
            </a:extLst>
          </p:cNvPr>
          <p:cNvSpPr/>
          <p:nvPr/>
        </p:nvSpPr>
        <p:spPr>
          <a:xfrm>
            <a:off x="1992865" y="1578909"/>
            <a:ext cx="997123" cy="548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ru-RU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млрд.тг.</a:t>
            </a:r>
            <a:endParaRPr lang="x-none" sz="11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7DC959-34E4-43B8-8F0A-2B12CDA2D7A2}"/>
              </a:ext>
            </a:extLst>
          </p:cNvPr>
          <p:cNvSpPr txBox="1"/>
          <p:nvPr/>
        </p:nvSpPr>
        <p:spPr>
          <a:xfrm>
            <a:off x="2007665" y="2156063"/>
            <a:ext cx="921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продажи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7477A5B-9946-461B-BAF1-4E5B18D09610}"/>
              </a:ext>
            </a:extLst>
          </p:cNvPr>
          <p:cNvSpPr/>
          <p:nvPr/>
        </p:nvSpPr>
        <p:spPr>
          <a:xfrm>
            <a:off x="2955837" y="1574001"/>
            <a:ext cx="921603" cy="548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5,</a:t>
            </a:r>
            <a:r>
              <a:rPr lang="kk-KZ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млрд.тг </a:t>
            </a:r>
            <a:endParaRPr lang="aa-ET" sz="11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202829-F61C-4A4F-8205-25990ADFBDE0}"/>
              </a:ext>
            </a:extLst>
          </p:cNvPr>
          <p:cNvSpPr txBox="1"/>
          <p:nvPr/>
        </p:nvSpPr>
        <p:spPr>
          <a:xfrm>
            <a:off x="3074476" y="2134386"/>
            <a:ext cx="720707" cy="26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налоги</a:t>
            </a:r>
            <a:endParaRPr lang="x-none" sz="11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B98A69C-7C01-4ED3-942D-E80E8D10C5A3}"/>
              </a:ext>
            </a:extLst>
          </p:cNvPr>
          <p:cNvSpPr/>
          <p:nvPr/>
        </p:nvSpPr>
        <p:spPr>
          <a:xfrm>
            <a:off x="10572478" y="1226829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1419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E4666F1-A64D-4BE9-9D75-093F0EA5CAD0}"/>
              </a:ext>
            </a:extLst>
          </p:cNvPr>
          <p:cNvSpPr txBox="1"/>
          <p:nvPr/>
        </p:nvSpPr>
        <p:spPr>
          <a:xfrm>
            <a:off x="138964" y="3101267"/>
            <a:ext cx="23214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Продажи в динамике, </a:t>
            </a:r>
            <a:r>
              <a:rPr lang="ru-RU" sz="11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млн.тг</a:t>
            </a:r>
            <a:endParaRPr lang="aa-ET" sz="11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/>
          <a:srcRect l="25698" t="20574" r="29963" b="26066"/>
          <a:stretch/>
        </p:blipFill>
        <p:spPr>
          <a:xfrm>
            <a:off x="50097" y="3694619"/>
            <a:ext cx="2950234" cy="2483582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A5EA746-DE0E-47AA-B898-9F37C964395F}"/>
              </a:ext>
            </a:extLst>
          </p:cNvPr>
          <p:cNvGrpSpPr/>
          <p:nvPr/>
        </p:nvGrpSpPr>
        <p:grpSpPr>
          <a:xfrm>
            <a:off x="2034076" y="1697428"/>
            <a:ext cx="198864" cy="149566"/>
            <a:chOff x="854289" y="150129"/>
            <a:chExt cx="198864" cy="149566"/>
          </a:xfrm>
          <a:noFill/>
        </p:grpSpPr>
        <p:sp>
          <p:nvSpPr>
            <p:cNvPr id="40" name="Стрелка: вправо 39">
              <a:extLst>
                <a:ext uri="{FF2B5EF4-FFF2-40B4-BE49-F238E27FC236}">
                  <a16:creationId xmlns:a16="http://schemas.microsoft.com/office/drawing/2014/main" id="{924AD815-DA34-4687-ABDE-677994926180}"/>
                </a:ext>
              </a:extLst>
            </p:cNvPr>
            <p:cNvSpPr/>
            <p:nvPr/>
          </p:nvSpPr>
          <p:spPr>
            <a:xfrm rot="21597372">
              <a:off x="854289" y="150129"/>
              <a:ext cx="198864" cy="149566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Стрелка: вправо 4">
              <a:extLst>
                <a:ext uri="{FF2B5EF4-FFF2-40B4-BE49-F238E27FC236}">
                  <a16:creationId xmlns:a16="http://schemas.microsoft.com/office/drawing/2014/main" id="{7F99B863-328D-4EF4-9947-3E0A677904D7}"/>
                </a:ext>
              </a:extLst>
            </p:cNvPr>
            <p:cNvSpPr txBox="1"/>
            <p:nvPr/>
          </p:nvSpPr>
          <p:spPr>
            <a:xfrm rot="21597372">
              <a:off x="854289" y="180059"/>
              <a:ext cx="153994" cy="8974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aa-ET" sz="500" kern="1200"/>
            </a:p>
          </p:txBody>
        </p:sp>
      </p:grpSp>
      <p:graphicFrame>
        <p:nvGraphicFramePr>
          <p:cNvPr id="46" name="Схема 45">
            <a:extLst>
              <a:ext uri="{FF2B5EF4-FFF2-40B4-BE49-F238E27FC236}">
                <a16:creationId xmlns:a16="http://schemas.microsoft.com/office/drawing/2014/main" id="{FCF1E833-BE27-4EC9-84E4-2D6DC7B49459}"/>
              </a:ext>
            </a:extLst>
          </p:cNvPr>
          <p:cNvGraphicFramePr/>
          <p:nvPr/>
        </p:nvGraphicFramePr>
        <p:xfrm>
          <a:off x="61565" y="1590549"/>
          <a:ext cx="1805559" cy="9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9377DFA-177A-461B-AD68-41E2147B9A44}"/>
              </a:ext>
            </a:extLst>
          </p:cNvPr>
          <p:cNvSpPr txBox="1"/>
          <p:nvPr/>
        </p:nvSpPr>
        <p:spPr>
          <a:xfrm>
            <a:off x="-164221" y="1585460"/>
            <a:ext cx="1036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151 </a:t>
            </a:r>
            <a:r>
              <a:rPr lang="ru-RU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08805F-0E3D-4292-BE39-33ADA08203FA}"/>
              </a:ext>
            </a:extLst>
          </p:cNvPr>
          <p:cNvSpPr txBox="1"/>
          <p:nvPr/>
        </p:nvSpPr>
        <p:spPr>
          <a:xfrm>
            <a:off x="1078983" y="1558217"/>
            <a:ext cx="1036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</a:p>
          <a:p>
            <a:r>
              <a:rPr lang="ru-RU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402млн.тг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1DABD41-94DE-406C-B725-60EE0A016E62}"/>
              </a:ext>
            </a:extLst>
          </p:cNvPr>
          <p:cNvSpPr txBox="1"/>
          <p:nvPr/>
        </p:nvSpPr>
        <p:spPr>
          <a:xfrm>
            <a:off x="-105593" y="2184270"/>
            <a:ext cx="1218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портфель</a:t>
            </a:r>
            <a:endParaRPr lang="x-none" sz="11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F84375-09C7-4C0A-996C-837966D7BAB7}"/>
              </a:ext>
            </a:extLst>
          </p:cNvPr>
          <p:cNvSpPr txBox="1"/>
          <p:nvPr/>
        </p:nvSpPr>
        <p:spPr>
          <a:xfrm>
            <a:off x="982183" y="2165256"/>
            <a:ext cx="1151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экспорт</a:t>
            </a:r>
            <a:endParaRPr lang="x-none" sz="11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7" name="Схема 46">
            <a:extLst>
              <a:ext uri="{FF2B5EF4-FFF2-40B4-BE49-F238E27FC236}">
                <a16:creationId xmlns:a16="http://schemas.microsoft.com/office/drawing/2014/main" id="{54B44ABA-245F-4599-9B11-803C281AFE28}"/>
              </a:ext>
            </a:extLst>
          </p:cNvPr>
          <p:cNvGraphicFramePr/>
          <p:nvPr/>
        </p:nvGraphicFramePr>
        <p:xfrm>
          <a:off x="3860093" y="1620364"/>
          <a:ext cx="2187434" cy="9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21CD7DDC-9062-4366-AA09-2B7FC3817EE8}"/>
              </a:ext>
            </a:extLst>
          </p:cNvPr>
          <p:cNvSpPr/>
          <p:nvPr/>
        </p:nvSpPr>
        <p:spPr>
          <a:xfrm>
            <a:off x="3909919" y="1590985"/>
            <a:ext cx="117634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6,</a:t>
            </a:r>
            <a:r>
              <a:rPr lang="kk-KZ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млрд.тг </a:t>
            </a:r>
            <a:endParaRPr lang="aa-ET" sz="11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123871E-201E-4954-837D-BEF5E5F99D28}"/>
              </a:ext>
            </a:extLst>
          </p:cNvPr>
          <p:cNvSpPr/>
          <p:nvPr/>
        </p:nvSpPr>
        <p:spPr>
          <a:xfrm>
            <a:off x="5105390" y="1656975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1419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73CF2A-3806-46B8-AB74-D166C40D6961}"/>
              </a:ext>
            </a:extLst>
          </p:cNvPr>
          <p:cNvSpPr txBox="1"/>
          <p:nvPr/>
        </p:nvSpPr>
        <p:spPr>
          <a:xfrm>
            <a:off x="3957849" y="2156063"/>
            <a:ext cx="1529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со-</a:t>
            </a:r>
            <a:r>
              <a:rPr lang="ru-RU" sz="11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</a:t>
            </a:r>
            <a:endParaRPr lang="x-none" sz="11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E0A8E89-3213-4022-B367-8BCD8CAD8027}"/>
              </a:ext>
            </a:extLst>
          </p:cNvPr>
          <p:cNvSpPr/>
          <p:nvPr/>
        </p:nvSpPr>
        <p:spPr>
          <a:xfrm>
            <a:off x="5244521" y="2131971"/>
            <a:ext cx="8354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рабочие </a:t>
            </a:r>
          </a:p>
          <a:p>
            <a:pPr algn="ctr"/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места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aa-ET" sz="11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95224A8B-76CE-4680-BAD3-EF49550E93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32829" y="3649569"/>
            <a:ext cx="3352059" cy="248358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30A5009-D526-4F05-87F8-7A9B44B60323}"/>
              </a:ext>
            </a:extLst>
          </p:cNvPr>
          <p:cNvSpPr txBox="1"/>
          <p:nvPr/>
        </p:nvSpPr>
        <p:spPr>
          <a:xfrm>
            <a:off x="7915928" y="971725"/>
            <a:ext cx="269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 2022 ГОДА</a:t>
            </a:r>
            <a:endParaRPr lang="aa-ET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E6F5630-BD7B-475C-BD47-2ABB8D6EA6C3}"/>
              </a:ext>
            </a:extLst>
          </p:cNvPr>
          <p:cNvSpPr txBox="1"/>
          <p:nvPr/>
        </p:nvSpPr>
        <p:spPr>
          <a:xfrm>
            <a:off x="1585913" y="1060542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Текущие результаты</a:t>
            </a:r>
            <a:endParaRPr lang="aa-ET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C98AAD8-45D8-4C1D-A5BB-04B93DB5D391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6087464" y="986930"/>
            <a:ext cx="8536" cy="5379364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292EBBC-38CE-42CB-8F5B-CE3806499815}"/>
              </a:ext>
            </a:extLst>
          </p:cNvPr>
          <p:cNvSpPr/>
          <p:nvPr/>
        </p:nvSpPr>
        <p:spPr>
          <a:xfrm>
            <a:off x="10138557" y="2758087"/>
            <a:ext cx="20449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пп.5 п.22 Программа повышения доходов населения до 2025 года</a:t>
            </a:r>
            <a:endParaRPr lang="ru-RU" sz="1600" b="1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500" b="1" i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Запуск научно-технологического акселератора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727C5D1-8A4F-47BD-B1C5-91EDE494FAC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-1" r="17" b="30669"/>
          <a:stretch/>
        </p:blipFill>
        <p:spPr>
          <a:xfrm>
            <a:off x="6533990" y="988873"/>
            <a:ext cx="5235678" cy="15708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6F7A21-9417-487B-827B-6AA9D4DCDFF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17604" y="2654757"/>
            <a:ext cx="3913631" cy="190122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DD06D0D-53B0-4277-B0B7-41A301576C4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601" y="4743058"/>
            <a:ext cx="670354" cy="92426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7AC16A2-20DA-4CBD-A44C-2DB13A34917B}"/>
              </a:ext>
            </a:extLst>
          </p:cNvPr>
          <p:cNvSpPr/>
          <p:nvPr/>
        </p:nvSpPr>
        <p:spPr>
          <a:xfrm>
            <a:off x="7343331" y="5732770"/>
            <a:ext cx="361699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5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Национальная инновационная система</a:t>
            </a:r>
            <a:endParaRPr lang="ru-KZ" sz="1500" b="1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E3030AF-EB4E-46C3-8493-B149B02D1E77}"/>
              </a:ext>
            </a:extLst>
          </p:cNvPr>
          <p:cNvSpPr/>
          <p:nvPr/>
        </p:nvSpPr>
        <p:spPr>
          <a:xfrm>
            <a:off x="7036032" y="5056851"/>
            <a:ext cx="2041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Координация</a:t>
            </a:r>
            <a:endParaRPr lang="ru-KZ" b="1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B48B1B53-C432-4954-B683-39D915BCBA07}"/>
              </a:ext>
            </a:extLst>
          </p:cNvPr>
          <p:cNvSpPr/>
          <p:nvPr/>
        </p:nvSpPr>
        <p:spPr>
          <a:xfrm>
            <a:off x="7036032" y="4929459"/>
            <a:ext cx="1522994" cy="68263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8" name="Стрелка: вправо 47">
            <a:extLst>
              <a:ext uri="{FF2B5EF4-FFF2-40B4-BE49-F238E27FC236}">
                <a16:creationId xmlns:a16="http://schemas.microsoft.com/office/drawing/2014/main" id="{23BC84F0-DDC4-43A3-AB2C-51DB7D79581D}"/>
              </a:ext>
            </a:extLst>
          </p:cNvPr>
          <p:cNvSpPr/>
          <p:nvPr/>
        </p:nvSpPr>
        <p:spPr>
          <a:xfrm rot="10800000">
            <a:off x="9434531" y="4920984"/>
            <a:ext cx="1566539" cy="69958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84D782F-2823-450C-BD8E-77BEAC411AC8}"/>
              </a:ext>
            </a:extLst>
          </p:cNvPr>
          <p:cNvSpPr/>
          <p:nvPr/>
        </p:nvSpPr>
        <p:spPr>
          <a:xfrm>
            <a:off x="9541330" y="5056851"/>
            <a:ext cx="1486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Методология </a:t>
            </a:r>
            <a:endParaRPr lang="ru-KZ" dirty="0">
              <a:solidFill>
                <a:srgbClr val="002060"/>
              </a:solidFill>
            </a:endParaRPr>
          </a:p>
        </p:txBody>
      </p:sp>
      <p:pic>
        <p:nvPicPr>
          <p:cNvPr id="1034" name="Picture 10" descr="https://cdn0.iconfinder.com/data/icons/new-product-development-npd/64/commerciallisation-innovation-new-product-development-business-marketing-512.png">
            <a:extLst>
              <a:ext uri="{FF2B5EF4-FFF2-40B4-BE49-F238E27FC236}">
                <a16:creationId xmlns:a16="http://schemas.microsoft.com/office/drawing/2014/main" id="{BDC9AE12-4395-4F35-B130-607C1F66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358" y="6200273"/>
            <a:ext cx="563557" cy="56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upload.wikimedia.org/wikipedia/commons/6/6c/Natural_science.png">
            <a:extLst>
              <a:ext uri="{FF2B5EF4-FFF2-40B4-BE49-F238E27FC236}">
                <a16:creationId xmlns:a16="http://schemas.microsoft.com/office/drawing/2014/main" id="{A7A8D6F2-90F6-4CC9-9906-9D764DFD8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312" y="6248048"/>
            <a:ext cx="485718" cy="45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3A1CF320-6693-4BD2-A6A9-5D903E37BB0E}"/>
              </a:ext>
            </a:extLst>
          </p:cNvPr>
          <p:cNvCxnSpPr>
            <a:cxnSpLocks/>
          </p:cNvCxnSpPr>
          <p:nvPr/>
        </p:nvCxnSpPr>
        <p:spPr>
          <a:xfrm>
            <a:off x="6193095" y="4715407"/>
            <a:ext cx="589191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816AC2F8-DCD2-4796-ACED-CB451148E1A9}"/>
              </a:ext>
            </a:extLst>
          </p:cNvPr>
          <p:cNvCxnSpPr>
            <a:cxnSpLocks/>
          </p:cNvCxnSpPr>
          <p:nvPr/>
        </p:nvCxnSpPr>
        <p:spPr>
          <a:xfrm>
            <a:off x="6205869" y="2532660"/>
            <a:ext cx="589191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2" name="Picture 18" descr="https://img.scoop.it/kI2iF0SrF5eYbtRzuesk8jl72eJkfbmt4t8yenImKBVvK0kTmF0xjctABnaLJIm9">
            <a:extLst>
              <a:ext uri="{FF2B5EF4-FFF2-40B4-BE49-F238E27FC236}">
                <a16:creationId xmlns:a16="http://schemas.microsoft.com/office/drawing/2014/main" id="{A3B27CA4-00B2-4175-84E4-E3EDB8CD7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5" t="4406" r="5042" b="17194"/>
          <a:stretch/>
        </p:blipFill>
        <p:spPr bwMode="auto">
          <a:xfrm>
            <a:off x="8776173" y="6329027"/>
            <a:ext cx="603701" cy="36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11695610" y="6488668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5209E57-292E-4A8D-9567-972750D195D6}" type="slidenum">
              <a:rPr lang="ru-RU" smtClean="0">
                <a:latin typeface="Arial Narrow" panose="020B0606020202030204" pitchFamily="34" charset="0"/>
                <a:cs typeface="Arial" panose="020B0604020202020204" pitchFamily="34" charset="0"/>
              </a:rPr>
              <a:t>31</a:t>
            </a:fld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290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0" y="6488668"/>
            <a:ext cx="418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5209E57-292E-4A8D-9567-972750D195D6}" type="slidenum">
              <a:rPr lang="ru-RU" sz="2000" smtClean="0">
                <a:latin typeface="Arial Narrow" panose="020B0606020202030204" pitchFamily="34" charset="0"/>
                <a:cs typeface="Arial" panose="020B0604020202020204" pitchFamily="34" charset="0"/>
              </a:rPr>
              <a:t>32</a:t>
            </a:fld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165" name="Скругленный прямоугольник 164"/>
          <p:cNvSpPr/>
          <p:nvPr/>
        </p:nvSpPr>
        <p:spPr>
          <a:xfrm>
            <a:off x="719376" y="1200650"/>
            <a:ext cx="11222080" cy="829189"/>
          </a:xfrm>
          <a:prstGeom prst="roundRect">
            <a:avLst>
              <a:gd name="adj" fmla="val 5263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endParaRPr lang="en-US" sz="24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66" name="Скругленный прямоугольник 165"/>
          <p:cNvSpPr/>
          <p:nvPr/>
        </p:nvSpPr>
        <p:spPr>
          <a:xfrm>
            <a:off x="679880" y="3365976"/>
            <a:ext cx="11313705" cy="585652"/>
          </a:xfrm>
          <a:prstGeom prst="roundRect">
            <a:avLst>
              <a:gd name="adj" fmla="val 1513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9388"/>
            <a:endParaRPr lang="en-US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167" name="Рисунок 166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" y="5614783"/>
            <a:ext cx="449184" cy="478845"/>
          </a:xfrm>
          <a:prstGeom prst="rect">
            <a:avLst/>
          </a:prstGeom>
        </p:spPr>
      </p:pic>
      <p:pic>
        <p:nvPicPr>
          <p:cNvPr id="168" name="Google Shape;285;p30"/>
          <p:cNvPicPr preferRelativeResize="0"/>
          <p:nvPr/>
        </p:nvPicPr>
        <p:blipFill rotWithShape="1">
          <a:blip r:embed="rId5">
            <a:grayscl/>
          </a:blip>
          <a:srcRect/>
          <a:stretch/>
        </p:blipFill>
        <p:spPr>
          <a:xfrm>
            <a:off x="95479" y="3416222"/>
            <a:ext cx="435923" cy="485160"/>
          </a:xfrm>
          <a:prstGeom prst="rect">
            <a:avLst/>
          </a:prstGeom>
        </p:spPr>
      </p:pic>
      <p:pic>
        <p:nvPicPr>
          <p:cNvPr id="169" name="Рисунок 168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" y="1200650"/>
            <a:ext cx="618740" cy="61874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70" name="Прямоугольник 169"/>
          <p:cNvSpPr/>
          <p:nvPr/>
        </p:nvSpPr>
        <p:spPr>
          <a:xfrm>
            <a:off x="719376" y="2143912"/>
            <a:ext cx="11222079" cy="1107990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marL="228589" indent="-228589" algn="just" defTabSz="1219140">
              <a:buClr>
                <a:srgbClr val="000000"/>
              </a:buClr>
              <a:buFont typeface="Wingdings" pitchFamily="2" charset="2"/>
              <a:buChar char="§"/>
            </a:pP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Проведение ежегодных конкурсов на гранты по коммерциализации РННТД </a:t>
            </a:r>
            <a:r>
              <a:rPr lang="kk-KZ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(</a:t>
            </a: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со-финансирование в размере не менее 30%);</a:t>
            </a:r>
          </a:p>
          <a:p>
            <a:pPr marL="228589" indent="-228589" algn="just" defTabSz="1219140">
              <a:buClr>
                <a:srgbClr val="000000"/>
              </a:buClr>
              <a:buFont typeface="Wingdings" pitchFamily="2" charset="2"/>
              <a:buChar char="§"/>
            </a:pP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Реализация механизма по обеспечению прозрачности отчислений </a:t>
            </a:r>
            <a:r>
              <a:rPr lang="ru-RU" sz="1600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недропользователей</a:t>
            </a: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 на финансирование </a:t>
            </a:r>
            <a:r>
              <a:rPr lang="ru-RU" sz="1600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НИОКР</a:t>
            </a: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;</a:t>
            </a:r>
          </a:p>
          <a:p>
            <a:pPr marL="228589" indent="-228589" algn="just" defTabSz="1219140">
              <a:buClr>
                <a:srgbClr val="000000"/>
              </a:buClr>
              <a:buFont typeface="Wingdings" pitchFamily="2" charset="2"/>
              <a:buChar char="§"/>
            </a:pP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Реализация механизма по обеспечению дополнительных налоговых и инвестиционных преференций для частных инвестиций в </a:t>
            </a:r>
            <a:r>
              <a:rPr lang="ru-RU" sz="1600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НИОКР</a:t>
            </a: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;</a:t>
            </a:r>
          </a:p>
          <a:p>
            <a:pPr marL="228589" indent="-228589" algn="just" defTabSz="1219140">
              <a:buClr>
                <a:srgbClr val="000000"/>
              </a:buClr>
              <a:buFont typeface="Wingdings" pitchFamily="2" charset="2"/>
              <a:buChar char="§"/>
            </a:pP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Со-финансирование научных исследований бизнесом.</a:t>
            </a:r>
          </a:p>
        </p:txBody>
      </p:sp>
      <p:sp>
        <p:nvSpPr>
          <p:cNvPr id="254" name="Прямоугольник 253"/>
          <p:cNvSpPr/>
          <p:nvPr/>
        </p:nvSpPr>
        <p:spPr>
          <a:xfrm>
            <a:off x="719376" y="4014351"/>
            <a:ext cx="10701809" cy="1600432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marL="228589" indent="-228589" defTabSz="121914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solidFill>
                  <a:srgbClr val="002060"/>
                </a:solidFill>
                <a:latin typeface="Arial Narrow" pitchFamily="34" charset="0"/>
                <a:cs typeface="Arial"/>
                <a:sym typeface="Arial"/>
              </a:rPr>
              <a:t>Совершенствование деятельности </a:t>
            </a:r>
            <a:r>
              <a:rPr lang="ru-RU" sz="1600" kern="0" dirty="0" err="1">
                <a:solidFill>
                  <a:srgbClr val="002060"/>
                </a:solidFill>
                <a:latin typeface="Arial Narrow" pitchFamily="34" charset="0"/>
                <a:cs typeface="Arial"/>
                <a:sym typeface="Arial"/>
              </a:rPr>
              <a:t>эндаумент</a:t>
            </a:r>
            <a:r>
              <a:rPr lang="ru-RU" sz="1600" kern="0" dirty="0">
                <a:solidFill>
                  <a:srgbClr val="002060"/>
                </a:solidFill>
                <a:latin typeface="Arial Narrow" pitchFamily="34" charset="0"/>
                <a:cs typeface="Arial"/>
                <a:sym typeface="Arial"/>
              </a:rPr>
              <a:t>-фондов при вузах;</a:t>
            </a:r>
          </a:p>
          <a:p>
            <a:pPr marL="228589" indent="-228589" defTabSz="121914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Развитие специализированных инжиниринговых центров, научно­-технологических парков; </a:t>
            </a:r>
          </a:p>
          <a:p>
            <a:pPr marL="228589" indent="-228589" defTabSz="121914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kk-KZ" sz="1600" kern="0" dirty="0">
                <a:solidFill>
                  <a:srgbClr val="002060"/>
                </a:solidFill>
                <a:latin typeface="Arial Narrow" pitchFamily="34" charset="0"/>
                <a:cs typeface="Arial"/>
                <a:sym typeface="Arial"/>
              </a:rPr>
              <a:t>Приобретение научного оборудования в рамках </a:t>
            </a:r>
            <a:r>
              <a:rPr lang="ru-RU" sz="1600" kern="0" dirty="0">
                <a:solidFill>
                  <a:srgbClr val="002060"/>
                </a:solidFill>
                <a:latin typeface="Arial Narrow" pitchFamily="34" charset="0"/>
                <a:cs typeface="Arial"/>
                <a:sym typeface="Arial"/>
              </a:rPr>
              <a:t>обновленного механизма по ПЦФ</a:t>
            </a:r>
            <a:r>
              <a:rPr lang="kk-KZ" sz="1600" kern="0" dirty="0">
                <a:solidFill>
                  <a:srgbClr val="002060"/>
                </a:solidFill>
                <a:latin typeface="Arial Narrow" pitchFamily="34" charset="0"/>
                <a:cs typeface="Arial"/>
                <a:sym typeface="Arial"/>
              </a:rPr>
              <a:t>;</a:t>
            </a:r>
          </a:p>
          <a:p>
            <a:pPr marL="228589" indent="-228589" defTabSz="121914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solidFill>
                  <a:srgbClr val="002060"/>
                </a:solidFill>
                <a:latin typeface="Arial Narrow" pitchFamily="34" charset="0"/>
                <a:cs typeface="Arial"/>
                <a:sym typeface="Arial"/>
              </a:rPr>
              <a:t>Создание на базе </a:t>
            </a:r>
            <a:r>
              <a:rPr lang="ru-RU" sz="1600" kern="0" dirty="0" err="1">
                <a:solidFill>
                  <a:srgbClr val="002060"/>
                </a:solidFill>
                <a:latin typeface="Arial Narrow" pitchFamily="34" charset="0"/>
                <a:cs typeface="Arial"/>
                <a:sym typeface="Arial"/>
              </a:rPr>
              <a:t>КазНИТУ</a:t>
            </a:r>
            <a:r>
              <a:rPr lang="ru-RU" sz="1600" kern="0" dirty="0">
                <a:solidFill>
                  <a:srgbClr val="002060"/>
                </a:solidFill>
                <a:latin typeface="Arial Narrow" pitchFamily="34" charset="0"/>
                <a:cs typeface="Arial"/>
                <a:sym typeface="Arial"/>
              </a:rPr>
              <a:t> научно-исследовательского </a:t>
            </a:r>
            <a:r>
              <a:rPr lang="ru-RU" sz="1600" kern="0" dirty="0" err="1">
                <a:solidFill>
                  <a:srgbClr val="002060"/>
                </a:solidFill>
                <a:latin typeface="Arial Narrow" pitchFamily="34" charset="0"/>
                <a:cs typeface="Arial"/>
                <a:sym typeface="Arial"/>
              </a:rPr>
              <a:t>хаба</a:t>
            </a:r>
            <a:r>
              <a:rPr lang="ru-RU" sz="1600" kern="0" dirty="0">
                <a:solidFill>
                  <a:srgbClr val="002060"/>
                </a:solidFill>
                <a:latin typeface="Arial Narrow" pitchFamily="34" charset="0"/>
                <a:cs typeface="Arial"/>
                <a:sym typeface="Arial"/>
              </a:rPr>
              <a:t>;</a:t>
            </a:r>
          </a:p>
          <a:p>
            <a:pPr marL="228589" indent="-228589" defTabSz="121914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solidFill>
                  <a:srgbClr val="002060"/>
                </a:solidFill>
                <a:latin typeface="Arial Narrow" pitchFamily="34" charset="0"/>
                <a:cs typeface="Arial"/>
                <a:sym typeface="Arial"/>
              </a:rPr>
              <a:t>Реализация программ развития исследовательских университетов и «Центров академического превосходства»;</a:t>
            </a:r>
          </a:p>
          <a:p>
            <a:pPr marL="228589" indent="-228589" defTabSz="121914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kk-KZ" sz="1600" kern="0" dirty="0">
                <a:solidFill>
                  <a:srgbClr val="002060"/>
                </a:solidFill>
                <a:latin typeface="Arial Narrow" pitchFamily="34" charset="0"/>
                <a:cs typeface="Arial"/>
                <a:sym typeface="Arial"/>
              </a:rPr>
              <a:t>Создание при НИИ и Вузах научно-производственных центров.</a:t>
            </a:r>
            <a:endParaRPr lang="ru-RU" sz="1600" kern="0" dirty="0">
              <a:solidFill>
                <a:srgbClr val="002060"/>
              </a:solidFill>
              <a:latin typeface="Arial Narrow" pitchFamily="34" charset="0"/>
              <a:cs typeface="Arial"/>
              <a:sym typeface="Arial"/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719376" y="5995916"/>
            <a:ext cx="100271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89" lvl="0" indent="-228589" algn="just" defTabSz="1219140">
              <a:buClr>
                <a:srgbClr val="000000"/>
              </a:buClr>
              <a:buFont typeface="Wingdings" pitchFamily="2" charset="2"/>
              <a:buChar char="§"/>
            </a:pP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Создание </a:t>
            </a:r>
            <a:r>
              <a:rPr lang="ru-RU" sz="1600" b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Национального совета </a:t>
            </a: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по науке и технологиям</a:t>
            </a:r>
            <a:r>
              <a:rPr lang="kk-KZ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, </a:t>
            </a: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Научно-технических советов по отраслям;</a:t>
            </a:r>
          </a:p>
          <a:p>
            <a:pPr marL="228589" lvl="0" indent="-228589" algn="just" defTabSz="1219140">
              <a:buClr>
                <a:srgbClr val="000000"/>
              </a:buClr>
              <a:buFont typeface="Wingdings" pitchFamily="2" charset="2"/>
              <a:buChar char="§"/>
            </a:pP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Создание Рабочей группы по подготовке Концепции Закона РК «О науке и технологической политике»; </a:t>
            </a:r>
          </a:p>
          <a:p>
            <a:pPr marL="228589" lvl="0" indent="-228589" algn="just" defTabSz="1219140">
              <a:buClr>
                <a:srgbClr val="000000"/>
              </a:buClr>
              <a:buFont typeface="Wingdings" pitchFamily="2" charset="2"/>
              <a:buChar char="§"/>
            </a:pP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Подготовка проекта Закона РК «О науке и технологической политике».</a:t>
            </a:r>
            <a:endParaRPr lang="ru-RU" sz="1600" kern="0" dirty="0">
              <a:solidFill>
                <a:srgbClr val="002060"/>
              </a:solidFill>
              <a:latin typeface="Arial Narrow" pitchFamily="34" charset="0"/>
              <a:cs typeface="Arial"/>
              <a:sym typeface="Arial"/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719376" y="1198842"/>
            <a:ext cx="1114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20660" fontAlgn="base">
              <a:spcBef>
                <a:spcPct val="0"/>
              </a:spcBef>
            </a:pPr>
            <a:r>
              <a:rPr lang="ru-RU" sz="1600" b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67. Поэтапное увеличение финансирования прикладной науки, в том числе за счет со-финансирования научных исследований бизнесом, а также создание условий для коммерциализации результатов научной и научно-технической деятельности, в частности, через выделение ежегодных грантов – </a:t>
            </a:r>
            <a:r>
              <a:rPr lang="ru-RU" sz="1600" u="sng" kern="0" dirty="0">
                <a:latin typeface="Arial Narrow" panose="020B0606020202030204" pitchFamily="34" charset="0"/>
                <a:ea typeface="DengXian"/>
              </a:rPr>
              <a:t>декомпозирован в Концепцию развития науки РК до 2026 года</a:t>
            </a:r>
          </a:p>
        </p:txBody>
      </p:sp>
      <p:sp>
        <p:nvSpPr>
          <p:cNvPr id="257" name="Прямоугольник 256"/>
          <p:cNvSpPr/>
          <p:nvPr/>
        </p:nvSpPr>
        <p:spPr>
          <a:xfrm>
            <a:off x="705253" y="3367784"/>
            <a:ext cx="112362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20660" fontAlgn="base">
              <a:spcBef>
                <a:spcPct val="0"/>
              </a:spcBef>
            </a:pPr>
            <a:r>
              <a:rPr lang="ru-RU" sz="1600" b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68. Формирование и развитие специализированных инжиниринговых центров, научно-технологических парков при ведущих вузах и крупных предприятиях – </a:t>
            </a:r>
            <a:r>
              <a:rPr lang="ru-RU" sz="1600" u="sng" kern="0" dirty="0">
                <a:latin typeface="Arial Narrow" panose="020B0606020202030204" pitchFamily="34" charset="0"/>
                <a:ea typeface="DengXian"/>
              </a:rPr>
              <a:t>декомпозирован в Концепцию развития науки РК до 2026 года</a:t>
            </a:r>
          </a:p>
        </p:txBody>
      </p:sp>
      <p:sp>
        <p:nvSpPr>
          <p:cNvPr id="258" name="Скругленный прямоугольник 257"/>
          <p:cNvSpPr/>
          <p:nvPr/>
        </p:nvSpPr>
        <p:spPr>
          <a:xfrm>
            <a:off x="651305" y="5614783"/>
            <a:ext cx="11342280" cy="340362"/>
          </a:xfrm>
          <a:prstGeom prst="roundRect">
            <a:avLst>
              <a:gd name="adj" fmla="val 1513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9388"/>
            <a:endParaRPr lang="en-US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658765" y="5614783"/>
            <a:ext cx="114264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20660" fontAlgn="base">
              <a:spcBef>
                <a:spcPct val="0"/>
              </a:spcBef>
            </a:pPr>
            <a:r>
              <a:rPr lang="ru-RU" sz="1600" b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69. Разработка Закона «О науке и технологической политике» – </a:t>
            </a:r>
            <a:r>
              <a:rPr lang="ru-RU" sz="1600" u="sng" kern="0" dirty="0">
                <a:latin typeface="Arial Narrow" panose="020B0606020202030204" pitchFamily="34" charset="0"/>
                <a:ea typeface="DengXian"/>
              </a:rPr>
              <a:t>декомпозирован в Концепцию развития науки РК до 2026 года</a:t>
            </a:r>
          </a:p>
        </p:txBody>
      </p:sp>
      <p:sp>
        <p:nvSpPr>
          <p:cNvPr id="260" name="Прямоугольник 259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363995" y="76568"/>
            <a:ext cx="105584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400"/>
            </a:pPr>
            <a:r>
              <a:rPr lang="ru-RU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ЗАДАЧИ НАУКИ</a:t>
            </a:r>
          </a:p>
          <a:p>
            <a:pPr>
              <a:buSzPts val="2400"/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В РАМКАХ ПРЕДВЫБОРНОЙ ПРОГРАММЫ ПРЕЗИДЕНТА РК</a:t>
            </a:r>
          </a:p>
        </p:txBody>
      </p:sp>
    </p:spTree>
    <p:extLst>
      <p:ext uri="{BB962C8B-B14F-4D97-AF65-F5344CB8AC3E}">
        <p14:creationId xmlns:p14="http://schemas.microsoft.com/office/powerpoint/2010/main" val="329159198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0" y="6488668"/>
            <a:ext cx="370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5209E57-292E-4A8D-9567-972750D195D6}" type="slidenum">
              <a:rPr lang="ru-RU" sz="1600" smtClean="0">
                <a:latin typeface="Arial Narrow" panose="020B0606020202030204" pitchFamily="34" charset="0"/>
                <a:cs typeface="Arial" panose="020B0604020202020204" pitchFamily="34" charset="0"/>
              </a:rPr>
              <a:t>33</a:t>
            </a:fld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146" name="Google Shape;678;p107"/>
          <p:cNvSpPr/>
          <p:nvPr/>
        </p:nvSpPr>
        <p:spPr>
          <a:xfrm>
            <a:off x="312815" y="1027744"/>
            <a:ext cx="5341589" cy="1453959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ru-RU" sz="2133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ДОКУМЕНТОВ СГП</a:t>
            </a:r>
          </a:p>
          <a:p>
            <a:pPr marL="1004888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Кадровый потенциал</a:t>
            </a:r>
            <a:endParaRPr lang="ru-RU" sz="1400" dirty="0">
              <a:solidFill>
                <a:srgbClr val="002060"/>
              </a:solidFill>
              <a:highlight>
                <a:srgbClr val="FEC50C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1004888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Конкурентоспособность</a:t>
            </a:r>
            <a:endParaRPr lang="ru-RU" sz="1400" dirty="0">
              <a:solidFill>
                <a:srgbClr val="002060"/>
              </a:solidFill>
              <a:highlight>
                <a:srgbClr val="FEC50C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1004888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Рост расходов бизнеса</a:t>
            </a:r>
            <a:endParaRPr lang="ru-RU" sz="1400" dirty="0">
              <a:solidFill>
                <a:srgbClr val="002060"/>
              </a:solidFill>
              <a:highlight>
                <a:srgbClr val="FEC50C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1004888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Совершенствование администрирования науки</a:t>
            </a:r>
            <a:endParaRPr lang="ru-RU" sz="1400" dirty="0">
              <a:solidFill>
                <a:srgbClr val="002060"/>
              </a:solidFill>
              <a:highlight>
                <a:srgbClr val="FEC50C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7" name="Google Shape;679;p107"/>
          <p:cNvSpPr/>
          <p:nvPr/>
        </p:nvSpPr>
        <p:spPr>
          <a:xfrm>
            <a:off x="951057" y="1191250"/>
            <a:ext cx="4602176" cy="146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lang="ru-RU" sz="2133" b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Google Shape;680;p107"/>
          <p:cNvSpPr/>
          <p:nvPr/>
        </p:nvSpPr>
        <p:spPr>
          <a:xfrm>
            <a:off x="411834" y="1503327"/>
            <a:ext cx="543065" cy="548747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rgbClr val="1D499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8987">
              <a:defRPr/>
            </a:pPr>
            <a:r>
              <a:rPr lang="ru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1</a:t>
            </a:r>
            <a:endParaRPr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9" name="Google Shape;681;p107"/>
          <p:cNvSpPr/>
          <p:nvPr/>
        </p:nvSpPr>
        <p:spPr>
          <a:xfrm>
            <a:off x="6107687" y="2788673"/>
            <a:ext cx="5508928" cy="1858878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682;p107"/>
          <p:cNvSpPr/>
          <p:nvPr/>
        </p:nvSpPr>
        <p:spPr>
          <a:xfrm>
            <a:off x="7172625" y="2896076"/>
            <a:ext cx="4527593" cy="60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ru-RU" sz="2133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Tahoma"/>
              </a:rPr>
              <a:t>УПРАВЛЕНИЕ НАУКОЙ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"/>
              </a:rPr>
              <a:t>Национальный совет по науке и технологиям 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"/>
              </a:rPr>
              <a:t>Пересмотр работы ВНТК 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"/>
              </a:rPr>
              <a:t>Совершенствование работы ННС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Montserrat SemiBold"/>
                <a:cs typeface="Arial" panose="020B0604020202020204" pitchFamily="34" charset="0"/>
                <a:sym typeface="Montserrat"/>
              </a:rPr>
              <a:t>«Перезагрузка» НЦГНТЭ, Фонда науки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002060"/>
                </a:solidFill>
                <a:latin typeface="Montserrat SemiBold"/>
                <a:cs typeface="Arial" panose="020B0604020202020204" pitchFamily="34" charset="0"/>
                <a:sym typeface="Montserrat"/>
              </a:rPr>
              <a:t>Цифровизация</a:t>
            </a:r>
            <a:r>
              <a:rPr lang="ru-RU" sz="1400" dirty="0">
                <a:solidFill>
                  <a:srgbClr val="002060"/>
                </a:solidFill>
                <a:latin typeface="Montserrat SemiBold"/>
                <a:cs typeface="Arial" panose="020B0604020202020204" pitchFamily="34" charset="0"/>
                <a:sym typeface="Montserrat"/>
              </a:rPr>
              <a:t> услуг и процессов</a:t>
            </a:r>
          </a:p>
          <a:p>
            <a:pPr algn="just"/>
            <a:endParaRPr sz="1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  <a:sym typeface="Tahoma"/>
            </a:endParaRPr>
          </a:p>
        </p:txBody>
      </p:sp>
      <p:sp>
        <p:nvSpPr>
          <p:cNvPr id="151" name="Google Shape;683;p107"/>
          <p:cNvSpPr/>
          <p:nvPr/>
        </p:nvSpPr>
        <p:spPr>
          <a:xfrm>
            <a:off x="326130" y="5047890"/>
            <a:ext cx="5341589" cy="1450567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lang="ru-RU" sz="2133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  <a:sym typeface="Montserrat"/>
            </a:endParaRPr>
          </a:p>
          <a:p>
            <a:pPr algn="ctr"/>
            <a:r>
              <a:rPr lang="ru-RU" sz="2133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Montserrat"/>
              </a:rPr>
              <a:t>НОВАЯ МОДЕЛЬ НАУКИ</a:t>
            </a:r>
          </a:p>
          <a:p>
            <a:pPr marL="982663" indent="-263525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"/>
              </a:rPr>
              <a:t>Мобилизационная</a:t>
            </a:r>
            <a:r>
              <a:rPr lang="ru-RU"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"/>
              </a:rPr>
              <a:t> (советская) модель</a:t>
            </a:r>
          </a:p>
          <a:p>
            <a:pPr marL="982663" indent="-263525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"/>
              </a:rPr>
              <a:t>Открытая модель </a:t>
            </a:r>
            <a:r>
              <a:rPr lang="ru-RU"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"/>
              </a:rPr>
              <a:t>будет заложена в основу нового </a:t>
            </a:r>
            <a:r>
              <a:rPr lang="ru-RU"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</a:rPr>
              <a:t> Закона «</a:t>
            </a:r>
            <a:r>
              <a:rPr lang="ru-RU" sz="1400" b="1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</a:rPr>
              <a:t>О науке и технологической политике</a:t>
            </a:r>
            <a:r>
              <a:rPr lang="ru-RU"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</a:rPr>
              <a:t>»</a:t>
            </a:r>
          </a:p>
          <a:p>
            <a:pPr marL="982663" indent="-263525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2060"/>
              </a:solidFill>
              <a:latin typeface="Montserrat SemiBold"/>
              <a:ea typeface="Montserrat SemiBold"/>
              <a:cs typeface="Montserrat SemiBold"/>
            </a:endParaRPr>
          </a:p>
          <a:p>
            <a:pPr algn="ctr"/>
            <a:endParaRPr sz="16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684;p107"/>
          <p:cNvSpPr/>
          <p:nvPr/>
        </p:nvSpPr>
        <p:spPr>
          <a:xfrm>
            <a:off x="986913" y="4237363"/>
            <a:ext cx="4914282" cy="184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lang="ru-RU" sz="1600" dirty="0">
              <a:latin typeface="Arial Narrow" panose="020B0606020202030204" pitchFamily="34" charset="0"/>
              <a:cs typeface="Arial" panose="020B0604020202020204" pitchFamily="34" charset="0"/>
              <a:sym typeface="Tahoma"/>
            </a:endParaRPr>
          </a:p>
        </p:txBody>
      </p:sp>
      <p:sp>
        <p:nvSpPr>
          <p:cNvPr id="153" name="Google Shape;696;p107"/>
          <p:cNvSpPr/>
          <p:nvPr/>
        </p:nvSpPr>
        <p:spPr>
          <a:xfrm>
            <a:off x="6107687" y="5047889"/>
            <a:ext cx="5508928" cy="1425745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697;p107"/>
          <p:cNvSpPr/>
          <p:nvPr/>
        </p:nvSpPr>
        <p:spPr>
          <a:xfrm>
            <a:off x="7421717" y="5230483"/>
            <a:ext cx="4040058" cy="760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ru-RU" sz="2133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Montserrat"/>
              </a:rPr>
              <a:t>1% ОБЯЗАТЕЛЬСТВ НЕДРОПОЛЬЗОВАТЕЛЕЙ</a:t>
            </a:r>
            <a:endParaRPr lang="ru-RU" sz="2133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Google Shape;680;p107"/>
          <p:cNvSpPr/>
          <p:nvPr/>
        </p:nvSpPr>
        <p:spPr>
          <a:xfrm>
            <a:off x="483432" y="5549370"/>
            <a:ext cx="543065" cy="548747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rgbClr val="1D499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8987">
              <a:defRPr/>
            </a:pPr>
            <a:r>
              <a:rPr lang="en-US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3</a:t>
            </a:r>
            <a:endParaRPr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6" name="Google Shape;680;p107"/>
          <p:cNvSpPr/>
          <p:nvPr/>
        </p:nvSpPr>
        <p:spPr>
          <a:xfrm>
            <a:off x="6544739" y="3412547"/>
            <a:ext cx="545036" cy="505837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rgbClr val="1D499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8987">
              <a:defRPr/>
            </a:pPr>
            <a:r>
              <a:rPr lang="ru-RU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5</a:t>
            </a:r>
            <a:endParaRPr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7" name="Google Shape;680;p107"/>
          <p:cNvSpPr/>
          <p:nvPr/>
        </p:nvSpPr>
        <p:spPr>
          <a:xfrm>
            <a:off x="6561978" y="5498799"/>
            <a:ext cx="543065" cy="548747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rgbClr val="1D499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8987">
              <a:defRPr/>
            </a:pPr>
            <a:r>
              <a:rPr lang="en-US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6</a:t>
            </a:r>
            <a:endParaRPr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8" name="Google Shape;678;p107"/>
          <p:cNvSpPr/>
          <p:nvPr/>
        </p:nvSpPr>
        <p:spPr>
          <a:xfrm>
            <a:off x="326130" y="2788673"/>
            <a:ext cx="5341589" cy="1858878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ru-RU" sz="2133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НОВЫЙ КУРС РАЗВИТИЯ НАУКИ</a:t>
            </a:r>
          </a:p>
          <a:p>
            <a:pPr marL="1004888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Arial"/>
              </a:rPr>
              <a:t>Развитие университетской науки</a:t>
            </a:r>
          </a:p>
          <a:p>
            <a:pPr marL="1004888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Arial"/>
              </a:rPr>
              <a:t>Запуск НАО НАН РК с государственным статусом и отдельным финансированием</a:t>
            </a:r>
          </a:p>
          <a:p>
            <a:pPr marL="1004888" indent="-285750" fontAlgn="base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</a:rPr>
              <a:t>Социальная защита ученых </a:t>
            </a:r>
            <a:r>
              <a:rPr lang="ru-RU" sz="12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</a:rPr>
              <a:t>(повышение зарплат, доплат за научную степень и звание) </a:t>
            </a:r>
          </a:p>
        </p:txBody>
      </p:sp>
      <p:sp>
        <p:nvSpPr>
          <p:cNvPr id="159" name="Google Shape;679;p107"/>
          <p:cNvSpPr/>
          <p:nvPr/>
        </p:nvSpPr>
        <p:spPr>
          <a:xfrm>
            <a:off x="931204" y="2715006"/>
            <a:ext cx="4723200" cy="1291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lang="ru-RU" sz="2133" b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Google Shape;680;p107"/>
          <p:cNvSpPr/>
          <p:nvPr/>
        </p:nvSpPr>
        <p:spPr>
          <a:xfrm>
            <a:off x="411834" y="3350304"/>
            <a:ext cx="505417" cy="562397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rgbClr val="1D499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8987">
              <a:defRPr/>
            </a:pPr>
            <a:r>
              <a:rPr lang="en-US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2</a:t>
            </a:r>
            <a:endParaRPr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1" name="Google Shape;681;p107"/>
          <p:cNvSpPr/>
          <p:nvPr/>
        </p:nvSpPr>
        <p:spPr>
          <a:xfrm>
            <a:off x="6107687" y="1044691"/>
            <a:ext cx="5478384" cy="1451797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682;p107"/>
          <p:cNvSpPr/>
          <p:nvPr/>
        </p:nvSpPr>
        <p:spPr>
          <a:xfrm>
            <a:off x="7286775" y="1369900"/>
            <a:ext cx="4299295" cy="85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ru-RU" sz="2133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Tahoma"/>
              </a:rPr>
              <a:t>НАЛОГОВЫЕ ЛЬГОТЫ. </a:t>
            </a:r>
          </a:p>
          <a:p>
            <a:r>
              <a:rPr lang="ru-RU" sz="2133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Tahoma"/>
              </a:rPr>
              <a:t>ИНВЕСТИЦИОННЫЕ ПРЕФЕРЕНЦИИ</a:t>
            </a:r>
            <a:endParaRPr lang="ru-RU" sz="1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  <a:sym typeface="Tahoma"/>
            </a:endParaRPr>
          </a:p>
        </p:txBody>
      </p:sp>
      <p:sp>
        <p:nvSpPr>
          <p:cNvPr id="163" name="Google Shape;692;p107"/>
          <p:cNvSpPr/>
          <p:nvPr/>
        </p:nvSpPr>
        <p:spPr>
          <a:xfrm>
            <a:off x="6538504" y="1495243"/>
            <a:ext cx="518022" cy="518959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rgbClr val="1D499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8987">
              <a:defRPr/>
            </a:pPr>
            <a:r>
              <a:rPr lang="ru-RU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4</a:t>
            </a:r>
            <a:endParaRPr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86712" y="168705"/>
            <a:ext cx="10558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2400"/>
            </a:pPr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ПРИОРИТЕТНЫЕ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НАУКИ</a:t>
            </a:r>
          </a:p>
        </p:txBody>
      </p:sp>
    </p:spTree>
    <p:extLst>
      <p:ext uri="{BB962C8B-B14F-4D97-AF65-F5344CB8AC3E}">
        <p14:creationId xmlns:p14="http://schemas.microsoft.com/office/powerpoint/2010/main" val="1567544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0" y="6488668"/>
            <a:ext cx="418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5209E57-292E-4A8D-9567-972750D195D6}" type="slidenum">
              <a:rPr lang="ru-RU" sz="2000" smtClean="0">
                <a:latin typeface="Arial Narrow" panose="020B0606020202030204" pitchFamily="34" charset="0"/>
                <a:cs typeface="Arial" panose="020B0604020202020204" pitchFamily="34" charset="0"/>
              </a:rPr>
              <a:t>34</a:t>
            </a:fld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326130" y="201988"/>
            <a:ext cx="9061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1. РЕАЛИЗАЦИЯ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ДОКУМЕНТОВ</a:t>
            </a:r>
            <a:r>
              <a:rPr lang="ru-RU" sz="2400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СГП</a:t>
            </a:r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8" name="Google Shape;685;g1b0b4827d83_0_59"/>
          <p:cNvGrpSpPr/>
          <p:nvPr/>
        </p:nvGrpSpPr>
        <p:grpSpPr>
          <a:xfrm>
            <a:off x="1585928" y="1313993"/>
            <a:ext cx="8213197" cy="1240500"/>
            <a:chOff x="528347" y="2048550"/>
            <a:chExt cx="12804603" cy="1933974"/>
          </a:xfrm>
        </p:grpSpPr>
        <p:sp>
          <p:nvSpPr>
            <p:cNvPr id="69" name="Google Shape;686;g1b0b4827d83_0_59"/>
            <p:cNvSpPr txBox="1"/>
            <p:nvPr/>
          </p:nvSpPr>
          <p:spPr>
            <a:xfrm>
              <a:off x="1029051" y="2625801"/>
              <a:ext cx="3271799" cy="4414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600" dirty="0">
                  <a:solidFill>
                    <a:srgbClr val="00206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Кадровый потенциал</a:t>
              </a:r>
              <a:endParaRPr sz="1600" dirty="0">
                <a:solidFill>
                  <a:srgbClr val="002060"/>
                </a:solidFill>
                <a:highlight>
                  <a:srgbClr val="FEC50C"/>
                </a:highlight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70" name="Google Shape;687;g1b0b4827d83_0_59"/>
            <p:cNvSpPr/>
            <p:nvPr/>
          </p:nvSpPr>
          <p:spPr>
            <a:xfrm>
              <a:off x="528347" y="2299476"/>
              <a:ext cx="254126" cy="991348"/>
            </a:xfrm>
            <a:custGeom>
              <a:avLst/>
              <a:gdLst/>
              <a:ahLst/>
              <a:cxnLst/>
              <a:rect l="l" t="t" r="r" b="b"/>
              <a:pathLst>
                <a:path w="677670" h="2643595" extrusionOk="0">
                  <a:moveTo>
                    <a:pt x="391171" y="2619021"/>
                  </a:moveTo>
                  <a:cubicBezTo>
                    <a:pt x="391171" y="2632737"/>
                    <a:pt x="380067" y="2643514"/>
                    <a:pt x="366677" y="2643514"/>
                  </a:cubicBezTo>
                  <a:cubicBezTo>
                    <a:pt x="353287" y="2643514"/>
                    <a:pt x="342183" y="2632737"/>
                    <a:pt x="342183" y="2619021"/>
                  </a:cubicBezTo>
                  <a:lnTo>
                    <a:pt x="342183" y="945343"/>
                  </a:lnTo>
                  <a:lnTo>
                    <a:pt x="31924" y="1041028"/>
                  </a:lnTo>
                  <a:cubicBezTo>
                    <a:pt x="19187" y="1045274"/>
                    <a:pt x="5470" y="1037762"/>
                    <a:pt x="1551" y="1025026"/>
                  </a:cubicBezTo>
                  <a:cubicBezTo>
                    <a:pt x="898" y="1022740"/>
                    <a:pt x="572" y="1020128"/>
                    <a:pt x="572" y="1017842"/>
                  </a:cubicBezTo>
                  <a:lnTo>
                    <a:pt x="245" y="1017842"/>
                  </a:lnTo>
                  <a:lnTo>
                    <a:pt x="245" y="786629"/>
                  </a:lnTo>
                  <a:cubicBezTo>
                    <a:pt x="245" y="775526"/>
                    <a:pt x="7756" y="766055"/>
                    <a:pt x="18207" y="763116"/>
                  </a:cubicBezTo>
                  <a:lnTo>
                    <a:pt x="198810" y="698781"/>
                  </a:lnTo>
                  <a:cubicBezTo>
                    <a:pt x="211547" y="694209"/>
                    <a:pt x="225591" y="700741"/>
                    <a:pt x="229836" y="713477"/>
                  </a:cubicBezTo>
                  <a:cubicBezTo>
                    <a:pt x="234409" y="726213"/>
                    <a:pt x="227877" y="740256"/>
                    <a:pt x="215140" y="744828"/>
                  </a:cubicBezTo>
                  <a:lnTo>
                    <a:pt x="49233" y="803937"/>
                  </a:lnTo>
                  <a:lnTo>
                    <a:pt x="49233" y="984858"/>
                  </a:lnTo>
                  <a:lnTo>
                    <a:pt x="357532" y="889499"/>
                  </a:lnTo>
                  <a:cubicBezTo>
                    <a:pt x="360472" y="888519"/>
                    <a:pt x="363411" y="887866"/>
                    <a:pt x="366677" y="887866"/>
                  </a:cubicBezTo>
                  <a:cubicBezTo>
                    <a:pt x="380067" y="887866"/>
                    <a:pt x="391171" y="898970"/>
                    <a:pt x="391171" y="912359"/>
                  </a:cubicBezTo>
                  <a:lnTo>
                    <a:pt x="391171" y="2619021"/>
                  </a:lnTo>
                  <a:close/>
                  <a:moveTo>
                    <a:pt x="342183" y="24411"/>
                  </a:moveTo>
                  <a:cubicBezTo>
                    <a:pt x="342183" y="11022"/>
                    <a:pt x="352960" y="245"/>
                    <a:pt x="366350" y="245"/>
                  </a:cubicBezTo>
                  <a:cubicBezTo>
                    <a:pt x="380067" y="245"/>
                    <a:pt x="390844" y="11022"/>
                    <a:pt x="390844" y="24411"/>
                  </a:cubicBezTo>
                  <a:lnTo>
                    <a:pt x="390844" y="629548"/>
                  </a:lnTo>
                  <a:lnTo>
                    <a:pt x="614231" y="550518"/>
                  </a:lnTo>
                  <a:cubicBezTo>
                    <a:pt x="616843" y="549538"/>
                    <a:pt x="619456" y="549212"/>
                    <a:pt x="622069" y="549212"/>
                  </a:cubicBezTo>
                  <a:lnTo>
                    <a:pt x="622069" y="549212"/>
                  </a:lnTo>
                  <a:lnTo>
                    <a:pt x="653094" y="549212"/>
                  </a:lnTo>
                  <a:cubicBezTo>
                    <a:pt x="666485" y="549212"/>
                    <a:pt x="677589" y="559988"/>
                    <a:pt x="677589" y="573704"/>
                  </a:cubicBezTo>
                  <a:lnTo>
                    <a:pt x="677589" y="2017803"/>
                  </a:lnTo>
                  <a:cubicBezTo>
                    <a:pt x="677589" y="2031193"/>
                    <a:pt x="666485" y="2042296"/>
                    <a:pt x="653094" y="2042296"/>
                  </a:cubicBezTo>
                  <a:cubicBezTo>
                    <a:pt x="639378" y="2042296"/>
                    <a:pt x="628600" y="2031193"/>
                    <a:pt x="628600" y="2017803"/>
                  </a:cubicBezTo>
                  <a:lnTo>
                    <a:pt x="628600" y="598197"/>
                  </a:lnTo>
                  <a:lnTo>
                    <a:pt x="626314" y="598197"/>
                  </a:lnTo>
                  <a:lnTo>
                    <a:pt x="374515" y="687025"/>
                  </a:lnTo>
                  <a:lnTo>
                    <a:pt x="374515" y="687025"/>
                  </a:lnTo>
                  <a:cubicBezTo>
                    <a:pt x="371902" y="688004"/>
                    <a:pt x="369289" y="688331"/>
                    <a:pt x="366350" y="688331"/>
                  </a:cubicBezTo>
                  <a:cubicBezTo>
                    <a:pt x="352960" y="688331"/>
                    <a:pt x="342183" y="677554"/>
                    <a:pt x="342183" y="664165"/>
                  </a:cubicBezTo>
                  <a:lnTo>
                    <a:pt x="342183" y="24411"/>
                  </a:lnTo>
                  <a:close/>
                </a:path>
              </a:pathLst>
            </a:custGeom>
            <a:solidFill>
              <a:srgbClr val="00B3C7"/>
            </a:solidFill>
            <a:ln>
              <a:noFill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688;g1b0b4827d83_0_59"/>
            <p:cNvSpPr txBox="1"/>
            <p:nvPr/>
          </p:nvSpPr>
          <p:spPr>
            <a:xfrm>
              <a:off x="6065751" y="2048550"/>
              <a:ext cx="2754600" cy="7725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400" dirty="0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Рост ученых</a:t>
              </a:r>
              <a:endParaRPr sz="1400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</a:pPr>
              <a:r>
                <a:rPr lang="ru-RU" sz="1400" dirty="0">
                  <a:solidFill>
                    <a:srgbClr val="00206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в 1,5 раза до 2025 г.</a:t>
              </a:r>
              <a:endParaRPr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72" name="Google Shape;689;g1b0b4827d83_0_59"/>
            <p:cNvSpPr txBox="1"/>
            <p:nvPr/>
          </p:nvSpPr>
          <p:spPr>
            <a:xfrm>
              <a:off x="6065751" y="3050050"/>
              <a:ext cx="2658001" cy="9324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</a:pPr>
              <a:r>
                <a:rPr lang="ru-RU" sz="1400" dirty="0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Рост зарплаты ученых </a:t>
              </a:r>
              <a:r>
                <a:rPr lang="ru-RU" sz="1400" dirty="0">
                  <a:solidFill>
                    <a:srgbClr val="00206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в 2 раза</a:t>
              </a:r>
              <a:r>
                <a:rPr lang="ru-RU" sz="1400" dirty="0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sz="1400" dirty="0">
                <a:solidFill>
                  <a:srgbClr val="002060"/>
                </a:solidFill>
              </a:endParaRPr>
            </a:p>
          </p:txBody>
        </p:sp>
        <p:sp>
          <p:nvSpPr>
            <p:cNvPr id="73" name="Google Shape;690;g1b0b4827d83_0_59"/>
            <p:cNvSpPr txBox="1"/>
            <p:nvPr/>
          </p:nvSpPr>
          <p:spPr>
            <a:xfrm>
              <a:off x="10332950" y="2048550"/>
              <a:ext cx="3000000" cy="932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</a:pPr>
              <a:r>
                <a:rPr lang="ru-RU" sz="1400" dirty="0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Введено прямое финансирование НИИ</a:t>
              </a:r>
              <a:endParaRPr sz="1400" dirty="0">
                <a:solidFill>
                  <a:srgbClr val="002060"/>
                </a:solidFill>
              </a:endParaRPr>
            </a:p>
          </p:txBody>
        </p:sp>
        <p:sp>
          <p:nvSpPr>
            <p:cNvPr id="74" name="Google Shape;691;g1b0b4827d83_0_59"/>
            <p:cNvSpPr txBox="1"/>
            <p:nvPr/>
          </p:nvSpPr>
          <p:spPr>
            <a:xfrm>
              <a:off x="10332950" y="3154437"/>
              <a:ext cx="3000000" cy="7725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400" dirty="0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Бюджет «</a:t>
              </a:r>
              <a:r>
                <a:rPr lang="ru-RU" sz="1400" dirty="0" err="1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Жас</a:t>
              </a:r>
              <a:r>
                <a:rPr lang="ru-RU" sz="1400" dirty="0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400" dirty="0" err="1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ғалым</a:t>
              </a:r>
              <a:r>
                <a:rPr lang="ru-RU" sz="1400" dirty="0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» </a:t>
              </a:r>
              <a:endParaRPr sz="1400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</a:pPr>
              <a:r>
                <a:rPr lang="ru-RU" sz="1400" dirty="0">
                  <a:solidFill>
                    <a:srgbClr val="00206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3 млрд. тенге</a:t>
              </a:r>
              <a:endParaRPr sz="1400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75" name="Google Shape;692;g1b0b4827d83_0_59"/>
            <p:cNvGrpSpPr/>
            <p:nvPr/>
          </p:nvGrpSpPr>
          <p:grpSpPr>
            <a:xfrm>
              <a:off x="5528803" y="2146939"/>
              <a:ext cx="431987" cy="432023"/>
              <a:chOff x="10526489" y="4915648"/>
              <a:chExt cx="904875" cy="902303"/>
            </a:xfrm>
          </p:grpSpPr>
          <p:sp>
            <p:nvSpPr>
              <p:cNvPr id="182" name="Google Shape;693;g1b0b4827d83_0_59"/>
              <p:cNvSpPr/>
              <p:nvPr/>
            </p:nvSpPr>
            <p:spPr>
              <a:xfrm>
                <a:off x="10526489" y="4915648"/>
                <a:ext cx="904875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904875" h="342900" extrusionOk="0">
                    <a:moveTo>
                      <a:pt x="454700" y="334589"/>
                    </a:moveTo>
                    <a:lnTo>
                      <a:pt x="14073" y="174284"/>
                    </a:lnTo>
                    <a:lnTo>
                      <a:pt x="454700" y="14073"/>
                    </a:lnTo>
                    <a:lnTo>
                      <a:pt x="895421" y="174284"/>
                    </a:lnTo>
                    <a:lnTo>
                      <a:pt x="454700" y="334589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694;g1b0b4827d83_0_59"/>
              <p:cNvSpPr/>
              <p:nvPr/>
            </p:nvSpPr>
            <p:spPr>
              <a:xfrm>
                <a:off x="10706702" y="5143200"/>
                <a:ext cx="542925" cy="314325"/>
              </a:xfrm>
              <a:custGeom>
                <a:avLst/>
                <a:gdLst/>
                <a:ahLst/>
                <a:cxnLst/>
                <a:rect l="l" t="t" r="r" b="b"/>
                <a:pathLst>
                  <a:path w="542925" h="314325" extrusionOk="0">
                    <a:moveTo>
                      <a:pt x="534900" y="14073"/>
                    </a:moveTo>
                    <a:lnTo>
                      <a:pt x="534900" y="203335"/>
                    </a:lnTo>
                    <a:cubicBezTo>
                      <a:pt x="534900" y="247531"/>
                      <a:pt x="418314" y="303443"/>
                      <a:pt x="274487" y="303443"/>
                    </a:cubicBezTo>
                    <a:cubicBezTo>
                      <a:pt x="130659" y="303443"/>
                      <a:pt x="14073" y="247531"/>
                      <a:pt x="14073" y="203335"/>
                    </a:cubicBezTo>
                    <a:lnTo>
                      <a:pt x="14073" y="14073"/>
                    </a:ln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695;g1b0b4827d83_0_59"/>
              <p:cNvSpPr/>
              <p:nvPr/>
            </p:nvSpPr>
            <p:spPr>
              <a:xfrm>
                <a:off x="10962544" y="5075859"/>
                <a:ext cx="37147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71475" h="66675" extrusionOk="0">
                    <a:moveTo>
                      <a:pt x="14073" y="14073"/>
                    </a:moveTo>
                    <a:lnTo>
                      <a:pt x="359164" y="54173"/>
                    </a:ln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696;g1b0b4827d83_0_59"/>
              <p:cNvSpPr/>
              <p:nvPr/>
            </p:nvSpPr>
            <p:spPr>
              <a:xfrm>
                <a:off x="11307634" y="5115864"/>
                <a:ext cx="1905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47650" extrusionOk="0">
                    <a:moveTo>
                      <a:pt x="14073" y="240482"/>
                    </a:moveTo>
                    <a:lnTo>
                      <a:pt x="14073" y="14073"/>
                    </a:ln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697;g1b0b4827d83_0_59"/>
              <p:cNvSpPr/>
              <p:nvPr/>
            </p:nvSpPr>
            <p:spPr>
              <a:xfrm>
                <a:off x="10526489" y="5487624"/>
                <a:ext cx="152400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209550" extrusionOk="0">
                    <a:moveTo>
                      <a:pt x="145328" y="107799"/>
                    </a:moveTo>
                    <a:cubicBezTo>
                      <a:pt x="145328" y="159563"/>
                      <a:pt x="115945" y="201525"/>
                      <a:pt x="79700" y="201525"/>
                    </a:cubicBezTo>
                    <a:cubicBezTo>
                      <a:pt x="43456" y="201525"/>
                      <a:pt x="14073" y="159563"/>
                      <a:pt x="14073" y="107799"/>
                    </a:cubicBezTo>
                    <a:cubicBezTo>
                      <a:pt x="14073" y="56036"/>
                      <a:pt x="43456" y="14073"/>
                      <a:pt x="79700" y="14073"/>
                    </a:cubicBezTo>
                    <a:cubicBezTo>
                      <a:pt x="115945" y="14073"/>
                      <a:pt x="145328" y="56036"/>
                      <a:pt x="145328" y="107799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698;g1b0b4827d83_0_59"/>
              <p:cNvSpPr/>
              <p:nvPr/>
            </p:nvSpPr>
            <p:spPr>
              <a:xfrm>
                <a:off x="10564018" y="5525058"/>
                <a:ext cx="76200" cy="13335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133350" extrusionOk="0">
                    <a:moveTo>
                      <a:pt x="70271" y="70366"/>
                    </a:moveTo>
                    <a:cubicBezTo>
                      <a:pt x="70271" y="101456"/>
                      <a:pt x="57690" y="126659"/>
                      <a:pt x="42172" y="126659"/>
                    </a:cubicBezTo>
                    <a:cubicBezTo>
                      <a:pt x="26653" y="126659"/>
                      <a:pt x="14073" y="101456"/>
                      <a:pt x="14073" y="70366"/>
                    </a:cubicBezTo>
                    <a:cubicBezTo>
                      <a:pt x="14073" y="39276"/>
                      <a:pt x="26653" y="14073"/>
                      <a:pt x="42172" y="14073"/>
                    </a:cubicBezTo>
                    <a:cubicBezTo>
                      <a:pt x="57690" y="14073"/>
                      <a:pt x="70271" y="39276"/>
                      <a:pt x="70271" y="703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699;g1b0b4827d83_0_59"/>
              <p:cNvSpPr/>
              <p:nvPr/>
            </p:nvSpPr>
            <p:spPr>
              <a:xfrm>
                <a:off x="10920253" y="5487529"/>
                <a:ext cx="85725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209550" extrusionOk="0">
                    <a:moveTo>
                      <a:pt x="14073" y="201620"/>
                    </a:moveTo>
                    <a:cubicBezTo>
                      <a:pt x="50363" y="201620"/>
                      <a:pt x="79700" y="159615"/>
                      <a:pt x="79700" y="107894"/>
                    </a:cubicBezTo>
                    <a:cubicBezTo>
                      <a:pt x="79700" y="56174"/>
                      <a:pt x="50363" y="14073"/>
                      <a:pt x="14073" y="14073"/>
                    </a:cubicBez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700;g1b0b4827d83_0_59"/>
              <p:cNvSpPr/>
              <p:nvPr/>
            </p:nvSpPr>
            <p:spPr>
              <a:xfrm>
                <a:off x="11032743" y="5487529"/>
                <a:ext cx="85725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209550" extrusionOk="0">
                    <a:moveTo>
                      <a:pt x="14073" y="201620"/>
                    </a:moveTo>
                    <a:cubicBezTo>
                      <a:pt x="50363" y="201620"/>
                      <a:pt x="79700" y="159615"/>
                      <a:pt x="79700" y="107894"/>
                    </a:cubicBezTo>
                    <a:cubicBezTo>
                      <a:pt x="79700" y="56174"/>
                      <a:pt x="50363" y="14073"/>
                      <a:pt x="14073" y="14073"/>
                    </a:cubicBez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701;g1b0b4827d83_0_59"/>
              <p:cNvSpPr/>
              <p:nvPr/>
            </p:nvSpPr>
            <p:spPr>
              <a:xfrm>
                <a:off x="10592116" y="5487529"/>
                <a:ext cx="838200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838200" h="209550" extrusionOk="0">
                    <a:moveTo>
                      <a:pt x="14073" y="14073"/>
                    </a:moveTo>
                    <a:lnTo>
                      <a:pt x="764072" y="14073"/>
                    </a:lnTo>
                    <a:cubicBezTo>
                      <a:pt x="800362" y="14073"/>
                      <a:pt x="829699" y="56078"/>
                      <a:pt x="829699" y="107894"/>
                    </a:cubicBezTo>
                    <a:cubicBezTo>
                      <a:pt x="829699" y="159710"/>
                      <a:pt x="800362" y="201620"/>
                      <a:pt x="764072" y="201620"/>
                    </a:cubicBezTo>
                    <a:lnTo>
                      <a:pt x="14073" y="201620"/>
                    </a:ln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702;g1b0b4827d83_0_59"/>
              <p:cNvSpPr/>
              <p:nvPr/>
            </p:nvSpPr>
            <p:spPr>
              <a:xfrm>
                <a:off x="10910918" y="5675076"/>
                <a:ext cx="152400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42875" extrusionOk="0">
                    <a:moveTo>
                      <a:pt x="145328" y="135993"/>
                    </a:moveTo>
                    <a:lnTo>
                      <a:pt x="79700" y="89035"/>
                    </a:lnTo>
                    <a:lnTo>
                      <a:pt x="14073" y="135993"/>
                    </a:lnTo>
                    <a:lnTo>
                      <a:pt x="14073" y="14073"/>
                    </a:lnTo>
                    <a:lnTo>
                      <a:pt x="145328" y="14073"/>
                    </a:lnTo>
                    <a:lnTo>
                      <a:pt x="145328" y="135993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703;g1b0b4827d83_0_59"/>
              <p:cNvSpPr/>
              <p:nvPr/>
            </p:nvSpPr>
            <p:spPr>
              <a:xfrm>
                <a:off x="10985880" y="5525058"/>
                <a:ext cx="133350" cy="133350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133350" extrusionOk="0">
                    <a:moveTo>
                      <a:pt x="126659" y="70366"/>
                    </a:moveTo>
                    <a:cubicBezTo>
                      <a:pt x="126659" y="101456"/>
                      <a:pt x="101456" y="126659"/>
                      <a:pt x="70366" y="126659"/>
                    </a:cubicBezTo>
                    <a:cubicBezTo>
                      <a:pt x="39276" y="126659"/>
                      <a:pt x="14073" y="101456"/>
                      <a:pt x="14073" y="70366"/>
                    </a:cubicBezTo>
                    <a:cubicBezTo>
                      <a:pt x="14073" y="39276"/>
                      <a:pt x="39276" y="14073"/>
                      <a:pt x="70366" y="14073"/>
                    </a:cubicBezTo>
                    <a:cubicBezTo>
                      <a:pt x="101456" y="14073"/>
                      <a:pt x="126659" y="39276"/>
                      <a:pt x="126659" y="703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704;g1b0b4827d83_0_59"/>
              <p:cNvSpPr/>
              <p:nvPr/>
            </p:nvSpPr>
            <p:spPr>
              <a:xfrm>
                <a:off x="11279250" y="5342273"/>
                <a:ext cx="76200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104775" extrusionOk="0">
                    <a:moveTo>
                      <a:pt x="42648" y="14073"/>
                    </a:moveTo>
                    <a:lnTo>
                      <a:pt x="42648" y="14073"/>
                    </a:lnTo>
                    <a:cubicBezTo>
                      <a:pt x="58430" y="14073"/>
                      <a:pt x="71223" y="26867"/>
                      <a:pt x="71223" y="42648"/>
                    </a:cubicBezTo>
                    <a:lnTo>
                      <a:pt x="71223" y="98655"/>
                    </a:lnTo>
                    <a:lnTo>
                      <a:pt x="71223" y="98655"/>
                    </a:lnTo>
                    <a:lnTo>
                      <a:pt x="14073" y="98655"/>
                    </a:lnTo>
                    <a:lnTo>
                      <a:pt x="14073" y="98655"/>
                    </a:lnTo>
                    <a:lnTo>
                      <a:pt x="14073" y="42172"/>
                    </a:lnTo>
                    <a:cubicBezTo>
                      <a:pt x="14333" y="26577"/>
                      <a:pt x="27051" y="14071"/>
                      <a:pt x="42648" y="1407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" name="Google Shape;705;g1b0b4827d83_0_59"/>
            <p:cNvGrpSpPr/>
            <p:nvPr/>
          </p:nvGrpSpPr>
          <p:grpSpPr>
            <a:xfrm>
              <a:off x="5528802" y="3160030"/>
              <a:ext cx="431990" cy="424139"/>
              <a:chOff x="7475852" y="1883895"/>
              <a:chExt cx="402600" cy="402600"/>
            </a:xfrm>
          </p:grpSpPr>
          <p:sp>
            <p:nvSpPr>
              <p:cNvPr id="110" name="Google Shape;706;g1b0b4827d83_0_59"/>
              <p:cNvSpPr/>
              <p:nvPr/>
            </p:nvSpPr>
            <p:spPr>
              <a:xfrm>
                <a:off x="7491799" y="1952524"/>
                <a:ext cx="330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26400" extrusionOk="0">
                    <a:moveTo>
                      <a:pt x="25906" y="18105"/>
                    </a:moveTo>
                    <a:cubicBezTo>
                      <a:pt x="29219" y="16594"/>
                      <a:pt x="30678" y="12680"/>
                      <a:pt x="29160" y="9360"/>
                    </a:cubicBezTo>
                    <a:cubicBezTo>
                      <a:pt x="27642" y="6047"/>
                      <a:pt x="23735" y="4575"/>
                      <a:pt x="20415" y="6106"/>
                    </a:cubicBezTo>
                    <a:cubicBezTo>
                      <a:pt x="15841" y="8192"/>
                      <a:pt x="11584" y="10931"/>
                      <a:pt x="7776" y="14231"/>
                    </a:cubicBezTo>
                    <a:cubicBezTo>
                      <a:pt x="5024" y="16620"/>
                      <a:pt x="4727" y="20791"/>
                      <a:pt x="7109" y="23544"/>
                    </a:cubicBezTo>
                    <a:cubicBezTo>
                      <a:pt x="8416" y="25048"/>
                      <a:pt x="10257" y="25821"/>
                      <a:pt x="12099" y="25821"/>
                    </a:cubicBezTo>
                    <a:cubicBezTo>
                      <a:pt x="13630" y="25821"/>
                      <a:pt x="15174" y="25293"/>
                      <a:pt x="16422" y="24210"/>
                    </a:cubicBezTo>
                    <a:cubicBezTo>
                      <a:pt x="19280" y="21729"/>
                      <a:pt x="22467" y="19676"/>
                      <a:pt x="25906" y="18105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707;g1b0b4827d83_0_59"/>
              <p:cNvSpPr/>
              <p:nvPr/>
            </p:nvSpPr>
            <p:spPr>
              <a:xfrm>
                <a:off x="7528652" y="19483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12100" y="18700"/>
                    </a:move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ubicBezTo>
                      <a:pt x="5500" y="15750"/>
                      <a:pt x="8450" y="18700"/>
                      <a:pt x="12100" y="187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708;g1b0b4827d83_0_59"/>
              <p:cNvSpPr/>
              <p:nvPr/>
            </p:nvSpPr>
            <p:spPr>
              <a:xfrm>
                <a:off x="7568252" y="19483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12100" y="18700"/>
                    </a:move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ubicBezTo>
                      <a:pt x="5500" y="15750"/>
                      <a:pt x="8450" y="18700"/>
                      <a:pt x="12100" y="187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709;g1b0b4827d83_0_59"/>
              <p:cNvSpPr/>
              <p:nvPr/>
            </p:nvSpPr>
            <p:spPr>
              <a:xfrm>
                <a:off x="7528652" y="20407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25300" y="5500"/>
                    </a:move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ubicBezTo>
                      <a:pt x="5500" y="15750"/>
                      <a:pt x="8450" y="18700"/>
                      <a:pt x="12100" y="18700"/>
                    </a:cubicBez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710;g1b0b4827d83_0_59"/>
              <p:cNvSpPr/>
              <p:nvPr/>
            </p:nvSpPr>
            <p:spPr>
              <a:xfrm>
                <a:off x="7607852" y="20407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25300" y="5500"/>
                    </a:move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ubicBezTo>
                      <a:pt x="5500" y="15750"/>
                      <a:pt x="8450" y="18700"/>
                      <a:pt x="12100" y="18700"/>
                    </a:cubicBez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711;g1b0b4827d83_0_59"/>
              <p:cNvSpPr/>
              <p:nvPr/>
            </p:nvSpPr>
            <p:spPr>
              <a:xfrm>
                <a:off x="7568252" y="20407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25300" y="5500"/>
                    </a:move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ubicBezTo>
                      <a:pt x="5500" y="15750"/>
                      <a:pt x="8450" y="18700"/>
                      <a:pt x="12100" y="18700"/>
                    </a:cubicBez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712;g1b0b4827d83_0_59"/>
              <p:cNvSpPr/>
              <p:nvPr/>
            </p:nvSpPr>
            <p:spPr>
              <a:xfrm>
                <a:off x="7491805" y="2029487"/>
                <a:ext cx="330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26400" extrusionOk="0">
                    <a:moveTo>
                      <a:pt x="25899" y="13214"/>
                    </a:moveTo>
                    <a:cubicBezTo>
                      <a:pt x="22467" y="11643"/>
                      <a:pt x="19280" y="9591"/>
                      <a:pt x="16422" y="7109"/>
                    </a:cubicBezTo>
                    <a:cubicBezTo>
                      <a:pt x="13670" y="4727"/>
                      <a:pt x="9505" y="5024"/>
                      <a:pt x="7109" y="7776"/>
                    </a:cubicBezTo>
                    <a:cubicBezTo>
                      <a:pt x="4727" y="10528"/>
                      <a:pt x="5024" y="14699"/>
                      <a:pt x="7776" y="17088"/>
                    </a:cubicBezTo>
                    <a:cubicBezTo>
                      <a:pt x="11584" y="20388"/>
                      <a:pt x="15834" y="23121"/>
                      <a:pt x="20408" y="25213"/>
                    </a:cubicBezTo>
                    <a:cubicBezTo>
                      <a:pt x="21299" y="25622"/>
                      <a:pt x="22230" y="25814"/>
                      <a:pt x="23147" y="25814"/>
                    </a:cubicBezTo>
                    <a:cubicBezTo>
                      <a:pt x="25655" y="25814"/>
                      <a:pt x="28044" y="24381"/>
                      <a:pt x="29153" y="21959"/>
                    </a:cubicBezTo>
                    <a:cubicBezTo>
                      <a:pt x="30665" y="18646"/>
                      <a:pt x="29213" y="14726"/>
                      <a:pt x="25899" y="13214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713;g1b0b4827d83_0_59"/>
              <p:cNvSpPr/>
              <p:nvPr/>
            </p:nvSpPr>
            <p:spPr>
              <a:xfrm>
                <a:off x="7647452" y="20407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25300" y="5500"/>
                    </a:move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ubicBezTo>
                      <a:pt x="5500" y="15750"/>
                      <a:pt x="8450" y="18700"/>
                      <a:pt x="12100" y="18700"/>
                    </a:cubicBez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714;g1b0b4827d83_0_59"/>
              <p:cNvSpPr/>
              <p:nvPr/>
            </p:nvSpPr>
            <p:spPr>
              <a:xfrm>
                <a:off x="7766252" y="20407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25300" y="5500"/>
                    </a:move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ubicBezTo>
                      <a:pt x="5500" y="15750"/>
                      <a:pt x="8450" y="18700"/>
                      <a:pt x="12100" y="18700"/>
                    </a:cubicBez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715;g1b0b4827d83_0_59"/>
              <p:cNvSpPr/>
              <p:nvPr/>
            </p:nvSpPr>
            <p:spPr>
              <a:xfrm>
                <a:off x="7805852" y="20407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25300" y="5500"/>
                    </a:move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ubicBezTo>
                      <a:pt x="5500" y="15750"/>
                      <a:pt x="8450" y="18700"/>
                      <a:pt x="12100" y="18700"/>
                    </a:cubicBez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716;g1b0b4827d83_0_59"/>
              <p:cNvSpPr/>
              <p:nvPr/>
            </p:nvSpPr>
            <p:spPr>
              <a:xfrm>
                <a:off x="7687052" y="20407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25300" y="5500"/>
                    </a:move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ubicBezTo>
                      <a:pt x="5500" y="15750"/>
                      <a:pt x="8450" y="18700"/>
                      <a:pt x="12100" y="18700"/>
                    </a:cubicBez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717;g1b0b4827d83_0_59"/>
              <p:cNvSpPr/>
              <p:nvPr/>
            </p:nvSpPr>
            <p:spPr>
              <a:xfrm>
                <a:off x="7726652" y="20407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25300" y="5500"/>
                    </a:move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ubicBezTo>
                      <a:pt x="5500" y="15750"/>
                      <a:pt x="8450" y="18700"/>
                      <a:pt x="12100" y="18700"/>
                    </a:cubicBez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718;g1b0b4827d83_0_59"/>
              <p:cNvSpPr/>
              <p:nvPr/>
            </p:nvSpPr>
            <p:spPr>
              <a:xfrm>
                <a:off x="7491805" y="2227487"/>
                <a:ext cx="330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26400" extrusionOk="0">
                    <a:moveTo>
                      <a:pt x="25899" y="13214"/>
                    </a:moveTo>
                    <a:cubicBezTo>
                      <a:pt x="22467" y="11643"/>
                      <a:pt x="19280" y="9591"/>
                      <a:pt x="16422" y="7109"/>
                    </a:cubicBezTo>
                    <a:cubicBezTo>
                      <a:pt x="13670" y="4727"/>
                      <a:pt x="9505" y="5024"/>
                      <a:pt x="7109" y="7776"/>
                    </a:cubicBezTo>
                    <a:cubicBezTo>
                      <a:pt x="4727" y="10528"/>
                      <a:pt x="5024" y="14699"/>
                      <a:pt x="7776" y="17088"/>
                    </a:cubicBezTo>
                    <a:cubicBezTo>
                      <a:pt x="11584" y="20388"/>
                      <a:pt x="15834" y="23121"/>
                      <a:pt x="20408" y="25213"/>
                    </a:cubicBezTo>
                    <a:cubicBezTo>
                      <a:pt x="21299" y="25622"/>
                      <a:pt x="22230" y="25814"/>
                      <a:pt x="23147" y="25814"/>
                    </a:cubicBezTo>
                    <a:cubicBezTo>
                      <a:pt x="25655" y="25814"/>
                      <a:pt x="28044" y="24381"/>
                      <a:pt x="29153" y="21959"/>
                    </a:cubicBezTo>
                    <a:cubicBezTo>
                      <a:pt x="30665" y="18646"/>
                      <a:pt x="29213" y="14726"/>
                      <a:pt x="25899" y="13214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719;g1b0b4827d83_0_59"/>
              <p:cNvSpPr/>
              <p:nvPr/>
            </p:nvSpPr>
            <p:spPr>
              <a:xfrm>
                <a:off x="7568252" y="22387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25300" y="5500"/>
                    </a:move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ubicBezTo>
                      <a:pt x="5500" y="15750"/>
                      <a:pt x="8450" y="18700"/>
                      <a:pt x="12100" y="18700"/>
                    </a:cubicBez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720;g1b0b4827d83_0_59"/>
              <p:cNvSpPr/>
              <p:nvPr/>
            </p:nvSpPr>
            <p:spPr>
              <a:xfrm>
                <a:off x="7528652" y="22387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25300" y="5500"/>
                    </a:move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ubicBezTo>
                      <a:pt x="5500" y="15750"/>
                      <a:pt x="8450" y="18700"/>
                      <a:pt x="12100" y="18700"/>
                    </a:cubicBez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721;g1b0b4827d83_0_59"/>
              <p:cNvSpPr/>
              <p:nvPr/>
            </p:nvSpPr>
            <p:spPr>
              <a:xfrm>
                <a:off x="7687052" y="22387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25300" y="5500"/>
                    </a:move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ubicBezTo>
                      <a:pt x="5500" y="15750"/>
                      <a:pt x="8450" y="18700"/>
                      <a:pt x="12100" y="18700"/>
                    </a:cubicBez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722;g1b0b4827d83_0_59"/>
              <p:cNvSpPr/>
              <p:nvPr/>
            </p:nvSpPr>
            <p:spPr>
              <a:xfrm>
                <a:off x="7726652" y="22387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5500" y="12100"/>
                    </a:moveTo>
                    <a:cubicBezTo>
                      <a:pt x="5500" y="15750"/>
                      <a:pt x="8450" y="18700"/>
                      <a:pt x="12100" y="18700"/>
                    </a:cubicBez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723;g1b0b4827d83_0_59"/>
              <p:cNvSpPr/>
              <p:nvPr/>
            </p:nvSpPr>
            <p:spPr>
              <a:xfrm>
                <a:off x="7766252" y="22387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12100" y="18700"/>
                    </a:move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ubicBezTo>
                      <a:pt x="5500" y="15750"/>
                      <a:pt x="8450" y="18700"/>
                      <a:pt x="12100" y="187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724;g1b0b4827d83_0_59"/>
              <p:cNvSpPr/>
              <p:nvPr/>
            </p:nvSpPr>
            <p:spPr>
              <a:xfrm>
                <a:off x="7647452" y="22387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25300" y="5500"/>
                    </a:move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ubicBezTo>
                      <a:pt x="5500" y="15750"/>
                      <a:pt x="8450" y="18700"/>
                      <a:pt x="12100" y="18700"/>
                    </a:cubicBez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725;g1b0b4827d83_0_59"/>
              <p:cNvSpPr/>
              <p:nvPr/>
            </p:nvSpPr>
            <p:spPr>
              <a:xfrm>
                <a:off x="7805852" y="22387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12100" y="18700"/>
                    </a:move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ubicBezTo>
                      <a:pt x="5500" y="15750"/>
                      <a:pt x="8450" y="18700"/>
                      <a:pt x="12100" y="187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726;g1b0b4827d83_0_59"/>
              <p:cNvSpPr/>
              <p:nvPr/>
            </p:nvSpPr>
            <p:spPr>
              <a:xfrm>
                <a:off x="7607852" y="22387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25300" y="5500"/>
                    </a:move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ubicBezTo>
                      <a:pt x="5500" y="15750"/>
                      <a:pt x="8450" y="18700"/>
                      <a:pt x="12100" y="18700"/>
                    </a:cubicBez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727;g1b0b4827d83_0_59"/>
              <p:cNvSpPr/>
              <p:nvPr/>
            </p:nvSpPr>
            <p:spPr>
              <a:xfrm>
                <a:off x="7766252" y="2113365"/>
                <a:ext cx="59400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59400" h="59400" extrusionOk="0">
                    <a:moveTo>
                      <a:pt x="5500" y="31900"/>
                    </a:moveTo>
                    <a:cubicBezTo>
                      <a:pt x="5500" y="46460"/>
                      <a:pt x="17340" y="58300"/>
                      <a:pt x="31900" y="58300"/>
                    </a:cubicBezTo>
                    <a:cubicBezTo>
                      <a:pt x="46460" y="58300"/>
                      <a:pt x="58300" y="46460"/>
                      <a:pt x="58300" y="31900"/>
                    </a:cubicBezTo>
                    <a:cubicBezTo>
                      <a:pt x="58300" y="17340"/>
                      <a:pt x="46460" y="5500"/>
                      <a:pt x="31900" y="5500"/>
                    </a:cubicBezTo>
                    <a:cubicBezTo>
                      <a:pt x="17340" y="5500"/>
                      <a:pt x="5500" y="17340"/>
                      <a:pt x="5500" y="31900"/>
                    </a:cubicBezTo>
                    <a:close/>
                    <a:moveTo>
                      <a:pt x="31900" y="18700"/>
                    </a:moveTo>
                    <a:cubicBezTo>
                      <a:pt x="39180" y="18700"/>
                      <a:pt x="45100" y="24620"/>
                      <a:pt x="45100" y="31900"/>
                    </a:cubicBezTo>
                    <a:cubicBezTo>
                      <a:pt x="45100" y="39180"/>
                      <a:pt x="39180" y="45100"/>
                      <a:pt x="31900" y="45100"/>
                    </a:cubicBezTo>
                    <a:cubicBezTo>
                      <a:pt x="24620" y="45100"/>
                      <a:pt x="18700" y="39180"/>
                      <a:pt x="18700" y="31900"/>
                    </a:cubicBezTo>
                    <a:cubicBezTo>
                      <a:pt x="18700" y="24620"/>
                      <a:pt x="24620" y="18700"/>
                      <a:pt x="31900" y="187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728;g1b0b4827d83_0_59"/>
              <p:cNvSpPr/>
              <p:nvPr/>
            </p:nvSpPr>
            <p:spPr>
              <a:xfrm>
                <a:off x="7475852" y="1883895"/>
                <a:ext cx="402600" cy="402600"/>
              </a:xfrm>
              <a:custGeom>
                <a:avLst/>
                <a:gdLst/>
                <a:ahLst/>
                <a:cxnLst/>
                <a:rect l="l" t="t" r="r" b="b"/>
                <a:pathLst>
                  <a:path w="402600" h="402600" extrusionOk="0">
                    <a:moveTo>
                      <a:pt x="288917" y="43570"/>
                    </a:moveTo>
                    <a:lnTo>
                      <a:pt x="253040" y="7693"/>
                    </a:lnTo>
                    <a:cubicBezTo>
                      <a:pt x="250116" y="4769"/>
                      <a:pt x="245344" y="4769"/>
                      <a:pt x="242420" y="7693"/>
                    </a:cubicBezTo>
                    <a:lnTo>
                      <a:pt x="228917" y="21196"/>
                    </a:lnTo>
                    <a:lnTo>
                      <a:pt x="215413" y="7693"/>
                    </a:lnTo>
                    <a:cubicBezTo>
                      <a:pt x="212489" y="4769"/>
                      <a:pt x="207717" y="4769"/>
                      <a:pt x="204794" y="7693"/>
                    </a:cubicBezTo>
                    <a:lnTo>
                      <a:pt x="168916" y="43570"/>
                    </a:lnTo>
                    <a:lnTo>
                      <a:pt x="58300" y="43570"/>
                    </a:lnTo>
                    <a:cubicBezTo>
                      <a:pt x="29187" y="43570"/>
                      <a:pt x="5500" y="67258"/>
                      <a:pt x="5500" y="96370"/>
                    </a:cubicBezTo>
                    <a:lnTo>
                      <a:pt x="5500" y="352767"/>
                    </a:lnTo>
                    <a:cubicBezTo>
                      <a:pt x="5500" y="378791"/>
                      <a:pt x="26679" y="399970"/>
                      <a:pt x="52703" y="399970"/>
                    </a:cubicBezTo>
                    <a:lnTo>
                      <a:pt x="401500" y="399970"/>
                    </a:lnTo>
                    <a:lnTo>
                      <a:pt x="401500" y="307570"/>
                    </a:lnTo>
                    <a:lnTo>
                      <a:pt x="401500" y="215170"/>
                    </a:lnTo>
                    <a:lnTo>
                      <a:pt x="401500" y="149170"/>
                    </a:lnTo>
                    <a:lnTo>
                      <a:pt x="401500" y="135970"/>
                    </a:lnTo>
                    <a:lnTo>
                      <a:pt x="401500" y="43570"/>
                    </a:lnTo>
                    <a:lnTo>
                      <a:pt x="288917" y="43570"/>
                    </a:lnTo>
                    <a:close/>
                    <a:moveTo>
                      <a:pt x="247733" y="21051"/>
                    </a:moveTo>
                    <a:lnTo>
                      <a:pt x="270252" y="43570"/>
                    </a:lnTo>
                    <a:lnTo>
                      <a:pt x="362652" y="135970"/>
                    </a:lnTo>
                    <a:lnTo>
                      <a:pt x="327072" y="135970"/>
                    </a:lnTo>
                    <a:lnTo>
                      <a:pt x="252710" y="61602"/>
                    </a:lnTo>
                    <a:cubicBezTo>
                      <a:pt x="249918" y="58889"/>
                      <a:pt x="245542" y="58896"/>
                      <a:pt x="242684" y="61674"/>
                    </a:cubicBezTo>
                    <a:lnTo>
                      <a:pt x="168395" y="135970"/>
                    </a:lnTo>
                    <a:lnTo>
                      <a:pt x="132814" y="135970"/>
                    </a:lnTo>
                    <a:lnTo>
                      <a:pt x="238256" y="30535"/>
                    </a:lnTo>
                    <a:lnTo>
                      <a:pt x="238256" y="30535"/>
                    </a:lnTo>
                    <a:lnTo>
                      <a:pt x="247733" y="21051"/>
                    </a:lnTo>
                    <a:close/>
                    <a:moveTo>
                      <a:pt x="308414" y="135970"/>
                    </a:moveTo>
                    <a:lnTo>
                      <a:pt x="187059" y="135970"/>
                    </a:lnTo>
                    <a:lnTo>
                      <a:pt x="247733" y="75297"/>
                    </a:lnTo>
                    <a:lnTo>
                      <a:pt x="308414" y="135970"/>
                    </a:lnTo>
                    <a:close/>
                    <a:moveTo>
                      <a:pt x="210100" y="21051"/>
                    </a:moveTo>
                    <a:lnTo>
                      <a:pt x="219584" y="30535"/>
                    </a:lnTo>
                    <a:lnTo>
                      <a:pt x="114149" y="135970"/>
                    </a:lnTo>
                    <a:lnTo>
                      <a:pt x="95181" y="135970"/>
                    </a:lnTo>
                    <a:lnTo>
                      <a:pt x="187581" y="43570"/>
                    </a:lnTo>
                    <a:lnTo>
                      <a:pt x="210100" y="21051"/>
                    </a:lnTo>
                    <a:close/>
                    <a:moveTo>
                      <a:pt x="58300" y="56770"/>
                    </a:moveTo>
                    <a:lnTo>
                      <a:pt x="155716" y="56770"/>
                    </a:lnTo>
                    <a:lnTo>
                      <a:pt x="142113" y="70373"/>
                    </a:lnTo>
                    <a:cubicBezTo>
                      <a:pt x="140114" y="71020"/>
                      <a:pt x="138582" y="72544"/>
                      <a:pt x="137936" y="74551"/>
                    </a:cubicBezTo>
                    <a:lnTo>
                      <a:pt x="76516" y="135970"/>
                    </a:lnTo>
                    <a:lnTo>
                      <a:pt x="58300" y="135970"/>
                    </a:lnTo>
                    <a:cubicBezTo>
                      <a:pt x="36461" y="135970"/>
                      <a:pt x="18700" y="118210"/>
                      <a:pt x="18700" y="96370"/>
                    </a:cubicBezTo>
                    <a:cubicBezTo>
                      <a:pt x="18700" y="74531"/>
                      <a:pt x="36461" y="56770"/>
                      <a:pt x="58300" y="56770"/>
                    </a:cubicBezTo>
                    <a:close/>
                    <a:moveTo>
                      <a:pt x="388300" y="294370"/>
                    </a:moveTo>
                    <a:lnTo>
                      <a:pt x="315700" y="294370"/>
                    </a:lnTo>
                    <a:cubicBezTo>
                      <a:pt x="297504" y="294370"/>
                      <a:pt x="282700" y="279567"/>
                      <a:pt x="282700" y="261370"/>
                    </a:cubicBezTo>
                    <a:cubicBezTo>
                      <a:pt x="282700" y="243174"/>
                      <a:pt x="297504" y="228370"/>
                      <a:pt x="315700" y="228370"/>
                    </a:cubicBezTo>
                    <a:lnTo>
                      <a:pt x="388300" y="228370"/>
                    </a:lnTo>
                    <a:lnTo>
                      <a:pt x="388300" y="294370"/>
                    </a:lnTo>
                    <a:close/>
                    <a:moveTo>
                      <a:pt x="388300" y="162370"/>
                    </a:moveTo>
                    <a:lnTo>
                      <a:pt x="381700" y="162370"/>
                    </a:lnTo>
                    <a:cubicBezTo>
                      <a:pt x="378050" y="162370"/>
                      <a:pt x="375100" y="165321"/>
                      <a:pt x="375100" y="168970"/>
                    </a:cubicBezTo>
                    <a:cubicBezTo>
                      <a:pt x="375100" y="172620"/>
                      <a:pt x="378050" y="175570"/>
                      <a:pt x="381700" y="175570"/>
                    </a:cubicBezTo>
                    <a:lnTo>
                      <a:pt x="388300" y="175570"/>
                    </a:lnTo>
                    <a:lnTo>
                      <a:pt x="388300" y="215170"/>
                    </a:lnTo>
                    <a:lnTo>
                      <a:pt x="315700" y="215170"/>
                    </a:lnTo>
                    <a:cubicBezTo>
                      <a:pt x="290231" y="215170"/>
                      <a:pt x="269500" y="235901"/>
                      <a:pt x="269500" y="261370"/>
                    </a:cubicBezTo>
                    <a:cubicBezTo>
                      <a:pt x="269500" y="286840"/>
                      <a:pt x="290231" y="307570"/>
                      <a:pt x="315700" y="307570"/>
                    </a:cubicBezTo>
                    <a:lnTo>
                      <a:pt x="388300" y="307570"/>
                    </a:lnTo>
                    <a:lnTo>
                      <a:pt x="388300" y="360370"/>
                    </a:lnTo>
                    <a:lnTo>
                      <a:pt x="381700" y="360370"/>
                    </a:lnTo>
                    <a:cubicBezTo>
                      <a:pt x="378050" y="360370"/>
                      <a:pt x="375100" y="363321"/>
                      <a:pt x="375100" y="366970"/>
                    </a:cubicBezTo>
                    <a:cubicBezTo>
                      <a:pt x="375100" y="370620"/>
                      <a:pt x="378050" y="373570"/>
                      <a:pt x="381700" y="373570"/>
                    </a:cubicBezTo>
                    <a:lnTo>
                      <a:pt x="388300" y="373570"/>
                    </a:lnTo>
                    <a:lnTo>
                      <a:pt x="388300" y="386770"/>
                    </a:lnTo>
                    <a:lnTo>
                      <a:pt x="52703" y="386770"/>
                    </a:lnTo>
                    <a:cubicBezTo>
                      <a:pt x="33959" y="386770"/>
                      <a:pt x="18700" y="371518"/>
                      <a:pt x="18700" y="352767"/>
                    </a:cubicBezTo>
                    <a:lnTo>
                      <a:pt x="18700" y="338221"/>
                    </a:lnTo>
                    <a:cubicBezTo>
                      <a:pt x="20238" y="336571"/>
                      <a:pt x="20977" y="334241"/>
                      <a:pt x="20291" y="331924"/>
                    </a:cubicBezTo>
                    <a:cubicBezTo>
                      <a:pt x="19235" y="328321"/>
                      <a:pt x="18700" y="324565"/>
                      <a:pt x="18700" y="320770"/>
                    </a:cubicBezTo>
                    <a:lnTo>
                      <a:pt x="18700" y="140221"/>
                    </a:lnTo>
                    <a:cubicBezTo>
                      <a:pt x="20238" y="138571"/>
                      <a:pt x="20977" y="136241"/>
                      <a:pt x="20291" y="133924"/>
                    </a:cubicBezTo>
                    <a:cubicBezTo>
                      <a:pt x="20165" y="133495"/>
                      <a:pt x="20119" y="133053"/>
                      <a:pt x="20007" y="132624"/>
                    </a:cubicBezTo>
                    <a:cubicBezTo>
                      <a:pt x="20601" y="133251"/>
                      <a:pt x="21201" y="133865"/>
                      <a:pt x="21822" y="134459"/>
                    </a:cubicBezTo>
                    <a:cubicBezTo>
                      <a:pt x="22389" y="135007"/>
                      <a:pt x="22977" y="135528"/>
                      <a:pt x="23571" y="136050"/>
                    </a:cubicBezTo>
                    <a:cubicBezTo>
                      <a:pt x="24310" y="136696"/>
                      <a:pt x="25062" y="137323"/>
                      <a:pt x="25835" y="137931"/>
                    </a:cubicBezTo>
                    <a:cubicBezTo>
                      <a:pt x="26455" y="138419"/>
                      <a:pt x="27089" y="138888"/>
                      <a:pt x="27729" y="139350"/>
                    </a:cubicBezTo>
                    <a:cubicBezTo>
                      <a:pt x="28527" y="139924"/>
                      <a:pt x="29352" y="140465"/>
                      <a:pt x="30184" y="140993"/>
                    </a:cubicBezTo>
                    <a:cubicBezTo>
                      <a:pt x="30851" y="141415"/>
                      <a:pt x="31517" y="141825"/>
                      <a:pt x="32204" y="142221"/>
                    </a:cubicBezTo>
                    <a:cubicBezTo>
                      <a:pt x="33075" y="142716"/>
                      <a:pt x="33966" y="143178"/>
                      <a:pt x="34863" y="143626"/>
                    </a:cubicBezTo>
                    <a:cubicBezTo>
                      <a:pt x="35556" y="143976"/>
                      <a:pt x="36249" y="144326"/>
                      <a:pt x="36962" y="144643"/>
                    </a:cubicBezTo>
                    <a:cubicBezTo>
                      <a:pt x="37906" y="145059"/>
                      <a:pt x="38870" y="145428"/>
                      <a:pt x="39833" y="145791"/>
                    </a:cubicBezTo>
                    <a:cubicBezTo>
                      <a:pt x="40546" y="146062"/>
                      <a:pt x="41252" y="146339"/>
                      <a:pt x="41978" y="146577"/>
                    </a:cubicBezTo>
                    <a:cubicBezTo>
                      <a:pt x="43014" y="146913"/>
                      <a:pt x="44070" y="147184"/>
                      <a:pt x="45126" y="147461"/>
                    </a:cubicBezTo>
                    <a:cubicBezTo>
                      <a:pt x="45826" y="147639"/>
                      <a:pt x="46512" y="147850"/>
                      <a:pt x="47225" y="148002"/>
                    </a:cubicBezTo>
                    <a:cubicBezTo>
                      <a:pt x="48420" y="148260"/>
                      <a:pt x="49634" y="148431"/>
                      <a:pt x="50855" y="148603"/>
                    </a:cubicBezTo>
                    <a:cubicBezTo>
                      <a:pt x="51462" y="148689"/>
                      <a:pt x="52056" y="148814"/>
                      <a:pt x="52670" y="148880"/>
                    </a:cubicBezTo>
                    <a:cubicBezTo>
                      <a:pt x="54518" y="149078"/>
                      <a:pt x="56393" y="149190"/>
                      <a:pt x="58287" y="149190"/>
                    </a:cubicBezTo>
                    <a:lnTo>
                      <a:pt x="83472" y="149190"/>
                    </a:lnTo>
                    <a:lnTo>
                      <a:pt x="102137" y="149190"/>
                    </a:lnTo>
                    <a:lnTo>
                      <a:pt x="121106" y="149190"/>
                    </a:lnTo>
                    <a:lnTo>
                      <a:pt x="139770" y="149190"/>
                    </a:lnTo>
                    <a:lnTo>
                      <a:pt x="172480" y="149190"/>
                    </a:lnTo>
                    <a:lnTo>
                      <a:pt x="322993" y="149190"/>
                    </a:lnTo>
                    <a:lnTo>
                      <a:pt x="355683" y="149190"/>
                    </a:lnTo>
                    <a:lnTo>
                      <a:pt x="374348" y="149190"/>
                    </a:lnTo>
                    <a:lnTo>
                      <a:pt x="388300" y="149190"/>
                    </a:lnTo>
                    <a:lnTo>
                      <a:pt x="388300" y="162370"/>
                    </a:lnTo>
                    <a:close/>
                    <a:moveTo>
                      <a:pt x="381317" y="135970"/>
                    </a:moveTo>
                    <a:lnTo>
                      <a:pt x="328517" y="83170"/>
                    </a:lnTo>
                    <a:lnTo>
                      <a:pt x="328900" y="83170"/>
                    </a:lnTo>
                    <a:cubicBezTo>
                      <a:pt x="332550" y="83170"/>
                      <a:pt x="335500" y="80220"/>
                      <a:pt x="335500" y="76570"/>
                    </a:cubicBezTo>
                    <a:cubicBezTo>
                      <a:pt x="335500" y="72921"/>
                      <a:pt x="332550" y="69970"/>
                      <a:pt x="328900" y="69970"/>
                    </a:cubicBezTo>
                    <a:lnTo>
                      <a:pt x="315700" y="69970"/>
                    </a:lnTo>
                    <a:cubicBezTo>
                      <a:pt x="315588" y="69970"/>
                      <a:pt x="315495" y="70030"/>
                      <a:pt x="315383" y="70036"/>
                    </a:cubicBezTo>
                    <a:lnTo>
                      <a:pt x="302117" y="56770"/>
                    </a:lnTo>
                    <a:lnTo>
                      <a:pt x="388300" y="56770"/>
                    </a:lnTo>
                    <a:lnTo>
                      <a:pt x="388300" y="135970"/>
                    </a:lnTo>
                    <a:lnTo>
                      <a:pt x="381317" y="135970"/>
                    </a:ln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729;g1b0b4827d83_0_59"/>
              <p:cNvSpPr/>
              <p:nvPr/>
            </p:nvSpPr>
            <p:spPr>
              <a:xfrm>
                <a:off x="7819052" y="1948365"/>
                <a:ext cx="33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3000" h="19800" extrusionOk="0">
                    <a:moveTo>
                      <a:pt x="25300" y="5500"/>
                    </a:moveTo>
                    <a:lnTo>
                      <a:pt x="12100" y="5500"/>
                    </a:lnTo>
                    <a:cubicBezTo>
                      <a:pt x="8450" y="5500"/>
                      <a:pt x="5500" y="8450"/>
                      <a:pt x="5500" y="12100"/>
                    </a:cubicBezTo>
                    <a:cubicBezTo>
                      <a:pt x="5500" y="15750"/>
                      <a:pt x="8450" y="18700"/>
                      <a:pt x="12100" y="18700"/>
                    </a:cubicBezTo>
                    <a:lnTo>
                      <a:pt x="25300" y="18700"/>
                    </a:lnTo>
                    <a:cubicBezTo>
                      <a:pt x="28950" y="18700"/>
                      <a:pt x="31900" y="15750"/>
                      <a:pt x="31900" y="12100"/>
                    </a:cubicBezTo>
                    <a:cubicBezTo>
                      <a:pt x="31900" y="8450"/>
                      <a:pt x="28950" y="5500"/>
                      <a:pt x="25300" y="550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" name="Google Shape;730;g1b0b4827d83_0_59"/>
            <p:cNvGrpSpPr/>
            <p:nvPr/>
          </p:nvGrpSpPr>
          <p:grpSpPr>
            <a:xfrm>
              <a:off x="9860723" y="3135074"/>
              <a:ext cx="302428" cy="474051"/>
              <a:chOff x="4068272" y="5839351"/>
              <a:chExt cx="573214" cy="905542"/>
            </a:xfrm>
          </p:grpSpPr>
          <p:sp>
            <p:nvSpPr>
              <p:cNvPr id="82" name="Google Shape;731;g1b0b4827d83_0_59"/>
              <p:cNvSpPr/>
              <p:nvPr/>
            </p:nvSpPr>
            <p:spPr>
              <a:xfrm>
                <a:off x="4156854" y="6075190"/>
                <a:ext cx="7620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95250" extrusionOk="0">
                    <a:moveTo>
                      <a:pt x="51316" y="14073"/>
                    </a:moveTo>
                    <a:lnTo>
                      <a:pt x="63698" y="14073"/>
                    </a:lnTo>
                    <a:lnTo>
                      <a:pt x="63698" y="14073"/>
                    </a:lnTo>
                    <a:lnTo>
                      <a:pt x="63698" y="88559"/>
                    </a:lnTo>
                    <a:lnTo>
                      <a:pt x="63698" y="88559"/>
                    </a:lnTo>
                    <a:lnTo>
                      <a:pt x="51316" y="88559"/>
                    </a:lnTo>
                    <a:cubicBezTo>
                      <a:pt x="30747" y="88559"/>
                      <a:pt x="14073" y="71885"/>
                      <a:pt x="14073" y="51316"/>
                    </a:cubicBezTo>
                    <a:lnTo>
                      <a:pt x="14073" y="51316"/>
                    </a:lnTo>
                    <a:cubicBezTo>
                      <a:pt x="14073" y="30747"/>
                      <a:pt x="30747" y="14073"/>
                      <a:pt x="51316" y="1407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732;g1b0b4827d83_0_59"/>
              <p:cNvSpPr/>
              <p:nvPr/>
            </p:nvSpPr>
            <p:spPr>
              <a:xfrm>
                <a:off x="4479656" y="6075095"/>
                <a:ext cx="7620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95250" extrusionOk="0">
                    <a:moveTo>
                      <a:pt x="26456" y="88559"/>
                    </a:moveTo>
                    <a:lnTo>
                      <a:pt x="14073" y="88559"/>
                    </a:lnTo>
                    <a:lnTo>
                      <a:pt x="14073" y="88559"/>
                    </a:lnTo>
                    <a:lnTo>
                      <a:pt x="14073" y="14073"/>
                    </a:lnTo>
                    <a:lnTo>
                      <a:pt x="14073" y="14073"/>
                    </a:lnTo>
                    <a:lnTo>
                      <a:pt x="26456" y="14073"/>
                    </a:lnTo>
                    <a:cubicBezTo>
                      <a:pt x="47024" y="14073"/>
                      <a:pt x="63698" y="30747"/>
                      <a:pt x="63698" y="51316"/>
                    </a:cubicBezTo>
                    <a:lnTo>
                      <a:pt x="63698" y="51316"/>
                    </a:lnTo>
                    <a:cubicBezTo>
                      <a:pt x="63698" y="71885"/>
                      <a:pt x="47024" y="88559"/>
                      <a:pt x="26456" y="88559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33;g1b0b4827d83_0_59"/>
              <p:cNvSpPr/>
              <p:nvPr/>
            </p:nvSpPr>
            <p:spPr>
              <a:xfrm>
                <a:off x="4206479" y="6050330"/>
                <a:ext cx="295275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295275" h="247650" extrusionOk="0">
                    <a:moveTo>
                      <a:pt x="287250" y="14073"/>
                    </a:moveTo>
                    <a:lnTo>
                      <a:pt x="287250" y="100846"/>
                    </a:lnTo>
                    <a:cubicBezTo>
                      <a:pt x="287250" y="176282"/>
                      <a:pt x="226097" y="237434"/>
                      <a:pt x="150662" y="237434"/>
                    </a:cubicBezTo>
                    <a:cubicBezTo>
                      <a:pt x="75226" y="237434"/>
                      <a:pt x="14073" y="176282"/>
                      <a:pt x="14073" y="100846"/>
                    </a:cubicBezTo>
                    <a:lnTo>
                      <a:pt x="14073" y="14073"/>
                    </a:ln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734;g1b0b4827d83_0_59"/>
              <p:cNvSpPr/>
              <p:nvPr/>
            </p:nvSpPr>
            <p:spPr>
              <a:xfrm>
                <a:off x="4293443" y="6264452"/>
                <a:ext cx="12382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123825" h="114300" extrusionOk="0">
                    <a:moveTo>
                      <a:pt x="113324" y="14073"/>
                    </a:moveTo>
                    <a:lnTo>
                      <a:pt x="113324" y="85415"/>
                    </a:lnTo>
                    <a:lnTo>
                      <a:pt x="113324" y="85415"/>
                    </a:lnTo>
                    <a:cubicBezTo>
                      <a:pt x="85976" y="112823"/>
                      <a:pt x="41589" y="112871"/>
                      <a:pt x="14182" y="85524"/>
                    </a:cubicBezTo>
                    <a:cubicBezTo>
                      <a:pt x="14145" y="85488"/>
                      <a:pt x="14109" y="85452"/>
                      <a:pt x="14073" y="85415"/>
                    </a:cubicBezTo>
                    <a:lnTo>
                      <a:pt x="14073" y="85415"/>
                    </a:lnTo>
                    <a:lnTo>
                      <a:pt x="14073" y="14073"/>
                    </a:lnTo>
                    <a:cubicBezTo>
                      <a:pt x="45986" y="26518"/>
                      <a:pt x="81411" y="26518"/>
                      <a:pt x="113324" y="1407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35;g1b0b4827d83_0_59"/>
              <p:cNvSpPr/>
              <p:nvPr/>
            </p:nvSpPr>
            <p:spPr>
              <a:xfrm>
                <a:off x="4535759" y="6370561"/>
                <a:ext cx="104775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371475" extrusionOk="0">
                    <a:moveTo>
                      <a:pt x="14073" y="14073"/>
                    </a:moveTo>
                    <a:cubicBezTo>
                      <a:pt x="40909" y="40029"/>
                      <a:pt x="58166" y="74307"/>
                      <a:pt x="63032" y="111323"/>
                    </a:cubicBezTo>
                    <a:lnTo>
                      <a:pt x="96179" y="362783"/>
                    </a:ln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736;g1b0b4827d83_0_59"/>
              <p:cNvSpPr/>
              <p:nvPr/>
            </p:nvSpPr>
            <p:spPr>
              <a:xfrm>
                <a:off x="4068272" y="6370561"/>
                <a:ext cx="104775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371475" extrusionOk="0">
                    <a:moveTo>
                      <a:pt x="14073" y="362783"/>
                    </a:moveTo>
                    <a:lnTo>
                      <a:pt x="47220" y="111323"/>
                    </a:lnTo>
                    <a:cubicBezTo>
                      <a:pt x="52086" y="74307"/>
                      <a:pt x="69342" y="40029"/>
                      <a:pt x="96179" y="14073"/>
                    </a:cubicBez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37;g1b0b4827d83_0_59"/>
              <p:cNvSpPr/>
              <p:nvPr/>
            </p:nvSpPr>
            <p:spPr>
              <a:xfrm>
                <a:off x="4268582" y="608757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26456" y="20264"/>
                    </a:moveTo>
                    <a:cubicBezTo>
                      <a:pt x="26456" y="23684"/>
                      <a:pt x="23684" y="26456"/>
                      <a:pt x="20264" y="26456"/>
                    </a:cubicBezTo>
                    <a:cubicBezTo>
                      <a:pt x="16845" y="26456"/>
                      <a:pt x="14073" y="23684"/>
                      <a:pt x="14073" y="20264"/>
                    </a:cubicBezTo>
                    <a:cubicBezTo>
                      <a:pt x="14073" y="16845"/>
                      <a:pt x="16845" y="14073"/>
                      <a:pt x="20264" y="14073"/>
                    </a:cubicBezTo>
                    <a:cubicBezTo>
                      <a:pt x="23684" y="14073"/>
                      <a:pt x="26456" y="16845"/>
                      <a:pt x="26456" y="20264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38;g1b0b4827d83_0_59"/>
              <p:cNvSpPr/>
              <p:nvPr/>
            </p:nvSpPr>
            <p:spPr>
              <a:xfrm>
                <a:off x="4405171" y="608757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26456" y="20264"/>
                    </a:moveTo>
                    <a:cubicBezTo>
                      <a:pt x="26456" y="23684"/>
                      <a:pt x="23684" y="26456"/>
                      <a:pt x="20264" y="26456"/>
                    </a:cubicBezTo>
                    <a:cubicBezTo>
                      <a:pt x="16845" y="26456"/>
                      <a:pt x="14073" y="23684"/>
                      <a:pt x="14073" y="20264"/>
                    </a:cubicBezTo>
                    <a:cubicBezTo>
                      <a:pt x="14073" y="16845"/>
                      <a:pt x="16845" y="14073"/>
                      <a:pt x="20264" y="14073"/>
                    </a:cubicBezTo>
                    <a:cubicBezTo>
                      <a:pt x="23684" y="14073"/>
                      <a:pt x="26456" y="16845"/>
                      <a:pt x="26456" y="20264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39;g1b0b4827d83_0_59"/>
              <p:cNvSpPr/>
              <p:nvPr/>
            </p:nvSpPr>
            <p:spPr>
              <a:xfrm>
                <a:off x="4311254" y="6204730"/>
                <a:ext cx="857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38100" extrusionOk="0">
                    <a:moveTo>
                      <a:pt x="77700" y="14073"/>
                    </a:moveTo>
                    <a:cubicBezTo>
                      <a:pt x="60116" y="31609"/>
                      <a:pt x="31657" y="31609"/>
                      <a:pt x="14073" y="14073"/>
                    </a:cubicBez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40;g1b0b4827d83_0_59"/>
              <p:cNvSpPr/>
              <p:nvPr/>
            </p:nvSpPr>
            <p:spPr>
              <a:xfrm>
                <a:off x="4504421" y="6497243"/>
                <a:ext cx="47625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247650" extrusionOk="0">
                    <a:moveTo>
                      <a:pt x="14073" y="14073"/>
                    </a:moveTo>
                    <a:lnTo>
                      <a:pt x="38933" y="237434"/>
                    </a:ln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41;g1b0b4827d83_0_59"/>
              <p:cNvSpPr/>
              <p:nvPr/>
            </p:nvSpPr>
            <p:spPr>
              <a:xfrm>
                <a:off x="4154092" y="6497243"/>
                <a:ext cx="47625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247650" extrusionOk="0">
                    <a:moveTo>
                      <a:pt x="38933" y="14073"/>
                    </a:moveTo>
                    <a:lnTo>
                      <a:pt x="14073" y="237434"/>
                    </a:ln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42;g1b0b4827d83_0_59"/>
              <p:cNvSpPr/>
              <p:nvPr/>
            </p:nvSpPr>
            <p:spPr>
              <a:xfrm>
                <a:off x="4287442" y="5975845"/>
                <a:ext cx="2381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238125" h="95250" extrusionOk="0">
                    <a:moveTo>
                      <a:pt x="231053" y="14073"/>
                    </a:moveTo>
                    <a:lnTo>
                      <a:pt x="231053" y="88559"/>
                    </a:lnTo>
                    <a:lnTo>
                      <a:pt x="119324" y="88559"/>
                    </a:lnTo>
                    <a:cubicBezTo>
                      <a:pt x="71981" y="88608"/>
                      <a:pt x="29774" y="58738"/>
                      <a:pt x="14073" y="1407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743;g1b0b4827d83_0_59"/>
              <p:cNvSpPr/>
              <p:nvPr/>
            </p:nvSpPr>
            <p:spPr>
              <a:xfrm>
                <a:off x="4181714" y="5975845"/>
                <a:ext cx="1238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123825" h="95250" extrusionOk="0">
                    <a:moveTo>
                      <a:pt x="111990" y="14073"/>
                    </a:moveTo>
                    <a:cubicBezTo>
                      <a:pt x="105140" y="57072"/>
                      <a:pt x="67997" y="88679"/>
                      <a:pt x="24455" y="88559"/>
                    </a:cubicBezTo>
                    <a:lnTo>
                      <a:pt x="14073" y="88559"/>
                    </a:lnTo>
                    <a:lnTo>
                      <a:pt x="14073" y="14073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744;g1b0b4827d83_0_59"/>
              <p:cNvSpPr/>
              <p:nvPr/>
            </p:nvSpPr>
            <p:spPr>
              <a:xfrm>
                <a:off x="4181714" y="5839351"/>
                <a:ext cx="34290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61925" extrusionOk="0">
                    <a:moveTo>
                      <a:pt x="14073" y="14073"/>
                    </a:moveTo>
                    <a:lnTo>
                      <a:pt x="336780" y="14073"/>
                    </a:lnTo>
                    <a:lnTo>
                      <a:pt x="336780" y="150662"/>
                    </a:lnTo>
                    <a:lnTo>
                      <a:pt x="14073" y="150662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745;g1b0b4827d83_0_59"/>
              <p:cNvSpPr/>
              <p:nvPr/>
            </p:nvSpPr>
            <p:spPr>
              <a:xfrm>
                <a:off x="4069986" y="5839351"/>
                <a:ext cx="57150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71500" h="19050" extrusionOk="0">
                    <a:moveTo>
                      <a:pt x="14073" y="14073"/>
                    </a:moveTo>
                    <a:lnTo>
                      <a:pt x="560237" y="14073"/>
                    </a:ln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746;g1b0b4827d83_0_59"/>
              <p:cNvSpPr/>
              <p:nvPr/>
            </p:nvSpPr>
            <p:spPr>
              <a:xfrm>
                <a:off x="4314493" y="6508578"/>
                <a:ext cx="7620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28575" extrusionOk="0">
                    <a:moveTo>
                      <a:pt x="14073" y="14073"/>
                    </a:moveTo>
                    <a:cubicBezTo>
                      <a:pt x="19502" y="14073"/>
                      <a:pt x="25027" y="14835"/>
                      <a:pt x="30647" y="14835"/>
                    </a:cubicBezTo>
                    <a:lnTo>
                      <a:pt x="55412" y="14835"/>
                    </a:lnTo>
                    <a:cubicBezTo>
                      <a:pt x="60692" y="14859"/>
                      <a:pt x="65970" y="14604"/>
                      <a:pt x="71223" y="14073"/>
                    </a:cubicBez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747;g1b0b4827d83_0_59"/>
              <p:cNvSpPr/>
              <p:nvPr/>
            </p:nvSpPr>
            <p:spPr>
              <a:xfrm>
                <a:off x="4149391" y="6323887"/>
                <a:ext cx="171450" cy="20002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00025" extrusionOk="0">
                    <a:moveTo>
                      <a:pt x="136503" y="190192"/>
                    </a:moveTo>
                    <a:cubicBezTo>
                      <a:pt x="76797" y="170262"/>
                      <a:pt x="31144" y="121602"/>
                      <a:pt x="15059" y="60747"/>
                    </a:cubicBezTo>
                    <a:cubicBezTo>
                      <a:pt x="10324" y="40245"/>
                      <a:pt x="23106" y="19786"/>
                      <a:pt x="43608" y="15050"/>
                    </a:cubicBezTo>
                    <a:cubicBezTo>
                      <a:pt x="46521" y="14378"/>
                      <a:pt x="49503" y="14050"/>
                      <a:pt x="52492" y="14074"/>
                    </a:cubicBezTo>
                    <a:lnTo>
                      <a:pt x="158029" y="14074"/>
                    </a:ln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748;g1b0b4827d83_0_59"/>
              <p:cNvSpPr/>
              <p:nvPr/>
            </p:nvSpPr>
            <p:spPr>
              <a:xfrm>
                <a:off x="4392788" y="6323887"/>
                <a:ext cx="171450" cy="20002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00025" extrusionOk="0">
                    <a:moveTo>
                      <a:pt x="34838" y="190477"/>
                    </a:moveTo>
                    <a:cubicBezTo>
                      <a:pt x="62573" y="181404"/>
                      <a:pt x="87769" y="165901"/>
                      <a:pt x="108371" y="145234"/>
                    </a:cubicBezTo>
                    <a:cubicBezTo>
                      <a:pt x="131753" y="121850"/>
                      <a:pt x="148543" y="92704"/>
                      <a:pt x="157043" y="60747"/>
                    </a:cubicBezTo>
                    <a:cubicBezTo>
                      <a:pt x="161779" y="40245"/>
                      <a:pt x="148997" y="19786"/>
                      <a:pt x="128494" y="15050"/>
                    </a:cubicBezTo>
                    <a:cubicBezTo>
                      <a:pt x="125582" y="14378"/>
                      <a:pt x="122600" y="14050"/>
                      <a:pt x="119610" y="14074"/>
                    </a:cubicBezTo>
                    <a:lnTo>
                      <a:pt x="14073" y="14074"/>
                    </a:ln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749;g1b0b4827d83_0_59"/>
              <p:cNvSpPr/>
              <p:nvPr/>
            </p:nvSpPr>
            <p:spPr>
              <a:xfrm>
                <a:off x="4388407" y="6323412"/>
                <a:ext cx="104775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276225" extrusionOk="0">
                    <a:moveTo>
                      <a:pt x="14073" y="269819"/>
                    </a:moveTo>
                    <a:lnTo>
                      <a:pt x="39219" y="190952"/>
                    </a:lnTo>
                    <a:lnTo>
                      <a:pt x="95607" y="14073"/>
                    </a:ln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750;g1b0b4827d83_0_59"/>
              <p:cNvSpPr/>
              <p:nvPr/>
            </p:nvSpPr>
            <p:spPr>
              <a:xfrm>
                <a:off x="4355165" y="6323412"/>
                <a:ext cx="95250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257175" extrusionOk="0">
                    <a:moveTo>
                      <a:pt x="89511" y="14073"/>
                    </a:moveTo>
                    <a:lnTo>
                      <a:pt x="30456" y="199525"/>
                    </a:lnTo>
                    <a:lnTo>
                      <a:pt x="14073" y="251055"/>
                    </a:ln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751;g1b0b4827d83_0_59"/>
              <p:cNvSpPr/>
              <p:nvPr/>
            </p:nvSpPr>
            <p:spPr>
              <a:xfrm>
                <a:off x="4253914" y="6323412"/>
                <a:ext cx="10477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257175" extrusionOk="0">
                    <a:moveTo>
                      <a:pt x="91035" y="251150"/>
                    </a:moveTo>
                    <a:lnTo>
                      <a:pt x="74271" y="199525"/>
                    </a:lnTo>
                    <a:lnTo>
                      <a:pt x="14073" y="14073"/>
                    </a:ln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752;g1b0b4827d83_0_59"/>
              <p:cNvSpPr/>
              <p:nvPr/>
            </p:nvSpPr>
            <p:spPr>
              <a:xfrm>
                <a:off x="4214576" y="6323412"/>
                <a:ext cx="104775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276225" extrusionOk="0">
                    <a:moveTo>
                      <a:pt x="14073" y="14073"/>
                    </a:moveTo>
                    <a:lnTo>
                      <a:pt x="71318" y="190667"/>
                    </a:lnTo>
                    <a:lnTo>
                      <a:pt x="97036" y="270010"/>
                    </a:ln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753;g1b0b4827d83_0_59"/>
              <p:cNvSpPr/>
              <p:nvPr/>
            </p:nvSpPr>
            <p:spPr>
              <a:xfrm>
                <a:off x="4280965" y="6559251"/>
                <a:ext cx="1428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42875" h="142875" extrusionOk="0">
                    <a:moveTo>
                      <a:pt x="138279" y="76176"/>
                    </a:moveTo>
                    <a:cubicBezTo>
                      <a:pt x="138279" y="110475"/>
                      <a:pt x="110475" y="138279"/>
                      <a:pt x="76176" y="138279"/>
                    </a:cubicBezTo>
                    <a:cubicBezTo>
                      <a:pt x="41878" y="138279"/>
                      <a:pt x="14073" y="110475"/>
                      <a:pt x="14073" y="76176"/>
                    </a:cubicBezTo>
                    <a:cubicBezTo>
                      <a:pt x="14073" y="41878"/>
                      <a:pt x="41878" y="14073"/>
                      <a:pt x="76176" y="14073"/>
                    </a:cubicBezTo>
                    <a:cubicBezTo>
                      <a:pt x="110475" y="14073"/>
                      <a:pt x="138279" y="41878"/>
                      <a:pt x="138279" y="7617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754;g1b0b4827d83_0_59"/>
              <p:cNvSpPr/>
              <p:nvPr/>
            </p:nvSpPr>
            <p:spPr>
              <a:xfrm>
                <a:off x="4314969" y="6593255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70271" y="42172"/>
                    </a:moveTo>
                    <a:cubicBezTo>
                      <a:pt x="70271" y="57690"/>
                      <a:pt x="57690" y="70271"/>
                      <a:pt x="42172" y="70271"/>
                    </a:cubicBezTo>
                    <a:cubicBezTo>
                      <a:pt x="26653" y="70271"/>
                      <a:pt x="14073" y="57690"/>
                      <a:pt x="14073" y="42172"/>
                    </a:cubicBezTo>
                    <a:cubicBezTo>
                      <a:pt x="14073" y="26653"/>
                      <a:pt x="26653" y="14073"/>
                      <a:pt x="42172" y="14073"/>
                    </a:cubicBezTo>
                    <a:cubicBezTo>
                      <a:pt x="57690" y="14073"/>
                      <a:pt x="70271" y="26653"/>
                      <a:pt x="70271" y="4217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755;g1b0b4827d83_0_59"/>
              <p:cNvSpPr/>
              <p:nvPr/>
            </p:nvSpPr>
            <p:spPr>
              <a:xfrm>
                <a:off x="4558714" y="5839351"/>
                <a:ext cx="1905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90500" extrusionOk="0">
                    <a:moveTo>
                      <a:pt x="14073" y="14073"/>
                    </a:moveTo>
                    <a:lnTo>
                      <a:pt x="14073" y="182761"/>
                    </a:ln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756;g1b0b4827d83_0_59"/>
              <p:cNvSpPr/>
              <p:nvPr/>
            </p:nvSpPr>
            <p:spPr>
              <a:xfrm>
                <a:off x="4539950" y="6007753"/>
                <a:ext cx="5715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76200" extrusionOk="0">
                    <a:moveTo>
                      <a:pt x="32837" y="14359"/>
                    </a:moveTo>
                    <a:lnTo>
                      <a:pt x="32837" y="14359"/>
                    </a:lnTo>
                    <a:cubicBezTo>
                      <a:pt x="43358" y="14359"/>
                      <a:pt x="51887" y="22888"/>
                      <a:pt x="51887" y="33409"/>
                    </a:cubicBezTo>
                    <a:lnTo>
                      <a:pt x="51887" y="70937"/>
                    </a:lnTo>
                    <a:lnTo>
                      <a:pt x="51887" y="70937"/>
                    </a:lnTo>
                    <a:lnTo>
                      <a:pt x="14073" y="70937"/>
                    </a:lnTo>
                    <a:lnTo>
                      <a:pt x="14073" y="70937"/>
                    </a:lnTo>
                    <a:lnTo>
                      <a:pt x="14073" y="33123"/>
                    </a:lnTo>
                    <a:cubicBezTo>
                      <a:pt x="14073" y="22602"/>
                      <a:pt x="22602" y="14073"/>
                      <a:pt x="33123" y="1407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757;g1b0b4827d83_0_59"/>
              <p:cNvSpPr/>
              <p:nvPr/>
            </p:nvSpPr>
            <p:spPr>
              <a:xfrm>
                <a:off x="4464988" y="6473907"/>
                <a:ext cx="190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66700" extrusionOk="0">
                    <a:moveTo>
                      <a:pt x="14073" y="260771"/>
                    </a:moveTo>
                    <a:lnTo>
                      <a:pt x="14073" y="14073"/>
                    </a:ln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758;g1b0b4827d83_0_59"/>
              <p:cNvSpPr/>
              <p:nvPr/>
            </p:nvSpPr>
            <p:spPr>
              <a:xfrm>
                <a:off x="4221148" y="6474097"/>
                <a:ext cx="190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66700" extrusionOk="0">
                    <a:moveTo>
                      <a:pt x="14073" y="260580"/>
                    </a:moveTo>
                    <a:lnTo>
                      <a:pt x="14073" y="14073"/>
                    </a:lnTo>
                  </a:path>
                </a:pathLst>
              </a:custGeom>
              <a:noFill/>
              <a:ln w="9525" cap="rnd" cmpd="sng">
                <a:solidFill>
                  <a:srgbClr val="063C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" name="Google Shape;759;g1b0b4827d83_0_59"/>
            <p:cNvGrpSpPr/>
            <p:nvPr/>
          </p:nvGrpSpPr>
          <p:grpSpPr>
            <a:xfrm>
              <a:off x="9792340" y="2092378"/>
              <a:ext cx="439193" cy="541145"/>
              <a:chOff x="9859172" y="2135839"/>
              <a:chExt cx="365781" cy="454896"/>
            </a:xfrm>
          </p:grpSpPr>
          <p:sp>
            <p:nvSpPr>
              <p:cNvPr id="79" name="Google Shape;760;g1b0b4827d83_0_59"/>
              <p:cNvSpPr/>
              <p:nvPr/>
            </p:nvSpPr>
            <p:spPr>
              <a:xfrm>
                <a:off x="9922018" y="2135838"/>
                <a:ext cx="291592" cy="388997"/>
              </a:xfrm>
              <a:custGeom>
                <a:avLst/>
                <a:gdLst/>
                <a:ahLst/>
                <a:cxnLst/>
                <a:rect l="l" t="t" r="r" b="b"/>
                <a:pathLst>
                  <a:path w="296786" h="406263" extrusionOk="0">
                    <a:moveTo>
                      <a:pt x="190913" y="107624"/>
                    </a:moveTo>
                    <a:cubicBezTo>
                      <a:pt x="194212" y="104042"/>
                      <a:pt x="196230" y="99265"/>
                      <a:pt x="196230" y="94023"/>
                    </a:cubicBezTo>
                    <a:cubicBezTo>
                      <a:pt x="196230" y="84486"/>
                      <a:pt x="189551" y="76485"/>
                      <a:pt x="180627" y="74437"/>
                    </a:cubicBezTo>
                    <a:cubicBezTo>
                      <a:pt x="190205" y="65746"/>
                      <a:pt x="196230" y="53206"/>
                      <a:pt x="196230" y="39284"/>
                    </a:cubicBezTo>
                    <a:lnTo>
                      <a:pt x="196230" y="18757"/>
                    </a:lnTo>
                    <a:cubicBezTo>
                      <a:pt x="196230" y="11447"/>
                      <a:pt x="190283" y="5500"/>
                      <a:pt x="182973" y="5500"/>
                    </a:cubicBezTo>
                    <a:lnTo>
                      <a:pt x="114550" y="5500"/>
                    </a:lnTo>
                    <a:cubicBezTo>
                      <a:pt x="107240" y="5500"/>
                      <a:pt x="101293" y="11447"/>
                      <a:pt x="101293" y="18757"/>
                    </a:cubicBezTo>
                    <a:lnTo>
                      <a:pt x="101293" y="39284"/>
                    </a:lnTo>
                    <a:cubicBezTo>
                      <a:pt x="101293" y="53206"/>
                      <a:pt x="107317" y="65746"/>
                      <a:pt x="116896" y="74437"/>
                    </a:cubicBezTo>
                    <a:cubicBezTo>
                      <a:pt x="107972" y="76485"/>
                      <a:pt x="101293" y="84486"/>
                      <a:pt x="101293" y="94023"/>
                    </a:cubicBezTo>
                    <a:cubicBezTo>
                      <a:pt x="101293" y="99265"/>
                      <a:pt x="103311" y="104042"/>
                      <a:pt x="106610" y="107624"/>
                    </a:cubicBezTo>
                    <a:cubicBezTo>
                      <a:pt x="48123" y="125665"/>
                      <a:pt x="5500" y="180223"/>
                      <a:pt x="5500" y="244554"/>
                    </a:cubicBezTo>
                    <a:lnTo>
                      <a:pt x="5500" y="340347"/>
                    </a:lnTo>
                    <a:cubicBezTo>
                      <a:pt x="5500" y="374067"/>
                      <a:pt x="32933" y="401500"/>
                      <a:pt x="66653" y="401500"/>
                    </a:cubicBezTo>
                    <a:lnTo>
                      <a:pt x="230869" y="401500"/>
                    </a:lnTo>
                    <a:cubicBezTo>
                      <a:pt x="264589" y="401500"/>
                      <a:pt x="292023" y="374067"/>
                      <a:pt x="292023" y="340347"/>
                    </a:cubicBezTo>
                    <a:lnTo>
                      <a:pt x="292023" y="244554"/>
                    </a:lnTo>
                    <a:cubicBezTo>
                      <a:pt x="292023" y="180223"/>
                      <a:pt x="249400" y="125665"/>
                      <a:pt x="190913" y="107624"/>
                    </a:cubicBezTo>
                    <a:close/>
                    <a:moveTo>
                      <a:pt x="114122" y="39284"/>
                    </a:moveTo>
                    <a:lnTo>
                      <a:pt x="114122" y="18757"/>
                    </a:lnTo>
                    <a:cubicBezTo>
                      <a:pt x="114122" y="18521"/>
                      <a:pt x="114314" y="18329"/>
                      <a:pt x="114550" y="18329"/>
                    </a:cubicBezTo>
                    <a:lnTo>
                      <a:pt x="182973" y="18329"/>
                    </a:lnTo>
                    <a:cubicBezTo>
                      <a:pt x="183209" y="18329"/>
                      <a:pt x="183401" y="18521"/>
                      <a:pt x="183401" y="18757"/>
                    </a:cubicBezTo>
                    <a:lnTo>
                      <a:pt x="183401" y="39284"/>
                    </a:lnTo>
                    <a:cubicBezTo>
                      <a:pt x="183401" y="56191"/>
                      <a:pt x="171220" y="70300"/>
                      <a:pt x="155176" y="73318"/>
                    </a:cubicBezTo>
                    <a:lnTo>
                      <a:pt x="155176" y="52969"/>
                    </a:lnTo>
                    <a:cubicBezTo>
                      <a:pt x="155176" y="49426"/>
                      <a:pt x="152304" y="46554"/>
                      <a:pt x="148761" y="46554"/>
                    </a:cubicBezTo>
                    <a:cubicBezTo>
                      <a:pt x="145219" y="46554"/>
                      <a:pt x="142347" y="49426"/>
                      <a:pt x="142347" y="52969"/>
                    </a:cubicBezTo>
                    <a:lnTo>
                      <a:pt x="142347" y="73318"/>
                    </a:lnTo>
                    <a:cubicBezTo>
                      <a:pt x="126302" y="70300"/>
                      <a:pt x="114122" y="56191"/>
                      <a:pt x="114122" y="39284"/>
                    </a:cubicBezTo>
                    <a:close/>
                    <a:moveTo>
                      <a:pt x="121392" y="101293"/>
                    </a:moveTo>
                    <a:cubicBezTo>
                      <a:pt x="117383" y="101293"/>
                      <a:pt x="114122" y="98031"/>
                      <a:pt x="114122" y="94023"/>
                    </a:cubicBezTo>
                    <a:cubicBezTo>
                      <a:pt x="114122" y="90014"/>
                      <a:pt x="117383" y="86753"/>
                      <a:pt x="121392" y="86753"/>
                    </a:cubicBezTo>
                    <a:lnTo>
                      <a:pt x="176131" y="86753"/>
                    </a:lnTo>
                    <a:cubicBezTo>
                      <a:pt x="180139" y="86753"/>
                      <a:pt x="183401" y="90014"/>
                      <a:pt x="183401" y="94023"/>
                    </a:cubicBezTo>
                    <a:cubicBezTo>
                      <a:pt x="183401" y="98031"/>
                      <a:pt x="180139" y="101293"/>
                      <a:pt x="176131" y="101293"/>
                    </a:cubicBezTo>
                    <a:lnTo>
                      <a:pt x="121392" y="101293"/>
                    </a:lnTo>
                    <a:close/>
                    <a:moveTo>
                      <a:pt x="279193" y="340347"/>
                    </a:moveTo>
                    <a:cubicBezTo>
                      <a:pt x="279193" y="366992"/>
                      <a:pt x="257515" y="388671"/>
                      <a:pt x="230869" y="388671"/>
                    </a:cubicBezTo>
                    <a:lnTo>
                      <a:pt x="66653" y="388671"/>
                    </a:lnTo>
                    <a:cubicBezTo>
                      <a:pt x="40008" y="388671"/>
                      <a:pt x="18329" y="366992"/>
                      <a:pt x="18329" y="340347"/>
                    </a:cubicBezTo>
                    <a:lnTo>
                      <a:pt x="18329" y="244554"/>
                    </a:lnTo>
                    <a:cubicBezTo>
                      <a:pt x="18329" y="174784"/>
                      <a:pt x="73394" y="117637"/>
                      <a:pt x="142347" y="114281"/>
                    </a:cubicBezTo>
                    <a:lnTo>
                      <a:pt x="142347" y="135077"/>
                    </a:lnTo>
                    <a:cubicBezTo>
                      <a:pt x="142347" y="138619"/>
                      <a:pt x="145219" y="141491"/>
                      <a:pt x="148761" y="141491"/>
                    </a:cubicBezTo>
                    <a:cubicBezTo>
                      <a:pt x="152304" y="141491"/>
                      <a:pt x="155176" y="138619"/>
                      <a:pt x="155176" y="135077"/>
                    </a:cubicBezTo>
                    <a:lnTo>
                      <a:pt x="155176" y="114281"/>
                    </a:lnTo>
                    <a:cubicBezTo>
                      <a:pt x="224129" y="117637"/>
                      <a:pt x="279193" y="174784"/>
                      <a:pt x="279193" y="244554"/>
                    </a:cubicBezTo>
                    <a:lnTo>
                      <a:pt x="279193" y="340347"/>
                    </a:ln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761;g1b0b4827d83_0_59"/>
              <p:cNvSpPr/>
              <p:nvPr/>
            </p:nvSpPr>
            <p:spPr>
              <a:xfrm flipH="1">
                <a:off x="9859172" y="2468691"/>
                <a:ext cx="365781" cy="122044"/>
              </a:xfrm>
              <a:custGeom>
                <a:avLst/>
                <a:gdLst/>
                <a:ahLst/>
                <a:cxnLst/>
                <a:rect l="l" t="t" r="r" b="b"/>
                <a:pathLst>
                  <a:path w="307379" h="102991" extrusionOk="0">
                    <a:moveTo>
                      <a:pt x="217645" y="32520"/>
                    </a:moveTo>
                    <a:lnTo>
                      <a:pt x="174871" y="32520"/>
                    </a:lnTo>
                    <a:lnTo>
                      <a:pt x="157319" y="20819"/>
                    </a:lnTo>
                    <a:lnTo>
                      <a:pt x="103488" y="1728"/>
                    </a:lnTo>
                    <a:cubicBezTo>
                      <a:pt x="98366" y="-74"/>
                      <a:pt x="92860" y="291"/>
                      <a:pt x="88025" y="2750"/>
                    </a:cubicBezTo>
                    <a:cubicBezTo>
                      <a:pt x="83177" y="5209"/>
                      <a:pt x="79639" y="9430"/>
                      <a:pt x="78068" y="14623"/>
                    </a:cubicBezTo>
                    <a:cubicBezTo>
                      <a:pt x="75334" y="23629"/>
                      <a:pt x="79384" y="33369"/>
                      <a:pt x="87693" y="37770"/>
                    </a:cubicBezTo>
                    <a:lnTo>
                      <a:pt x="101515" y="45115"/>
                    </a:lnTo>
                    <a:lnTo>
                      <a:pt x="81408" y="45179"/>
                    </a:lnTo>
                    <a:lnTo>
                      <a:pt x="73150" y="24510"/>
                    </a:lnTo>
                    <a:cubicBezTo>
                      <a:pt x="70435" y="17727"/>
                      <a:pt x="63965" y="13352"/>
                      <a:pt x="56658" y="13352"/>
                    </a:cubicBezTo>
                    <a:cubicBezTo>
                      <a:pt x="50955" y="13352"/>
                      <a:pt x="45564" y="16118"/>
                      <a:pt x="42236" y="20748"/>
                    </a:cubicBezTo>
                    <a:cubicBezTo>
                      <a:pt x="38909" y="25385"/>
                      <a:pt x="38008" y="31377"/>
                      <a:pt x="39828" y="36786"/>
                    </a:cubicBezTo>
                    <a:lnTo>
                      <a:pt x="41757" y="42516"/>
                    </a:lnTo>
                    <a:lnTo>
                      <a:pt x="27744" y="34857"/>
                    </a:lnTo>
                    <a:cubicBezTo>
                      <a:pt x="23286" y="32430"/>
                      <a:pt x="17965" y="31951"/>
                      <a:pt x="13149" y="33561"/>
                    </a:cubicBezTo>
                    <a:cubicBezTo>
                      <a:pt x="8321" y="35177"/>
                      <a:pt x="4354" y="38754"/>
                      <a:pt x="2253" y="43391"/>
                    </a:cubicBezTo>
                    <a:cubicBezTo>
                      <a:pt x="-1848" y="52448"/>
                      <a:pt x="1921" y="62993"/>
                      <a:pt x="10844" y="67393"/>
                    </a:cubicBezTo>
                    <a:lnTo>
                      <a:pt x="42370" y="82952"/>
                    </a:lnTo>
                    <a:lnTo>
                      <a:pt x="107813" y="96263"/>
                    </a:lnTo>
                    <a:lnTo>
                      <a:pt x="192729" y="96391"/>
                    </a:lnTo>
                    <a:lnTo>
                      <a:pt x="217645" y="91409"/>
                    </a:lnTo>
                    <a:lnTo>
                      <a:pt x="217645" y="102803"/>
                    </a:lnTo>
                    <a:lnTo>
                      <a:pt x="307199" y="102803"/>
                    </a:lnTo>
                    <a:lnTo>
                      <a:pt x="307199" y="19771"/>
                    </a:lnTo>
                    <a:lnTo>
                      <a:pt x="217645" y="19771"/>
                    </a:lnTo>
                    <a:lnTo>
                      <a:pt x="217645" y="32520"/>
                    </a:lnTo>
                    <a:close/>
                    <a:moveTo>
                      <a:pt x="52609" y="28209"/>
                    </a:moveTo>
                    <a:cubicBezTo>
                      <a:pt x="54761" y="25213"/>
                      <a:pt x="59922" y="25858"/>
                      <a:pt x="61283" y="29262"/>
                    </a:cubicBezTo>
                    <a:lnTo>
                      <a:pt x="67663" y="45224"/>
                    </a:lnTo>
                    <a:lnTo>
                      <a:pt x="56154" y="45262"/>
                    </a:lnTo>
                    <a:lnTo>
                      <a:pt x="51925" y="32711"/>
                    </a:lnTo>
                    <a:cubicBezTo>
                      <a:pt x="51408" y="31172"/>
                      <a:pt x="51657" y="29531"/>
                      <a:pt x="52609" y="28209"/>
                    </a:cubicBezTo>
                    <a:close/>
                    <a:moveTo>
                      <a:pt x="230419" y="32545"/>
                    </a:moveTo>
                    <a:lnTo>
                      <a:pt x="243328" y="32545"/>
                    </a:lnTo>
                    <a:lnTo>
                      <a:pt x="243328" y="77255"/>
                    </a:lnTo>
                    <a:lnTo>
                      <a:pt x="256102" y="77255"/>
                    </a:lnTo>
                    <a:lnTo>
                      <a:pt x="256102" y="32545"/>
                    </a:lnTo>
                    <a:lnTo>
                      <a:pt x="294424" y="32545"/>
                    </a:lnTo>
                    <a:lnTo>
                      <a:pt x="294424" y="90029"/>
                    </a:lnTo>
                    <a:lnTo>
                      <a:pt x="230419" y="90029"/>
                    </a:lnTo>
                    <a:lnTo>
                      <a:pt x="230419" y="32545"/>
                    </a:lnTo>
                    <a:close/>
                    <a:moveTo>
                      <a:pt x="217651" y="78379"/>
                    </a:moveTo>
                    <a:lnTo>
                      <a:pt x="191464" y="83617"/>
                    </a:lnTo>
                    <a:lnTo>
                      <a:pt x="109690" y="83617"/>
                    </a:lnTo>
                    <a:lnTo>
                      <a:pt x="47269" y="71130"/>
                    </a:lnTo>
                    <a:lnTo>
                      <a:pt x="16496" y="55948"/>
                    </a:lnTo>
                    <a:cubicBezTo>
                      <a:pt x="13794" y="54613"/>
                      <a:pt x="12645" y="51413"/>
                      <a:pt x="13897" y="48666"/>
                    </a:cubicBezTo>
                    <a:cubicBezTo>
                      <a:pt x="14542" y="47236"/>
                      <a:pt x="15717" y="46175"/>
                      <a:pt x="17205" y="45684"/>
                    </a:cubicBezTo>
                    <a:cubicBezTo>
                      <a:pt x="18681" y="45179"/>
                      <a:pt x="20265" y="45326"/>
                      <a:pt x="21625" y="46080"/>
                    </a:cubicBezTo>
                    <a:lnTo>
                      <a:pt x="43565" y="58068"/>
                    </a:lnTo>
                    <a:lnTo>
                      <a:pt x="104191" y="58068"/>
                    </a:lnTo>
                    <a:lnTo>
                      <a:pt x="129388" y="45466"/>
                    </a:lnTo>
                    <a:lnTo>
                      <a:pt x="93684" y="26484"/>
                    </a:lnTo>
                    <a:cubicBezTo>
                      <a:pt x="90759" y="24932"/>
                      <a:pt x="89328" y="21502"/>
                      <a:pt x="90299" y="18328"/>
                    </a:cubicBezTo>
                    <a:cubicBezTo>
                      <a:pt x="90855" y="16495"/>
                      <a:pt x="92100" y="15000"/>
                      <a:pt x="93812" y="14138"/>
                    </a:cubicBezTo>
                    <a:cubicBezTo>
                      <a:pt x="95517" y="13269"/>
                      <a:pt x="97453" y="13148"/>
                      <a:pt x="99267" y="13774"/>
                    </a:cubicBezTo>
                    <a:lnTo>
                      <a:pt x="150906" y="31894"/>
                    </a:lnTo>
                    <a:lnTo>
                      <a:pt x="171006" y="45294"/>
                    </a:lnTo>
                    <a:lnTo>
                      <a:pt x="217651" y="45294"/>
                    </a:lnTo>
                    <a:lnTo>
                      <a:pt x="217651" y="78379"/>
                    </a:ln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762;g1b0b4827d83_0_59"/>
              <p:cNvSpPr/>
              <p:nvPr/>
            </p:nvSpPr>
            <p:spPr>
              <a:xfrm>
                <a:off x="10001310" y="2307074"/>
                <a:ext cx="133276" cy="133175"/>
              </a:xfrm>
              <a:custGeom>
                <a:avLst/>
                <a:gdLst/>
                <a:ahLst/>
                <a:cxnLst/>
                <a:rect l="l" t="t" r="r" b="b"/>
                <a:pathLst>
                  <a:path w="493613" h="591889" extrusionOk="0">
                    <a:moveTo>
                      <a:pt x="0" y="0"/>
                    </a:moveTo>
                    <a:lnTo>
                      <a:pt x="493532" y="0"/>
                    </a:lnTo>
                    <a:lnTo>
                      <a:pt x="493532" y="69232"/>
                    </a:lnTo>
                    <a:lnTo>
                      <a:pt x="0" y="69232"/>
                    </a:lnTo>
                    <a:lnTo>
                      <a:pt x="0" y="0"/>
                    </a:lnTo>
                    <a:close/>
                    <a:moveTo>
                      <a:pt x="178007" y="185296"/>
                    </a:moveTo>
                    <a:lnTo>
                      <a:pt x="0" y="185296"/>
                    </a:lnTo>
                    <a:lnTo>
                      <a:pt x="0" y="121196"/>
                    </a:lnTo>
                    <a:lnTo>
                      <a:pt x="95562" y="116146"/>
                    </a:lnTo>
                    <a:lnTo>
                      <a:pt x="493613" y="116146"/>
                    </a:lnTo>
                    <a:lnTo>
                      <a:pt x="493613" y="185378"/>
                    </a:lnTo>
                    <a:lnTo>
                      <a:pt x="315606" y="185378"/>
                    </a:lnTo>
                    <a:lnTo>
                      <a:pt x="315606" y="591890"/>
                    </a:lnTo>
                    <a:lnTo>
                      <a:pt x="178170" y="591890"/>
                    </a:lnTo>
                    <a:lnTo>
                      <a:pt x="178170" y="185296"/>
                    </a:ln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58642" tIns="29313" rIns="58642" bIns="293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2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4" name="Google Shape;763;g1b0b4827d83_0_59"/>
          <p:cNvGrpSpPr/>
          <p:nvPr/>
        </p:nvGrpSpPr>
        <p:grpSpPr>
          <a:xfrm>
            <a:off x="1539187" y="2789438"/>
            <a:ext cx="8628822" cy="632891"/>
            <a:chOff x="455477" y="4035795"/>
            <a:chExt cx="13452573" cy="986695"/>
          </a:xfrm>
        </p:grpSpPr>
        <p:sp>
          <p:nvSpPr>
            <p:cNvPr id="195" name="Google Shape;764;g1b0b4827d83_0_59"/>
            <p:cNvSpPr txBox="1"/>
            <p:nvPr/>
          </p:nvSpPr>
          <p:spPr>
            <a:xfrm>
              <a:off x="1029050" y="4359792"/>
              <a:ext cx="3989700" cy="4414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600" dirty="0">
                  <a:solidFill>
                    <a:srgbClr val="00206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Конкурентоспособность</a:t>
              </a:r>
              <a:endParaRPr sz="1600" dirty="0">
                <a:solidFill>
                  <a:srgbClr val="002060"/>
                </a:solidFill>
                <a:highlight>
                  <a:srgbClr val="FEC50C"/>
                </a:highlight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96" name="Google Shape;765;g1b0b4827d83_0_59"/>
            <p:cNvSpPr/>
            <p:nvPr/>
          </p:nvSpPr>
          <p:spPr>
            <a:xfrm>
              <a:off x="455477" y="4035795"/>
              <a:ext cx="399866" cy="986695"/>
            </a:xfrm>
            <a:custGeom>
              <a:avLst/>
              <a:gdLst/>
              <a:ahLst/>
              <a:cxnLst/>
              <a:rect l="l" t="t" r="r" b="b"/>
              <a:pathLst>
                <a:path w="1066309" h="2631186" extrusionOk="0">
                  <a:moveTo>
                    <a:pt x="572101" y="2606612"/>
                  </a:moveTo>
                  <a:cubicBezTo>
                    <a:pt x="572101" y="2620001"/>
                    <a:pt x="560997" y="2631104"/>
                    <a:pt x="547607" y="2631104"/>
                  </a:cubicBezTo>
                  <a:cubicBezTo>
                    <a:pt x="534216" y="2631104"/>
                    <a:pt x="523112" y="2620001"/>
                    <a:pt x="523112" y="2606612"/>
                  </a:cubicBezTo>
                  <a:lnTo>
                    <a:pt x="523766" y="2048828"/>
                  </a:lnTo>
                  <a:lnTo>
                    <a:pt x="53152" y="2048828"/>
                  </a:lnTo>
                  <a:cubicBezTo>
                    <a:pt x="39762" y="2048828"/>
                    <a:pt x="28658" y="2037724"/>
                    <a:pt x="28658" y="2024335"/>
                  </a:cubicBezTo>
                  <a:lnTo>
                    <a:pt x="28658" y="1827739"/>
                  </a:lnTo>
                  <a:cubicBezTo>
                    <a:pt x="28658" y="1820881"/>
                    <a:pt x="31924" y="1814349"/>
                    <a:pt x="36496" y="1809777"/>
                  </a:cubicBezTo>
                  <a:lnTo>
                    <a:pt x="501884" y="1314042"/>
                  </a:lnTo>
                  <a:cubicBezTo>
                    <a:pt x="533563" y="1279425"/>
                    <a:pt x="560997" y="1247095"/>
                    <a:pt x="583858" y="1217377"/>
                  </a:cubicBezTo>
                  <a:cubicBezTo>
                    <a:pt x="607046" y="1187659"/>
                    <a:pt x="625988" y="1160227"/>
                    <a:pt x="640684" y="1135081"/>
                  </a:cubicBezTo>
                  <a:lnTo>
                    <a:pt x="640684" y="1135081"/>
                  </a:lnTo>
                  <a:lnTo>
                    <a:pt x="640684" y="1135081"/>
                  </a:lnTo>
                  <a:cubicBezTo>
                    <a:pt x="655054" y="1110588"/>
                    <a:pt x="665831" y="1087075"/>
                    <a:pt x="673016" y="1064215"/>
                  </a:cubicBezTo>
                  <a:cubicBezTo>
                    <a:pt x="679875" y="1042008"/>
                    <a:pt x="683141" y="1020128"/>
                    <a:pt x="683141" y="998900"/>
                  </a:cubicBezTo>
                  <a:cubicBezTo>
                    <a:pt x="683141" y="969509"/>
                    <a:pt x="679548" y="943383"/>
                    <a:pt x="672363" y="920850"/>
                  </a:cubicBezTo>
                  <a:cubicBezTo>
                    <a:pt x="665505" y="898970"/>
                    <a:pt x="655054" y="880028"/>
                    <a:pt x="641011" y="864353"/>
                  </a:cubicBezTo>
                  <a:cubicBezTo>
                    <a:pt x="627294" y="849004"/>
                    <a:pt x="610965" y="837248"/>
                    <a:pt x="591696" y="829736"/>
                  </a:cubicBezTo>
                  <a:cubicBezTo>
                    <a:pt x="571447" y="821572"/>
                    <a:pt x="547933" y="817653"/>
                    <a:pt x="520826" y="817653"/>
                  </a:cubicBezTo>
                  <a:cubicBezTo>
                    <a:pt x="463347" y="817653"/>
                    <a:pt x="418604" y="836921"/>
                    <a:pt x="386599" y="875783"/>
                  </a:cubicBezTo>
                  <a:lnTo>
                    <a:pt x="386272" y="875783"/>
                  </a:lnTo>
                  <a:lnTo>
                    <a:pt x="386599" y="875783"/>
                  </a:lnTo>
                  <a:cubicBezTo>
                    <a:pt x="369943" y="895704"/>
                    <a:pt x="357206" y="918564"/>
                    <a:pt x="349041" y="944690"/>
                  </a:cubicBezTo>
                  <a:cubicBezTo>
                    <a:pt x="340223" y="971468"/>
                    <a:pt x="335977" y="1001513"/>
                    <a:pt x="335977" y="1035476"/>
                  </a:cubicBezTo>
                  <a:cubicBezTo>
                    <a:pt x="335977" y="1049192"/>
                    <a:pt x="325200" y="1059969"/>
                    <a:pt x="311483" y="1059969"/>
                  </a:cubicBezTo>
                  <a:lnTo>
                    <a:pt x="24739" y="1059969"/>
                  </a:lnTo>
                  <a:cubicBezTo>
                    <a:pt x="11022" y="1059969"/>
                    <a:pt x="245" y="1049192"/>
                    <a:pt x="245" y="1035476"/>
                  </a:cubicBezTo>
                  <a:cubicBezTo>
                    <a:pt x="245" y="989756"/>
                    <a:pt x="5470" y="945669"/>
                    <a:pt x="16574" y="903215"/>
                  </a:cubicBezTo>
                  <a:cubicBezTo>
                    <a:pt x="27678" y="861087"/>
                    <a:pt x="44334" y="820919"/>
                    <a:pt x="66216" y="782710"/>
                  </a:cubicBezTo>
                  <a:cubicBezTo>
                    <a:pt x="88424" y="744175"/>
                    <a:pt x="115204" y="709885"/>
                    <a:pt x="146556" y="679840"/>
                  </a:cubicBezTo>
                  <a:cubicBezTo>
                    <a:pt x="177582" y="649796"/>
                    <a:pt x="213507" y="623996"/>
                    <a:pt x="253677" y="602116"/>
                  </a:cubicBezTo>
                  <a:cubicBezTo>
                    <a:pt x="283070" y="586441"/>
                    <a:pt x="314423" y="573378"/>
                    <a:pt x="347081" y="563254"/>
                  </a:cubicBezTo>
                  <a:cubicBezTo>
                    <a:pt x="379740" y="553130"/>
                    <a:pt x="413705" y="545946"/>
                    <a:pt x="448977" y="541700"/>
                  </a:cubicBezTo>
                  <a:cubicBezTo>
                    <a:pt x="462367" y="540394"/>
                    <a:pt x="474451" y="549865"/>
                    <a:pt x="476084" y="563254"/>
                  </a:cubicBezTo>
                  <a:cubicBezTo>
                    <a:pt x="477390" y="576644"/>
                    <a:pt x="467919" y="589053"/>
                    <a:pt x="454529" y="590360"/>
                  </a:cubicBezTo>
                  <a:cubicBezTo>
                    <a:pt x="421870" y="594278"/>
                    <a:pt x="390844" y="600810"/>
                    <a:pt x="361451" y="609954"/>
                  </a:cubicBezTo>
                  <a:cubicBezTo>
                    <a:pt x="332058" y="619098"/>
                    <a:pt x="303645" y="630854"/>
                    <a:pt x="276865" y="645224"/>
                  </a:cubicBezTo>
                  <a:cubicBezTo>
                    <a:pt x="240614" y="664818"/>
                    <a:pt x="208282" y="688004"/>
                    <a:pt x="180522" y="715110"/>
                  </a:cubicBezTo>
                  <a:cubicBezTo>
                    <a:pt x="152435" y="741889"/>
                    <a:pt x="128267" y="772586"/>
                    <a:pt x="108672" y="806876"/>
                  </a:cubicBezTo>
                  <a:cubicBezTo>
                    <a:pt x="88750" y="841493"/>
                    <a:pt x="73727" y="877742"/>
                    <a:pt x="63930" y="915625"/>
                  </a:cubicBezTo>
                  <a:cubicBezTo>
                    <a:pt x="56091" y="945996"/>
                    <a:pt x="51193" y="978000"/>
                    <a:pt x="49560" y="1010984"/>
                  </a:cubicBezTo>
                  <a:lnTo>
                    <a:pt x="287969" y="1010984"/>
                  </a:lnTo>
                  <a:cubicBezTo>
                    <a:pt x="289602" y="981919"/>
                    <a:pt x="294501" y="954813"/>
                    <a:pt x="302339" y="929994"/>
                  </a:cubicBezTo>
                  <a:cubicBezTo>
                    <a:pt x="312790" y="897337"/>
                    <a:pt x="328466" y="868925"/>
                    <a:pt x="349041" y="844432"/>
                  </a:cubicBezTo>
                  <a:lnTo>
                    <a:pt x="349041" y="844432"/>
                  </a:lnTo>
                  <a:cubicBezTo>
                    <a:pt x="391171" y="793814"/>
                    <a:pt x="448324" y="768668"/>
                    <a:pt x="520826" y="768668"/>
                  </a:cubicBezTo>
                  <a:cubicBezTo>
                    <a:pt x="553812" y="768668"/>
                    <a:pt x="583205" y="773893"/>
                    <a:pt x="609658" y="784343"/>
                  </a:cubicBezTo>
                  <a:cubicBezTo>
                    <a:pt x="636438" y="794793"/>
                    <a:pt x="658973" y="810795"/>
                    <a:pt x="677915" y="832022"/>
                  </a:cubicBezTo>
                  <a:cubicBezTo>
                    <a:pt x="696204" y="852923"/>
                    <a:pt x="709921" y="877416"/>
                    <a:pt x="719065" y="905828"/>
                  </a:cubicBezTo>
                  <a:cubicBezTo>
                    <a:pt x="727883" y="933586"/>
                    <a:pt x="732129" y="964610"/>
                    <a:pt x="732129" y="998900"/>
                  </a:cubicBezTo>
                  <a:cubicBezTo>
                    <a:pt x="732129" y="1024700"/>
                    <a:pt x="728210" y="1051152"/>
                    <a:pt x="719718" y="1078584"/>
                  </a:cubicBezTo>
                  <a:cubicBezTo>
                    <a:pt x="711554" y="1105036"/>
                    <a:pt x="699143" y="1132142"/>
                    <a:pt x="682814" y="1159900"/>
                  </a:cubicBezTo>
                  <a:lnTo>
                    <a:pt x="682814" y="1159900"/>
                  </a:lnTo>
                  <a:cubicBezTo>
                    <a:pt x="666811" y="1187006"/>
                    <a:pt x="646889" y="1216070"/>
                    <a:pt x="622722" y="1247421"/>
                  </a:cubicBezTo>
                  <a:cubicBezTo>
                    <a:pt x="598228" y="1278446"/>
                    <a:pt x="570141" y="1311756"/>
                    <a:pt x="537809" y="1347026"/>
                  </a:cubicBezTo>
                  <a:lnTo>
                    <a:pt x="77646" y="1837536"/>
                  </a:lnTo>
                  <a:lnTo>
                    <a:pt x="77646" y="1999842"/>
                  </a:lnTo>
                  <a:lnTo>
                    <a:pt x="547933" y="1999842"/>
                  </a:lnTo>
                  <a:lnTo>
                    <a:pt x="547933" y="1999842"/>
                  </a:lnTo>
                  <a:cubicBezTo>
                    <a:pt x="561650" y="1999842"/>
                    <a:pt x="572427" y="2010945"/>
                    <a:pt x="572427" y="2024335"/>
                  </a:cubicBezTo>
                  <a:lnTo>
                    <a:pt x="572101" y="2606612"/>
                  </a:lnTo>
                  <a:close/>
                  <a:moveTo>
                    <a:pt x="523112" y="24738"/>
                  </a:moveTo>
                  <a:cubicBezTo>
                    <a:pt x="522786" y="11348"/>
                    <a:pt x="533890" y="245"/>
                    <a:pt x="547280" y="245"/>
                  </a:cubicBezTo>
                  <a:cubicBezTo>
                    <a:pt x="560670" y="245"/>
                    <a:pt x="571774" y="11022"/>
                    <a:pt x="571774" y="24411"/>
                  </a:cubicBezTo>
                  <a:cubicBezTo>
                    <a:pt x="572101" y="76336"/>
                    <a:pt x="572101" y="184758"/>
                    <a:pt x="572101" y="293506"/>
                  </a:cubicBezTo>
                  <a:lnTo>
                    <a:pt x="572101" y="538761"/>
                  </a:lnTo>
                  <a:cubicBezTo>
                    <a:pt x="634152" y="542027"/>
                    <a:pt x="689999" y="551824"/>
                    <a:pt x="739640" y="568153"/>
                  </a:cubicBezTo>
                  <a:cubicBezTo>
                    <a:pt x="796793" y="587094"/>
                    <a:pt x="846108" y="614526"/>
                    <a:pt x="887585" y="650775"/>
                  </a:cubicBezTo>
                  <a:cubicBezTo>
                    <a:pt x="931674" y="688658"/>
                    <a:pt x="964659" y="735031"/>
                    <a:pt x="986867" y="788915"/>
                  </a:cubicBezTo>
                  <a:cubicBezTo>
                    <a:pt x="1008749" y="842473"/>
                    <a:pt x="1019526" y="903215"/>
                    <a:pt x="1019526" y="970815"/>
                  </a:cubicBezTo>
                  <a:cubicBezTo>
                    <a:pt x="1019526" y="1008698"/>
                    <a:pt x="1014627" y="1046580"/>
                    <a:pt x="1004830" y="1085115"/>
                  </a:cubicBezTo>
                  <a:cubicBezTo>
                    <a:pt x="995359" y="1122998"/>
                    <a:pt x="980662" y="1161206"/>
                    <a:pt x="961720" y="1199742"/>
                  </a:cubicBezTo>
                  <a:cubicBezTo>
                    <a:pt x="942778" y="1237951"/>
                    <a:pt x="916651" y="1279425"/>
                    <a:pt x="883992" y="1323512"/>
                  </a:cubicBezTo>
                  <a:cubicBezTo>
                    <a:pt x="851987" y="1367273"/>
                    <a:pt x="813123" y="1413973"/>
                    <a:pt x="767400" y="1463938"/>
                  </a:cubicBezTo>
                  <a:lnTo>
                    <a:pt x="767074" y="1464265"/>
                  </a:lnTo>
                  <a:lnTo>
                    <a:pt x="767074" y="1464265"/>
                  </a:lnTo>
                  <a:lnTo>
                    <a:pt x="478696" y="1768629"/>
                  </a:lnTo>
                  <a:lnTo>
                    <a:pt x="1041734" y="1768629"/>
                  </a:lnTo>
                  <a:cubicBezTo>
                    <a:pt x="1055451" y="1768629"/>
                    <a:pt x="1066228" y="1779406"/>
                    <a:pt x="1066228" y="1793122"/>
                  </a:cubicBezTo>
                  <a:lnTo>
                    <a:pt x="1066228" y="2024335"/>
                  </a:lnTo>
                  <a:cubicBezTo>
                    <a:pt x="1066228" y="2037724"/>
                    <a:pt x="1055451" y="2048828"/>
                    <a:pt x="1041734" y="2048828"/>
                  </a:cubicBezTo>
                  <a:lnTo>
                    <a:pt x="768707" y="2048828"/>
                  </a:lnTo>
                  <a:cubicBezTo>
                    <a:pt x="755317" y="2048828"/>
                    <a:pt x="744213" y="2037724"/>
                    <a:pt x="744213" y="2024335"/>
                  </a:cubicBezTo>
                  <a:cubicBezTo>
                    <a:pt x="744213" y="2010619"/>
                    <a:pt x="755317" y="1999842"/>
                    <a:pt x="768707" y="1999842"/>
                  </a:cubicBezTo>
                  <a:lnTo>
                    <a:pt x="1017240" y="1999842"/>
                  </a:lnTo>
                  <a:lnTo>
                    <a:pt x="1017240" y="1817615"/>
                  </a:lnTo>
                  <a:lnTo>
                    <a:pt x="421870" y="1817615"/>
                  </a:lnTo>
                  <a:lnTo>
                    <a:pt x="421870" y="1817615"/>
                  </a:lnTo>
                  <a:cubicBezTo>
                    <a:pt x="415665" y="1817615"/>
                    <a:pt x="409786" y="1815329"/>
                    <a:pt x="404888" y="1810757"/>
                  </a:cubicBezTo>
                  <a:cubicBezTo>
                    <a:pt x="395090" y="1801613"/>
                    <a:pt x="394763" y="1785938"/>
                    <a:pt x="404234" y="1776140"/>
                  </a:cubicBezTo>
                  <a:lnTo>
                    <a:pt x="731802" y="1430628"/>
                  </a:lnTo>
                  <a:lnTo>
                    <a:pt x="731802" y="1430628"/>
                  </a:lnTo>
                  <a:cubicBezTo>
                    <a:pt x="775565" y="1382622"/>
                    <a:pt x="813449" y="1337228"/>
                    <a:pt x="844802" y="1294774"/>
                  </a:cubicBezTo>
                  <a:cubicBezTo>
                    <a:pt x="875501" y="1252973"/>
                    <a:pt x="899995" y="1214111"/>
                    <a:pt x="917631" y="1178188"/>
                  </a:cubicBezTo>
                  <a:cubicBezTo>
                    <a:pt x="935267" y="1142592"/>
                    <a:pt x="948657" y="1107649"/>
                    <a:pt x="957475" y="1073032"/>
                  </a:cubicBezTo>
                  <a:cubicBezTo>
                    <a:pt x="966292" y="1038742"/>
                    <a:pt x="970538" y="1004452"/>
                    <a:pt x="970538" y="970815"/>
                  </a:cubicBezTo>
                  <a:cubicBezTo>
                    <a:pt x="970538" y="909093"/>
                    <a:pt x="961067" y="854556"/>
                    <a:pt x="941798" y="807203"/>
                  </a:cubicBezTo>
                  <a:cubicBezTo>
                    <a:pt x="922530" y="760503"/>
                    <a:pt x="894116" y="720662"/>
                    <a:pt x="855906" y="687678"/>
                  </a:cubicBezTo>
                  <a:cubicBezTo>
                    <a:pt x="819328" y="655674"/>
                    <a:pt x="775565" y="631508"/>
                    <a:pt x="724291" y="614852"/>
                  </a:cubicBezTo>
                  <a:cubicBezTo>
                    <a:pt x="672690" y="597544"/>
                    <a:pt x="613577" y="588074"/>
                    <a:pt x="546953" y="586441"/>
                  </a:cubicBezTo>
                  <a:cubicBezTo>
                    <a:pt x="533890" y="586114"/>
                    <a:pt x="523439" y="575664"/>
                    <a:pt x="523112" y="562274"/>
                  </a:cubicBezTo>
                  <a:cubicBezTo>
                    <a:pt x="523112" y="511003"/>
                    <a:pt x="523112" y="402254"/>
                    <a:pt x="523112" y="293506"/>
                  </a:cubicBezTo>
                  <a:lnTo>
                    <a:pt x="523112" y="24738"/>
                  </a:lnTo>
                  <a:close/>
                </a:path>
              </a:pathLst>
            </a:custGeom>
            <a:solidFill>
              <a:srgbClr val="00B3C7"/>
            </a:solidFill>
            <a:ln>
              <a:noFill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766;g1b0b4827d83_0_59"/>
            <p:cNvSpPr txBox="1"/>
            <p:nvPr/>
          </p:nvSpPr>
          <p:spPr>
            <a:xfrm>
              <a:off x="6065751" y="4214742"/>
              <a:ext cx="2754599" cy="7725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400" dirty="0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Для модернизации</a:t>
              </a:r>
              <a:endParaRPr sz="1400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</a:pPr>
              <a:r>
                <a:rPr lang="ru-RU" sz="1400" dirty="0">
                  <a:solidFill>
                    <a:srgbClr val="00206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1,7 млрд </a:t>
              </a:r>
              <a:r>
                <a:rPr lang="ru-RU" sz="1400" dirty="0" err="1">
                  <a:solidFill>
                    <a:srgbClr val="00206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тг</a:t>
              </a:r>
              <a:endParaRPr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98" name="Google Shape;767;g1b0b4827d83_0_59"/>
            <p:cNvSpPr txBox="1"/>
            <p:nvPr/>
          </p:nvSpPr>
          <p:spPr>
            <a:xfrm>
              <a:off x="10332950" y="4214742"/>
              <a:ext cx="3575100" cy="7725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400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Доля обновления оборудования </a:t>
              </a:r>
              <a:r>
                <a:rPr lang="ru-RU" sz="1400">
                  <a:solidFill>
                    <a:srgbClr val="00206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13,7%</a:t>
              </a:r>
              <a:endParaRPr sz="140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grpSp>
          <p:nvGrpSpPr>
            <p:cNvPr id="199" name="Google Shape;768;g1b0b4827d83_0_59"/>
            <p:cNvGrpSpPr/>
            <p:nvPr/>
          </p:nvGrpSpPr>
          <p:grpSpPr>
            <a:xfrm>
              <a:off x="5530600" y="4314946"/>
              <a:ext cx="428393" cy="428393"/>
              <a:chOff x="4818480" y="5886423"/>
              <a:chExt cx="396000" cy="396000"/>
            </a:xfrm>
          </p:grpSpPr>
          <p:sp>
            <p:nvSpPr>
              <p:cNvPr id="211" name="Google Shape;769;g1b0b4827d83_0_59"/>
              <p:cNvSpPr/>
              <p:nvPr/>
            </p:nvSpPr>
            <p:spPr>
              <a:xfrm>
                <a:off x="4900978" y="5886423"/>
                <a:ext cx="231257" cy="231257"/>
              </a:xfrm>
              <a:custGeom>
                <a:avLst/>
                <a:gdLst/>
                <a:ahLst/>
                <a:cxnLst/>
                <a:rect l="l" t="t" r="r" b="b"/>
                <a:pathLst>
                  <a:path w="231257" h="231257" extrusionOk="0">
                    <a:moveTo>
                      <a:pt x="222992" y="82741"/>
                    </a:moveTo>
                    <a:lnTo>
                      <a:pt x="200271" y="82741"/>
                    </a:lnTo>
                    <a:cubicBezTo>
                      <a:pt x="199817" y="81594"/>
                      <a:pt x="199347" y="80455"/>
                      <a:pt x="198836" y="79309"/>
                    </a:cubicBezTo>
                    <a:lnTo>
                      <a:pt x="214915" y="63238"/>
                    </a:lnTo>
                    <a:cubicBezTo>
                      <a:pt x="218135" y="60016"/>
                      <a:pt x="218135" y="54794"/>
                      <a:pt x="214915" y="51572"/>
                    </a:cubicBezTo>
                    <a:lnTo>
                      <a:pt x="179910" y="16567"/>
                    </a:lnTo>
                    <a:cubicBezTo>
                      <a:pt x="176688" y="13346"/>
                      <a:pt x="171466" y="13346"/>
                      <a:pt x="168244" y="16567"/>
                    </a:cubicBezTo>
                    <a:lnTo>
                      <a:pt x="152173" y="32646"/>
                    </a:lnTo>
                    <a:cubicBezTo>
                      <a:pt x="151026" y="32135"/>
                      <a:pt x="149887" y="31664"/>
                      <a:pt x="148741" y="31210"/>
                    </a:cubicBezTo>
                    <a:lnTo>
                      <a:pt x="148741" y="8491"/>
                    </a:lnTo>
                    <a:cubicBezTo>
                      <a:pt x="148742" y="3934"/>
                      <a:pt x="145048" y="240"/>
                      <a:pt x="140492" y="240"/>
                    </a:cubicBezTo>
                    <a:lnTo>
                      <a:pt x="90992" y="240"/>
                    </a:lnTo>
                    <a:cubicBezTo>
                      <a:pt x="86435" y="240"/>
                      <a:pt x="82741" y="3934"/>
                      <a:pt x="82741" y="8491"/>
                    </a:cubicBezTo>
                    <a:lnTo>
                      <a:pt x="82741" y="31211"/>
                    </a:lnTo>
                    <a:cubicBezTo>
                      <a:pt x="81594" y="31665"/>
                      <a:pt x="80456" y="32135"/>
                      <a:pt x="79310" y="32647"/>
                    </a:cubicBezTo>
                    <a:lnTo>
                      <a:pt x="63238" y="16568"/>
                    </a:lnTo>
                    <a:cubicBezTo>
                      <a:pt x="60017" y="13347"/>
                      <a:pt x="54795" y="13347"/>
                      <a:pt x="51573" y="16568"/>
                    </a:cubicBezTo>
                    <a:lnTo>
                      <a:pt x="16568" y="51573"/>
                    </a:lnTo>
                    <a:cubicBezTo>
                      <a:pt x="13347" y="54794"/>
                      <a:pt x="13347" y="60016"/>
                      <a:pt x="16568" y="63238"/>
                    </a:cubicBezTo>
                    <a:lnTo>
                      <a:pt x="32647" y="79310"/>
                    </a:lnTo>
                    <a:cubicBezTo>
                      <a:pt x="32135" y="80457"/>
                      <a:pt x="31665" y="81595"/>
                      <a:pt x="31211" y="82741"/>
                    </a:cubicBezTo>
                    <a:lnTo>
                      <a:pt x="8491" y="82741"/>
                    </a:lnTo>
                    <a:cubicBezTo>
                      <a:pt x="3934" y="82741"/>
                      <a:pt x="240" y="86435"/>
                      <a:pt x="240" y="90992"/>
                    </a:cubicBezTo>
                    <a:lnTo>
                      <a:pt x="240" y="140492"/>
                    </a:lnTo>
                    <a:cubicBezTo>
                      <a:pt x="240" y="145048"/>
                      <a:pt x="3934" y="148742"/>
                      <a:pt x="8491" y="148742"/>
                    </a:cubicBezTo>
                    <a:lnTo>
                      <a:pt x="31211" y="148742"/>
                    </a:lnTo>
                    <a:cubicBezTo>
                      <a:pt x="31665" y="149889"/>
                      <a:pt x="32135" y="151027"/>
                      <a:pt x="32647" y="152174"/>
                    </a:cubicBezTo>
                    <a:lnTo>
                      <a:pt x="16568" y="168245"/>
                    </a:lnTo>
                    <a:cubicBezTo>
                      <a:pt x="13347" y="171466"/>
                      <a:pt x="13347" y="176688"/>
                      <a:pt x="16568" y="179911"/>
                    </a:cubicBezTo>
                    <a:lnTo>
                      <a:pt x="51573" y="214916"/>
                    </a:lnTo>
                    <a:cubicBezTo>
                      <a:pt x="54794" y="218136"/>
                      <a:pt x="60016" y="218136"/>
                      <a:pt x="63238" y="214916"/>
                    </a:cubicBezTo>
                    <a:lnTo>
                      <a:pt x="79310" y="198837"/>
                    </a:lnTo>
                    <a:cubicBezTo>
                      <a:pt x="80457" y="199348"/>
                      <a:pt x="81595" y="199818"/>
                      <a:pt x="82741" y="200272"/>
                    </a:cubicBezTo>
                    <a:lnTo>
                      <a:pt x="82741" y="222990"/>
                    </a:lnTo>
                    <a:cubicBezTo>
                      <a:pt x="82741" y="227547"/>
                      <a:pt x="86435" y="231241"/>
                      <a:pt x="90992" y="231241"/>
                    </a:cubicBezTo>
                    <a:lnTo>
                      <a:pt x="140492" y="231241"/>
                    </a:lnTo>
                    <a:cubicBezTo>
                      <a:pt x="145048" y="231241"/>
                      <a:pt x="148742" y="227547"/>
                      <a:pt x="148742" y="222990"/>
                    </a:cubicBezTo>
                    <a:lnTo>
                      <a:pt x="148742" y="200270"/>
                    </a:lnTo>
                    <a:cubicBezTo>
                      <a:pt x="149889" y="199816"/>
                      <a:pt x="151027" y="199346"/>
                      <a:pt x="152174" y="198834"/>
                    </a:cubicBezTo>
                    <a:lnTo>
                      <a:pt x="168245" y="214913"/>
                    </a:lnTo>
                    <a:cubicBezTo>
                      <a:pt x="171466" y="218134"/>
                      <a:pt x="176688" y="218134"/>
                      <a:pt x="179911" y="214913"/>
                    </a:cubicBezTo>
                    <a:lnTo>
                      <a:pt x="214916" y="179908"/>
                    </a:lnTo>
                    <a:cubicBezTo>
                      <a:pt x="218136" y="176687"/>
                      <a:pt x="218136" y="171465"/>
                      <a:pt x="214916" y="168243"/>
                    </a:cubicBezTo>
                    <a:lnTo>
                      <a:pt x="198837" y="152171"/>
                    </a:lnTo>
                    <a:cubicBezTo>
                      <a:pt x="199348" y="151024"/>
                      <a:pt x="199818" y="149886"/>
                      <a:pt x="200272" y="148740"/>
                    </a:cubicBezTo>
                    <a:lnTo>
                      <a:pt x="222993" y="148740"/>
                    </a:lnTo>
                    <a:cubicBezTo>
                      <a:pt x="227549" y="148740"/>
                      <a:pt x="231243" y="145046"/>
                      <a:pt x="231243" y="140489"/>
                    </a:cubicBezTo>
                    <a:lnTo>
                      <a:pt x="231243" y="90989"/>
                    </a:lnTo>
                    <a:cubicBezTo>
                      <a:pt x="231241" y="86434"/>
                      <a:pt x="227548" y="82741"/>
                      <a:pt x="222992" y="82741"/>
                    </a:cubicBezTo>
                    <a:close/>
                    <a:moveTo>
                      <a:pt x="214742" y="132232"/>
                    </a:moveTo>
                    <a:lnTo>
                      <a:pt x="194463" y="132232"/>
                    </a:lnTo>
                    <a:cubicBezTo>
                      <a:pt x="190859" y="132232"/>
                      <a:pt x="187674" y="134570"/>
                      <a:pt x="186592" y="138007"/>
                    </a:cubicBezTo>
                    <a:cubicBezTo>
                      <a:pt x="185269" y="142158"/>
                      <a:pt x="183585" y="146186"/>
                      <a:pt x="181560" y="150044"/>
                    </a:cubicBezTo>
                    <a:cubicBezTo>
                      <a:pt x="179891" y="153239"/>
                      <a:pt x="180488" y="157148"/>
                      <a:pt x="183036" y="159697"/>
                    </a:cubicBezTo>
                    <a:lnTo>
                      <a:pt x="197416" y="174077"/>
                    </a:lnTo>
                    <a:lnTo>
                      <a:pt x="174077" y="197416"/>
                    </a:lnTo>
                    <a:lnTo>
                      <a:pt x="159705" y="183028"/>
                    </a:lnTo>
                    <a:cubicBezTo>
                      <a:pt x="157156" y="180480"/>
                      <a:pt x="153247" y="179881"/>
                      <a:pt x="150053" y="181551"/>
                    </a:cubicBezTo>
                    <a:cubicBezTo>
                      <a:pt x="146195" y="183577"/>
                      <a:pt x="142168" y="185261"/>
                      <a:pt x="138016" y="186584"/>
                    </a:cubicBezTo>
                    <a:cubicBezTo>
                      <a:pt x="134579" y="187665"/>
                      <a:pt x="132241" y="190851"/>
                      <a:pt x="132241" y="194454"/>
                    </a:cubicBezTo>
                    <a:lnTo>
                      <a:pt x="132241" y="214741"/>
                    </a:lnTo>
                    <a:lnTo>
                      <a:pt x="99240" y="214741"/>
                    </a:lnTo>
                    <a:lnTo>
                      <a:pt x="99249" y="194462"/>
                    </a:lnTo>
                    <a:cubicBezTo>
                      <a:pt x="99249" y="190859"/>
                      <a:pt x="96911" y="187673"/>
                      <a:pt x="93474" y="186592"/>
                    </a:cubicBezTo>
                    <a:cubicBezTo>
                      <a:pt x="89323" y="185268"/>
                      <a:pt x="85294" y="183584"/>
                      <a:pt x="81437" y="181559"/>
                    </a:cubicBezTo>
                    <a:cubicBezTo>
                      <a:pt x="78242" y="179890"/>
                      <a:pt x="74333" y="180488"/>
                      <a:pt x="71784" y="183035"/>
                    </a:cubicBezTo>
                    <a:lnTo>
                      <a:pt x="57404" y="197415"/>
                    </a:lnTo>
                    <a:lnTo>
                      <a:pt x="34067" y="174076"/>
                    </a:lnTo>
                    <a:lnTo>
                      <a:pt x="48455" y="159712"/>
                    </a:lnTo>
                    <a:cubicBezTo>
                      <a:pt x="51003" y="157163"/>
                      <a:pt x="51600" y="153254"/>
                      <a:pt x="49931" y="150060"/>
                    </a:cubicBezTo>
                    <a:cubicBezTo>
                      <a:pt x="47906" y="146202"/>
                      <a:pt x="46222" y="142175"/>
                      <a:pt x="44899" y="138023"/>
                    </a:cubicBezTo>
                    <a:cubicBezTo>
                      <a:pt x="43817" y="134586"/>
                      <a:pt x="40632" y="132248"/>
                      <a:pt x="37028" y="132248"/>
                    </a:cubicBezTo>
                    <a:lnTo>
                      <a:pt x="16742" y="132248"/>
                    </a:lnTo>
                    <a:lnTo>
                      <a:pt x="16742" y="99247"/>
                    </a:lnTo>
                    <a:lnTo>
                      <a:pt x="37020" y="99247"/>
                    </a:lnTo>
                    <a:cubicBezTo>
                      <a:pt x="40624" y="99247"/>
                      <a:pt x="43810" y="96909"/>
                      <a:pt x="44891" y="93472"/>
                    </a:cubicBezTo>
                    <a:cubicBezTo>
                      <a:pt x="46214" y="89321"/>
                      <a:pt x="47898" y="85293"/>
                      <a:pt x="49924" y="81435"/>
                    </a:cubicBezTo>
                    <a:cubicBezTo>
                      <a:pt x="51593" y="78241"/>
                      <a:pt x="50995" y="74332"/>
                      <a:pt x="48447" y="71783"/>
                    </a:cubicBezTo>
                    <a:lnTo>
                      <a:pt x="34067" y="57404"/>
                    </a:lnTo>
                    <a:lnTo>
                      <a:pt x="57406" y="34065"/>
                    </a:lnTo>
                    <a:lnTo>
                      <a:pt x="71777" y="48453"/>
                    </a:lnTo>
                    <a:cubicBezTo>
                      <a:pt x="74326" y="51001"/>
                      <a:pt x="78235" y="51600"/>
                      <a:pt x="81430" y="49930"/>
                    </a:cubicBezTo>
                    <a:cubicBezTo>
                      <a:pt x="85288" y="47904"/>
                      <a:pt x="89315" y="46220"/>
                      <a:pt x="93467" y="44897"/>
                    </a:cubicBezTo>
                    <a:cubicBezTo>
                      <a:pt x="96904" y="43816"/>
                      <a:pt x="99242" y="40630"/>
                      <a:pt x="99242" y="37027"/>
                    </a:cubicBezTo>
                    <a:lnTo>
                      <a:pt x="99242" y="16740"/>
                    </a:lnTo>
                    <a:lnTo>
                      <a:pt x="132234" y="16740"/>
                    </a:lnTo>
                    <a:lnTo>
                      <a:pt x="132234" y="37027"/>
                    </a:lnTo>
                    <a:cubicBezTo>
                      <a:pt x="132234" y="40630"/>
                      <a:pt x="134572" y="43816"/>
                      <a:pt x="138009" y="44897"/>
                    </a:cubicBezTo>
                    <a:cubicBezTo>
                      <a:pt x="142160" y="46220"/>
                      <a:pt x="146188" y="47904"/>
                      <a:pt x="150046" y="49930"/>
                    </a:cubicBezTo>
                    <a:cubicBezTo>
                      <a:pt x="153240" y="51599"/>
                      <a:pt x="157149" y="51001"/>
                      <a:pt x="159698" y="48453"/>
                    </a:cubicBezTo>
                    <a:lnTo>
                      <a:pt x="174078" y="34065"/>
                    </a:lnTo>
                    <a:lnTo>
                      <a:pt x="197417" y="57404"/>
                    </a:lnTo>
                    <a:lnTo>
                      <a:pt x="183028" y="71776"/>
                    </a:lnTo>
                    <a:cubicBezTo>
                      <a:pt x="180481" y="74325"/>
                      <a:pt x="179882" y="78234"/>
                      <a:pt x="181552" y="81428"/>
                    </a:cubicBezTo>
                    <a:cubicBezTo>
                      <a:pt x="183578" y="85286"/>
                      <a:pt x="185261" y="89313"/>
                      <a:pt x="186585" y="93465"/>
                    </a:cubicBezTo>
                    <a:cubicBezTo>
                      <a:pt x="187666" y="96902"/>
                      <a:pt x="190852" y="99240"/>
                      <a:pt x="194455" y="99240"/>
                    </a:cubicBezTo>
                    <a:lnTo>
                      <a:pt x="214742" y="99240"/>
                    </a:lnTo>
                    <a:lnTo>
                      <a:pt x="214742" y="132232"/>
                    </a:ln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70;g1b0b4827d83_0_59"/>
              <p:cNvSpPr/>
              <p:nvPr/>
            </p:nvSpPr>
            <p:spPr>
              <a:xfrm>
                <a:off x="4975230" y="5960673"/>
                <a:ext cx="82757" cy="82757"/>
              </a:xfrm>
              <a:custGeom>
                <a:avLst/>
                <a:gdLst/>
                <a:ahLst/>
                <a:cxnLst/>
                <a:rect l="l" t="t" r="r" b="b"/>
                <a:pathLst>
                  <a:path w="82757" h="82757" extrusionOk="0">
                    <a:moveTo>
                      <a:pt x="41490" y="240"/>
                    </a:moveTo>
                    <a:cubicBezTo>
                      <a:pt x="18708" y="240"/>
                      <a:pt x="240" y="18708"/>
                      <a:pt x="240" y="41490"/>
                    </a:cubicBezTo>
                    <a:cubicBezTo>
                      <a:pt x="240" y="64272"/>
                      <a:pt x="18708" y="82740"/>
                      <a:pt x="41490" y="82740"/>
                    </a:cubicBezTo>
                    <a:cubicBezTo>
                      <a:pt x="64261" y="82713"/>
                      <a:pt x="82713" y="64260"/>
                      <a:pt x="82740" y="41490"/>
                    </a:cubicBezTo>
                    <a:cubicBezTo>
                      <a:pt x="82740" y="18708"/>
                      <a:pt x="64272" y="240"/>
                      <a:pt x="41490" y="240"/>
                    </a:cubicBezTo>
                    <a:close/>
                    <a:moveTo>
                      <a:pt x="41490" y="66240"/>
                    </a:moveTo>
                    <a:cubicBezTo>
                      <a:pt x="27821" y="66240"/>
                      <a:pt x="16740" y="55159"/>
                      <a:pt x="16740" y="41490"/>
                    </a:cubicBezTo>
                    <a:cubicBezTo>
                      <a:pt x="16740" y="27821"/>
                      <a:pt x="27821" y="16740"/>
                      <a:pt x="41490" y="16740"/>
                    </a:cubicBezTo>
                    <a:cubicBezTo>
                      <a:pt x="55159" y="16740"/>
                      <a:pt x="66240" y="27821"/>
                      <a:pt x="66240" y="41490"/>
                    </a:cubicBezTo>
                    <a:cubicBezTo>
                      <a:pt x="66240" y="55159"/>
                      <a:pt x="55159" y="66240"/>
                      <a:pt x="41490" y="6624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771;g1b0b4827d83_0_59"/>
              <p:cNvSpPr/>
              <p:nvPr/>
            </p:nvSpPr>
            <p:spPr>
              <a:xfrm>
                <a:off x="4818480" y="6232923"/>
                <a:ext cx="396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396000" h="49500" extrusionOk="0">
                    <a:moveTo>
                      <a:pt x="387990" y="240"/>
                    </a:moveTo>
                    <a:lnTo>
                      <a:pt x="8491" y="240"/>
                    </a:lnTo>
                    <a:cubicBezTo>
                      <a:pt x="3934" y="240"/>
                      <a:pt x="240" y="3934"/>
                      <a:pt x="240" y="8491"/>
                    </a:cubicBezTo>
                    <a:cubicBezTo>
                      <a:pt x="267" y="31261"/>
                      <a:pt x="18720" y="49713"/>
                      <a:pt x="41490" y="49740"/>
                    </a:cubicBezTo>
                    <a:lnTo>
                      <a:pt x="354990" y="49740"/>
                    </a:lnTo>
                    <a:cubicBezTo>
                      <a:pt x="377761" y="49713"/>
                      <a:pt x="396212" y="31261"/>
                      <a:pt x="396240" y="8491"/>
                    </a:cubicBezTo>
                    <a:cubicBezTo>
                      <a:pt x="396240" y="3934"/>
                      <a:pt x="392546" y="240"/>
                      <a:pt x="387990" y="240"/>
                    </a:cubicBezTo>
                    <a:close/>
                    <a:moveTo>
                      <a:pt x="354991" y="33241"/>
                    </a:moveTo>
                    <a:lnTo>
                      <a:pt x="41490" y="33241"/>
                    </a:lnTo>
                    <a:cubicBezTo>
                      <a:pt x="31005" y="33227"/>
                      <a:pt x="21660" y="26622"/>
                      <a:pt x="18151" y="16741"/>
                    </a:cubicBezTo>
                    <a:lnTo>
                      <a:pt x="378329" y="16741"/>
                    </a:lnTo>
                    <a:cubicBezTo>
                      <a:pt x="374821" y="26622"/>
                      <a:pt x="365476" y="33227"/>
                      <a:pt x="354991" y="33241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772;g1b0b4827d83_0_59"/>
              <p:cNvSpPr/>
              <p:nvPr/>
            </p:nvSpPr>
            <p:spPr>
              <a:xfrm>
                <a:off x="4843230" y="5985423"/>
                <a:ext cx="40992" cy="256007"/>
              </a:xfrm>
              <a:custGeom>
                <a:avLst/>
                <a:gdLst/>
                <a:ahLst/>
                <a:cxnLst/>
                <a:rect l="l" t="t" r="r" b="b"/>
                <a:pathLst>
                  <a:path w="40992" h="256007" extrusionOk="0">
                    <a:moveTo>
                      <a:pt x="24990" y="240"/>
                    </a:moveTo>
                    <a:cubicBezTo>
                      <a:pt x="11321" y="240"/>
                      <a:pt x="240" y="11321"/>
                      <a:pt x="240" y="24990"/>
                    </a:cubicBezTo>
                    <a:lnTo>
                      <a:pt x="240" y="255991"/>
                    </a:lnTo>
                    <a:lnTo>
                      <a:pt x="16740" y="255991"/>
                    </a:lnTo>
                    <a:lnTo>
                      <a:pt x="16740" y="24990"/>
                    </a:lnTo>
                    <a:cubicBezTo>
                      <a:pt x="16740" y="20434"/>
                      <a:pt x="20434" y="16740"/>
                      <a:pt x="24990" y="16740"/>
                    </a:cubicBezTo>
                    <a:lnTo>
                      <a:pt x="41490" y="16740"/>
                    </a:lnTo>
                    <a:lnTo>
                      <a:pt x="41490" y="240"/>
                    </a:lnTo>
                    <a:lnTo>
                      <a:pt x="24990" y="240"/>
                    </a:ln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773;g1b0b4827d83_0_59"/>
              <p:cNvSpPr/>
              <p:nvPr/>
            </p:nvSpPr>
            <p:spPr>
              <a:xfrm>
                <a:off x="5148480" y="5985423"/>
                <a:ext cx="40992" cy="256007"/>
              </a:xfrm>
              <a:custGeom>
                <a:avLst/>
                <a:gdLst/>
                <a:ahLst/>
                <a:cxnLst/>
                <a:rect l="l" t="t" r="r" b="b"/>
                <a:pathLst>
                  <a:path w="40992" h="256007" extrusionOk="0">
                    <a:moveTo>
                      <a:pt x="16740" y="240"/>
                    </a:moveTo>
                    <a:lnTo>
                      <a:pt x="240" y="240"/>
                    </a:lnTo>
                    <a:lnTo>
                      <a:pt x="240" y="16740"/>
                    </a:lnTo>
                    <a:lnTo>
                      <a:pt x="16740" y="16740"/>
                    </a:lnTo>
                    <a:cubicBezTo>
                      <a:pt x="21296" y="16740"/>
                      <a:pt x="24990" y="20434"/>
                      <a:pt x="24990" y="24990"/>
                    </a:cubicBezTo>
                    <a:lnTo>
                      <a:pt x="24990" y="255991"/>
                    </a:lnTo>
                    <a:lnTo>
                      <a:pt x="41490" y="255991"/>
                    </a:lnTo>
                    <a:lnTo>
                      <a:pt x="41490" y="24990"/>
                    </a:lnTo>
                    <a:cubicBezTo>
                      <a:pt x="41490" y="11321"/>
                      <a:pt x="30409" y="240"/>
                      <a:pt x="16740" y="24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4;g1b0b4827d83_0_59"/>
              <p:cNvSpPr/>
              <p:nvPr/>
            </p:nvSpPr>
            <p:spPr>
              <a:xfrm>
                <a:off x="4983479" y="6241173"/>
                <a:ext cx="65742" cy="16242"/>
              </a:xfrm>
              <a:custGeom>
                <a:avLst/>
                <a:gdLst/>
                <a:ahLst/>
                <a:cxnLst/>
                <a:rect l="l" t="t" r="r" b="b"/>
                <a:pathLst>
                  <a:path w="65742" h="16242" extrusionOk="0">
                    <a:moveTo>
                      <a:pt x="240" y="240"/>
                    </a:moveTo>
                    <a:lnTo>
                      <a:pt x="66240" y="240"/>
                    </a:lnTo>
                    <a:lnTo>
                      <a:pt x="66240" y="16740"/>
                    </a:lnTo>
                    <a:lnTo>
                      <a:pt x="240" y="16740"/>
                    </a:ln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5;g1b0b4827d83_0_59"/>
              <p:cNvSpPr/>
              <p:nvPr/>
            </p:nvSpPr>
            <p:spPr>
              <a:xfrm>
                <a:off x="5008229" y="6133923"/>
                <a:ext cx="16242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16242" h="49500" extrusionOk="0">
                    <a:moveTo>
                      <a:pt x="240" y="240"/>
                    </a:moveTo>
                    <a:lnTo>
                      <a:pt x="16740" y="240"/>
                    </a:lnTo>
                    <a:lnTo>
                      <a:pt x="16740" y="49740"/>
                    </a:lnTo>
                    <a:lnTo>
                      <a:pt x="240" y="49740"/>
                    </a:ln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6;g1b0b4827d83_0_59"/>
              <p:cNvSpPr/>
              <p:nvPr/>
            </p:nvSpPr>
            <p:spPr>
              <a:xfrm>
                <a:off x="5008229" y="6199922"/>
                <a:ext cx="16242" cy="16242"/>
              </a:xfrm>
              <a:custGeom>
                <a:avLst/>
                <a:gdLst/>
                <a:ahLst/>
                <a:cxnLst/>
                <a:rect l="l" t="t" r="r" b="b"/>
                <a:pathLst>
                  <a:path w="16242" h="16242" extrusionOk="0">
                    <a:moveTo>
                      <a:pt x="240" y="240"/>
                    </a:moveTo>
                    <a:lnTo>
                      <a:pt x="16740" y="240"/>
                    </a:lnTo>
                    <a:lnTo>
                      <a:pt x="16740" y="16740"/>
                    </a:lnTo>
                    <a:lnTo>
                      <a:pt x="240" y="16740"/>
                    </a:ln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777;g1b0b4827d83_0_59"/>
              <p:cNvSpPr/>
              <p:nvPr/>
            </p:nvSpPr>
            <p:spPr>
              <a:xfrm>
                <a:off x="4942230" y="6117423"/>
                <a:ext cx="16242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16242" h="49500" extrusionOk="0">
                    <a:moveTo>
                      <a:pt x="240" y="240"/>
                    </a:moveTo>
                    <a:lnTo>
                      <a:pt x="16740" y="240"/>
                    </a:lnTo>
                    <a:lnTo>
                      <a:pt x="16740" y="49740"/>
                    </a:lnTo>
                    <a:lnTo>
                      <a:pt x="240" y="49740"/>
                    </a:ln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778;g1b0b4827d83_0_59"/>
              <p:cNvSpPr/>
              <p:nvPr/>
            </p:nvSpPr>
            <p:spPr>
              <a:xfrm>
                <a:off x="4942230" y="6183423"/>
                <a:ext cx="16242" cy="16242"/>
              </a:xfrm>
              <a:custGeom>
                <a:avLst/>
                <a:gdLst/>
                <a:ahLst/>
                <a:cxnLst/>
                <a:rect l="l" t="t" r="r" b="b"/>
                <a:pathLst>
                  <a:path w="16242" h="16242" extrusionOk="0">
                    <a:moveTo>
                      <a:pt x="240" y="240"/>
                    </a:moveTo>
                    <a:lnTo>
                      <a:pt x="16740" y="240"/>
                    </a:lnTo>
                    <a:lnTo>
                      <a:pt x="16740" y="16740"/>
                    </a:lnTo>
                    <a:lnTo>
                      <a:pt x="240" y="16740"/>
                    </a:ln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779;g1b0b4827d83_0_59"/>
              <p:cNvSpPr/>
              <p:nvPr/>
            </p:nvSpPr>
            <p:spPr>
              <a:xfrm>
                <a:off x="5074230" y="6117423"/>
                <a:ext cx="16242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16242" h="49500" extrusionOk="0">
                    <a:moveTo>
                      <a:pt x="240" y="240"/>
                    </a:moveTo>
                    <a:lnTo>
                      <a:pt x="16740" y="240"/>
                    </a:lnTo>
                    <a:lnTo>
                      <a:pt x="16740" y="49740"/>
                    </a:lnTo>
                    <a:lnTo>
                      <a:pt x="240" y="49740"/>
                    </a:ln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780;g1b0b4827d83_0_59"/>
              <p:cNvSpPr/>
              <p:nvPr/>
            </p:nvSpPr>
            <p:spPr>
              <a:xfrm>
                <a:off x="5074230" y="6183423"/>
                <a:ext cx="16242" cy="16242"/>
              </a:xfrm>
              <a:custGeom>
                <a:avLst/>
                <a:gdLst/>
                <a:ahLst/>
                <a:cxnLst/>
                <a:rect l="l" t="t" r="r" b="b"/>
                <a:pathLst>
                  <a:path w="16242" h="16242" extrusionOk="0">
                    <a:moveTo>
                      <a:pt x="240" y="240"/>
                    </a:moveTo>
                    <a:lnTo>
                      <a:pt x="16740" y="240"/>
                    </a:lnTo>
                    <a:lnTo>
                      <a:pt x="16740" y="16740"/>
                    </a:lnTo>
                    <a:lnTo>
                      <a:pt x="240" y="16740"/>
                    </a:ln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0" name="Google Shape;781;g1b0b4827d83_0_59"/>
            <p:cNvGrpSpPr/>
            <p:nvPr/>
          </p:nvGrpSpPr>
          <p:grpSpPr>
            <a:xfrm>
              <a:off x="9797740" y="4314946"/>
              <a:ext cx="428393" cy="428393"/>
              <a:chOff x="2155850" y="1845061"/>
              <a:chExt cx="396000" cy="396000"/>
            </a:xfrm>
          </p:grpSpPr>
          <p:sp>
            <p:nvSpPr>
              <p:cNvPr id="201" name="Google Shape;782;g1b0b4827d83_0_59"/>
              <p:cNvSpPr/>
              <p:nvPr/>
            </p:nvSpPr>
            <p:spPr>
              <a:xfrm>
                <a:off x="2155850" y="1845061"/>
                <a:ext cx="396000" cy="396000"/>
              </a:xfrm>
              <a:custGeom>
                <a:avLst/>
                <a:gdLst/>
                <a:ahLst/>
                <a:cxnLst/>
                <a:rect l="l" t="t" r="r" b="b"/>
                <a:pathLst>
                  <a:path w="396000" h="396000" extrusionOk="0">
                    <a:moveTo>
                      <a:pt x="383041" y="86046"/>
                    </a:moveTo>
                    <a:lnTo>
                      <a:pt x="363241" y="86046"/>
                    </a:lnTo>
                    <a:lnTo>
                      <a:pt x="363241" y="33246"/>
                    </a:lnTo>
                    <a:cubicBezTo>
                      <a:pt x="363428" y="19025"/>
                      <a:pt x="353603" y="6628"/>
                      <a:pt x="339716" y="3559"/>
                    </a:cubicBezTo>
                    <a:cubicBezTo>
                      <a:pt x="330949" y="1667"/>
                      <a:pt x="321799" y="3856"/>
                      <a:pt x="314836" y="9509"/>
                    </a:cubicBezTo>
                    <a:cubicBezTo>
                      <a:pt x="313618" y="10500"/>
                      <a:pt x="312479" y="11584"/>
                      <a:pt x="311427" y="12751"/>
                    </a:cubicBezTo>
                    <a:cubicBezTo>
                      <a:pt x="307196" y="6650"/>
                      <a:pt x="300780" y="2408"/>
                      <a:pt x="293509" y="904"/>
                    </a:cubicBezTo>
                    <a:cubicBezTo>
                      <a:pt x="284741" y="-985"/>
                      <a:pt x="275590" y="1206"/>
                      <a:pt x="268627" y="6860"/>
                    </a:cubicBezTo>
                    <a:cubicBezTo>
                      <a:pt x="266937" y="8234"/>
                      <a:pt x="265404" y="9788"/>
                      <a:pt x="264050" y="11494"/>
                    </a:cubicBezTo>
                    <a:cubicBezTo>
                      <a:pt x="259028" y="5009"/>
                      <a:pt x="251494" y="953"/>
                      <a:pt x="243315" y="331"/>
                    </a:cubicBezTo>
                    <a:cubicBezTo>
                      <a:pt x="235300" y="-276"/>
                      <a:pt x="227382" y="2407"/>
                      <a:pt x="221388" y="7763"/>
                    </a:cubicBezTo>
                    <a:cubicBezTo>
                      <a:pt x="220154" y="8860"/>
                      <a:pt x="219013" y="10056"/>
                      <a:pt x="217976" y="11340"/>
                    </a:cubicBezTo>
                    <a:cubicBezTo>
                      <a:pt x="212449" y="4358"/>
                      <a:pt x="204042" y="275"/>
                      <a:pt x="195137" y="247"/>
                    </a:cubicBezTo>
                    <a:cubicBezTo>
                      <a:pt x="178599" y="487"/>
                      <a:pt x="165373" y="14066"/>
                      <a:pt x="165569" y="30605"/>
                    </a:cubicBezTo>
                    <a:lnTo>
                      <a:pt x="165569" y="51418"/>
                    </a:lnTo>
                    <a:cubicBezTo>
                      <a:pt x="165389" y="51945"/>
                      <a:pt x="165278" y="52492"/>
                      <a:pt x="165240" y="53047"/>
                    </a:cubicBezTo>
                    <a:cubicBezTo>
                      <a:pt x="165278" y="53601"/>
                      <a:pt x="165389" y="54149"/>
                      <a:pt x="165569" y="54675"/>
                    </a:cubicBezTo>
                    <a:lnTo>
                      <a:pt x="165569" y="59647"/>
                    </a:lnTo>
                    <a:lnTo>
                      <a:pt x="158641" y="59647"/>
                    </a:lnTo>
                    <a:cubicBezTo>
                      <a:pt x="142968" y="59668"/>
                      <a:pt x="129464" y="70693"/>
                      <a:pt x="126308" y="86046"/>
                    </a:cubicBezTo>
                    <a:lnTo>
                      <a:pt x="108807" y="86046"/>
                    </a:lnTo>
                    <a:cubicBezTo>
                      <a:pt x="98460" y="65106"/>
                      <a:pt x="76775" y="52199"/>
                      <a:pt x="53434" y="53089"/>
                    </a:cubicBezTo>
                    <a:cubicBezTo>
                      <a:pt x="30093" y="53978"/>
                      <a:pt x="9453" y="68497"/>
                      <a:pt x="728" y="90164"/>
                    </a:cubicBezTo>
                    <a:cubicBezTo>
                      <a:pt x="-100" y="92198"/>
                      <a:pt x="140" y="94511"/>
                      <a:pt x="1366" y="96333"/>
                    </a:cubicBezTo>
                    <a:cubicBezTo>
                      <a:pt x="2593" y="98155"/>
                      <a:pt x="4645" y="99247"/>
                      <a:pt x="6841" y="99246"/>
                    </a:cubicBezTo>
                    <a:lnTo>
                      <a:pt x="46441" y="99246"/>
                    </a:lnTo>
                    <a:lnTo>
                      <a:pt x="46441" y="125646"/>
                    </a:lnTo>
                    <a:lnTo>
                      <a:pt x="6841" y="125646"/>
                    </a:lnTo>
                    <a:cubicBezTo>
                      <a:pt x="4645" y="125646"/>
                      <a:pt x="2593" y="126737"/>
                      <a:pt x="1366" y="128558"/>
                    </a:cubicBezTo>
                    <a:cubicBezTo>
                      <a:pt x="139" y="130380"/>
                      <a:pt x="-101" y="132692"/>
                      <a:pt x="725" y="134727"/>
                    </a:cubicBezTo>
                    <a:cubicBezTo>
                      <a:pt x="9242" y="155537"/>
                      <a:pt x="28775" y="169759"/>
                      <a:pt x="51196" y="171473"/>
                    </a:cubicBezTo>
                    <a:cubicBezTo>
                      <a:pt x="51789" y="171687"/>
                      <a:pt x="52411" y="171812"/>
                      <a:pt x="53041" y="171845"/>
                    </a:cubicBezTo>
                    <a:cubicBezTo>
                      <a:pt x="53326" y="171807"/>
                      <a:pt x="53609" y="171750"/>
                      <a:pt x="53886" y="171674"/>
                    </a:cubicBezTo>
                    <a:cubicBezTo>
                      <a:pt x="54564" y="171697"/>
                      <a:pt x="55222" y="171825"/>
                      <a:pt x="55903" y="171825"/>
                    </a:cubicBezTo>
                    <a:cubicBezTo>
                      <a:pt x="58464" y="171823"/>
                      <a:pt x="61023" y="171657"/>
                      <a:pt x="63563" y="171329"/>
                    </a:cubicBezTo>
                    <a:cubicBezTo>
                      <a:pt x="83139" y="168761"/>
                      <a:pt x="100132" y="156567"/>
                      <a:pt x="108833" y="138844"/>
                    </a:cubicBezTo>
                    <a:lnTo>
                      <a:pt x="125754" y="138844"/>
                    </a:lnTo>
                    <a:cubicBezTo>
                      <a:pt x="126854" y="176919"/>
                      <a:pt x="137641" y="184806"/>
                      <a:pt x="152766" y="189999"/>
                    </a:cubicBezTo>
                    <a:cubicBezTo>
                      <a:pt x="156938" y="194363"/>
                      <a:pt x="162486" y="197155"/>
                      <a:pt x="168477" y="197905"/>
                    </a:cubicBezTo>
                    <a:cubicBezTo>
                      <a:pt x="176350" y="204134"/>
                      <a:pt x="181860" y="212865"/>
                      <a:pt x="184094" y="222653"/>
                    </a:cubicBezTo>
                    <a:cubicBezTo>
                      <a:pt x="186180" y="231575"/>
                      <a:pt x="194148" y="237874"/>
                      <a:pt x="203311" y="237845"/>
                    </a:cubicBezTo>
                    <a:lnTo>
                      <a:pt x="218042" y="237845"/>
                    </a:lnTo>
                    <a:lnTo>
                      <a:pt x="218042" y="273192"/>
                    </a:lnTo>
                    <a:cubicBezTo>
                      <a:pt x="210685" y="282274"/>
                      <a:pt x="206188" y="293335"/>
                      <a:pt x="205119" y="304975"/>
                    </a:cubicBezTo>
                    <a:cubicBezTo>
                      <a:pt x="195930" y="308051"/>
                      <a:pt x="190332" y="317340"/>
                      <a:pt x="191903" y="326902"/>
                    </a:cubicBezTo>
                    <a:cubicBezTo>
                      <a:pt x="193475" y="336464"/>
                      <a:pt x="201752" y="343472"/>
                      <a:pt x="211442" y="343446"/>
                    </a:cubicBezTo>
                    <a:lnTo>
                      <a:pt x="218042" y="343446"/>
                    </a:lnTo>
                    <a:lnTo>
                      <a:pt x="218042" y="389645"/>
                    </a:lnTo>
                    <a:cubicBezTo>
                      <a:pt x="218041" y="391396"/>
                      <a:pt x="218736" y="393075"/>
                      <a:pt x="219974" y="394313"/>
                    </a:cubicBezTo>
                    <a:cubicBezTo>
                      <a:pt x="221212" y="395551"/>
                      <a:pt x="222891" y="396246"/>
                      <a:pt x="224642" y="396246"/>
                    </a:cubicBezTo>
                    <a:lnTo>
                      <a:pt x="303842" y="396246"/>
                    </a:lnTo>
                    <a:cubicBezTo>
                      <a:pt x="305592" y="396247"/>
                      <a:pt x="307271" y="395551"/>
                      <a:pt x="308510" y="394313"/>
                    </a:cubicBezTo>
                    <a:cubicBezTo>
                      <a:pt x="309747" y="393076"/>
                      <a:pt x="310443" y="391396"/>
                      <a:pt x="310443" y="389645"/>
                    </a:cubicBezTo>
                    <a:lnTo>
                      <a:pt x="310443" y="343446"/>
                    </a:lnTo>
                    <a:lnTo>
                      <a:pt x="317042" y="343446"/>
                    </a:lnTo>
                    <a:cubicBezTo>
                      <a:pt x="326008" y="343475"/>
                      <a:pt x="333868" y="337457"/>
                      <a:pt x="336176" y="328794"/>
                    </a:cubicBezTo>
                    <a:cubicBezTo>
                      <a:pt x="338486" y="320130"/>
                      <a:pt x="334664" y="310998"/>
                      <a:pt x="326873" y="306562"/>
                    </a:cubicBezTo>
                    <a:cubicBezTo>
                      <a:pt x="337896" y="300981"/>
                      <a:pt x="349264" y="292223"/>
                      <a:pt x="350010" y="277227"/>
                    </a:cubicBezTo>
                    <a:cubicBezTo>
                      <a:pt x="349814" y="268114"/>
                      <a:pt x="346950" y="259258"/>
                      <a:pt x="341773" y="251755"/>
                    </a:cubicBezTo>
                    <a:cubicBezTo>
                      <a:pt x="338514" y="246947"/>
                      <a:pt x="336330" y="241492"/>
                      <a:pt x="335372" y="235762"/>
                    </a:cubicBezTo>
                    <a:cubicBezTo>
                      <a:pt x="340351" y="232700"/>
                      <a:pt x="344411" y="228350"/>
                      <a:pt x="347122" y="223171"/>
                    </a:cubicBezTo>
                    <a:cubicBezTo>
                      <a:pt x="357150" y="207400"/>
                      <a:pt x="362720" y="189207"/>
                      <a:pt x="363241" y="170525"/>
                    </a:cubicBezTo>
                    <a:lnTo>
                      <a:pt x="363241" y="138847"/>
                    </a:lnTo>
                    <a:lnTo>
                      <a:pt x="383041" y="138847"/>
                    </a:lnTo>
                    <a:cubicBezTo>
                      <a:pt x="390328" y="138837"/>
                      <a:pt x="396231" y="132933"/>
                      <a:pt x="396242" y="125646"/>
                    </a:cubicBezTo>
                    <a:lnTo>
                      <a:pt x="396242" y="99247"/>
                    </a:lnTo>
                    <a:cubicBezTo>
                      <a:pt x="396231" y="91959"/>
                      <a:pt x="390328" y="86056"/>
                      <a:pt x="383041" y="86046"/>
                    </a:cubicBezTo>
                    <a:close/>
                    <a:moveTo>
                      <a:pt x="46441" y="157565"/>
                    </a:moveTo>
                    <a:cubicBezTo>
                      <a:pt x="34888" y="155186"/>
                      <a:pt x="24677" y="148491"/>
                      <a:pt x="17888" y="138846"/>
                    </a:cubicBezTo>
                    <a:lnTo>
                      <a:pt x="46441" y="138846"/>
                    </a:lnTo>
                    <a:lnTo>
                      <a:pt x="46441" y="157565"/>
                    </a:lnTo>
                    <a:close/>
                    <a:moveTo>
                      <a:pt x="270841" y="31203"/>
                    </a:moveTo>
                    <a:lnTo>
                      <a:pt x="270841" y="29933"/>
                    </a:lnTo>
                    <a:cubicBezTo>
                      <a:pt x="270833" y="24953"/>
                      <a:pt x="273081" y="20237"/>
                      <a:pt x="276954" y="17107"/>
                    </a:cubicBezTo>
                    <a:cubicBezTo>
                      <a:pt x="280837" y="13933"/>
                      <a:pt x="285966" y="12725"/>
                      <a:pt x="290857" y="13833"/>
                    </a:cubicBezTo>
                    <a:cubicBezTo>
                      <a:pt x="298609" y="15637"/>
                      <a:pt x="304031" y="22634"/>
                      <a:pt x="303840" y="30591"/>
                    </a:cubicBezTo>
                    <a:lnTo>
                      <a:pt x="303840" y="32589"/>
                    </a:lnTo>
                    <a:cubicBezTo>
                      <a:pt x="303840" y="32760"/>
                      <a:pt x="303925" y="32901"/>
                      <a:pt x="303938" y="33069"/>
                    </a:cubicBezTo>
                    <a:cubicBezTo>
                      <a:pt x="303936" y="33125"/>
                      <a:pt x="303905" y="33170"/>
                      <a:pt x="303905" y="33227"/>
                    </a:cubicBezTo>
                    <a:lnTo>
                      <a:pt x="303862" y="46446"/>
                    </a:lnTo>
                    <a:lnTo>
                      <a:pt x="270862" y="46446"/>
                    </a:lnTo>
                    <a:lnTo>
                      <a:pt x="270905" y="33265"/>
                    </a:lnTo>
                    <a:cubicBezTo>
                      <a:pt x="270865" y="32859"/>
                      <a:pt x="270785" y="32456"/>
                      <a:pt x="270667" y="32064"/>
                    </a:cubicBezTo>
                    <a:cubicBezTo>
                      <a:pt x="270746" y="31781"/>
                      <a:pt x="270804" y="31494"/>
                      <a:pt x="270841" y="31203"/>
                    </a:cubicBezTo>
                    <a:close/>
                    <a:moveTo>
                      <a:pt x="224702" y="30835"/>
                    </a:moveTo>
                    <a:lnTo>
                      <a:pt x="224705" y="30603"/>
                    </a:lnTo>
                    <a:lnTo>
                      <a:pt x="224705" y="28927"/>
                    </a:lnTo>
                    <a:cubicBezTo>
                      <a:pt x="224933" y="24578"/>
                      <a:pt x="226900" y="20505"/>
                      <a:pt x="230164" y="17622"/>
                    </a:cubicBezTo>
                    <a:cubicBezTo>
                      <a:pt x="233506" y="14634"/>
                      <a:pt x="237925" y="13144"/>
                      <a:pt x="242394" y="13497"/>
                    </a:cubicBezTo>
                    <a:cubicBezTo>
                      <a:pt x="251266" y="14613"/>
                      <a:pt x="257853" y="22263"/>
                      <a:pt x="257641" y="31203"/>
                    </a:cubicBezTo>
                    <a:cubicBezTo>
                      <a:pt x="257682" y="31602"/>
                      <a:pt x="257761" y="31996"/>
                      <a:pt x="257878" y="32381"/>
                    </a:cubicBezTo>
                    <a:cubicBezTo>
                      <a:pt x="257801" y="32658"/>
                      <a:pt x="257743" y="32941"/>
                      <a:pt x="257705" y="33227"/>
                    </a:cubicBezTo>
                    <a:lnTo>
                      <a:pt x="257662" y="46446"/>
                    </a:lnTo>
                    <a:lnTo>
                      <a:pt x="224682" y="46446"/>
                    </a:lnTo>
                    <a:lnTo>
                      <a:pt x="224641" y="33562"/>
                    </a:lnTo>
                    <a:cubicBezTo>
                      <a:pt x="224647" y="33451"/>
                      <a:pt x="224705" y="33359"/>
                      <a:pt x="224705" y="33247"/>
                    </a:cubicBezTo>
                    <a:lnTo>
                      <a:pt x="224702" y="30835"/>
                    </a:lnTo>
                    <a:close/>
                    <a:moveTo>
                      <a:pt x="186322" y="16009"/>
                    </a:moveTo>
                    <a:cubicBezTo>
                      <a:pt x="191277" y="12853"/>
                      <a:pt x="197545" y="12597"/>
                      <a:pt x="202741" y="15338"/>
                    </a:cubicBezTo>
                    <a:cubicBezTo>
                      <a:pt x="207937" y="18079"/>
                      <a:pt x="211265" y="23396"/>
                      <a:pt x="211458" y="29268"/>
                    </a:cubicBezTo>
                    <a:cubicBezTo>
                      <a:pt x="211449" y="29533"/>
                      <a:pt x="211442" y="29804"/>
                      <a:pt x="211442" y="30074"/>
                    </a:cubicBezTo>
                    <a:lnTo>
                      <a:pt x="211498" y="32979"/>
                    </a:lnTo>
                    <a:cubicBezTo>
                      <a:pt x="211494" y="33079"/>
                      <a:pt x="211441" y="33163"/>
                      <a:pt x="211442" y="33265"/>
                    </a:cubicBezTo>
                    <a:lnTo>
                      <a:pt x="211485" y="46446"/>
                    </a:lnTo>
                    <a:lnTo>
                      <a:pt x="178770" y="46446"/>
                    </a:lnTo>
                    <a:lnTo>
                      <a:pt x="178770" y="30603"/>
                    </a:lnTo>
                    <a:cubicBezTo>
                      <a:pt x="178484" y="24735"/>
                      <a:pt x="181367" y="19164"/>
                      <a:pt x="186322" y="16009"/>
                    </a:cubicBezTo>
                    <a:close/>
                    <a:moveTo>
                      <a:pt x="158642" y="72846"/>
                    </a:moveTo>
                    <a:lnTo>
                      <a:pt x="165570" y="72846"/>
                    </a:lnTo>
                    <a:lnTo>
                      <a:pt x="165570" y="86046"/>
                    </a:lnTo>
                    <a:lnTo>
                      <a:pt x="140057" y="86046"/>
                    </a:lnTo>
                    <a:cubicBezTo>
                      <a:pt x="142836" y="78157"/>
                      <a:pt x="150278" y="72872"/>
                      <a:pt x="158642" y="72846"/>
                    </a:cubicBezTo>
                    <a:close/>
                    <a:moveTo>
                      <a:pt x="104720" y="125646"/>
                    </a:moveTo>
                    <a:lnTo>
                      <a:pt x="104687" y="125652"/>
                    </a:lnTo>
                    <a:cubicBezTo>
                      <a:pt x="102046" y="125713"/>
                      <a:pt x="99682" y="127303"/>
                      <a:pt x="98628" y="129726"/>
                    </a:cubicBezTo>
                    <a:lnTo>
                      <a:pt x="98603" y="129764"/>
                    </a:lnTo>
                    <a:cubicBezTo>
                      <a:pt x="92315" y="145115"/>
                      <a:pt x="78334" y="155961"/>
                      <a:pt x="61901" y="158233"/>
                    </a:cubicBezTo>
                    <a:cubicBezTo>
                      <a:pt x="61143" y="158333"/>
                      <a:pt x="60396" y="158309"/>
                      <a:pt x="59642" y="158372"/>
                    </a:cubicBezTo>
                    <a:lnTo>
                      <a:pt x="59642" y="99245"/>
                    </a:lnTo>
                    <a:cubicBezTo>
                      <a:pt x="59633" y="91959"/>
                      <a:pt x="53729" y="86053"/>
                      <a:pt x="46441" y="86045"/>
                    </a:cubicBezTo>
                    <a:lnTo>
                      <a:pt x="17869" y="86045"/>
                    </a:lnTo>
                    <a:cubicBezTo>
                      <a:pt x="27555" y="72131"/>
                      <a:pt x="44086" y="64641"/>
                      <a:pt x="60934" y="66533"/>
                    </a:cubicBezTo>
                    <a:cubicBezTo>
                      <a:pt x="77782" y="68426"/>
                      <a:pt x="92239" y="79396"/>
                      <a:pt x="98596" y="95113"/>
                    </a:cubicBezTo>
                    <a:lnTo>
                      <a:pt x="98627" y="95160"/>
                    </a:lnTo>
                    <a:cubicBezTo>
                      <a:pt x="98921" y="95822"/>
                      <a:pt x="99323" y="96431"/>
                      <a:pt x="99815" y="96961"/>
                    </a:cubicBezTo>
                    <a:cubicBezTo>
                      <a:pt x="99907" y="97064"/>
                      <a:pt x="99952" y="97209"/>
                      <a:pt x="100048" y="97306"/>
                    </a:cubicBezTo>
                    <a:cubicBezTo>
                      <a:pt x="100528" y="97745"/>
                      <a:pt x="101069" y="98111"/>
                      <a:pt x="101655" y="98392"/>
                    </a:cubicBezTo>
                    <a:cubicBezTo>
                      <a:pt x="101827" y="98484"/>
                      <a:pt x="101959" y="98642"/>
                      <a:pt x="102137" y="98718"/>
                    </a:cubicBezTo>
                    <a:cubicBezTo>
                      <a:pt x="102297" y="98785"/>
                      <a:pt x="102489" y="98773"/>
                      <a:pt x="102655" y="98828"/>
                    </a:cubicBezTo>
                    <a:cubicBezTo>
                      <a:pt x="103301" y="99069"/>
                      <a:pt x="103980" y="99206"/>
                      <a:pt x="104668" y="99234"/>
                    </a:cubicBezTo>
                    <a:lnTo>
                      <a:pt x="104719" y="99245"/>
                    </a:lnTo>
                    <a:lnTo>
                      <a:pt x="165569" y="99245"/>
                    </a:lnTo>
                    <a:lnTo>
                      <a:pt x="165569" y="125645"/>
                    </a:lnTo>
                    <a:lnTo>
                      <a:pt x="104720" y="125645"/>
                    </a:lnTo>
                    <a:close/>
                    <a:moveTo>
                      <a:pt x="145599" y="170285"/>
                    </a:moveTo>
                    <a:cubicBezTo>
                      <a:pt x="141838" y="165181"/>
                      <a:pt x="139408" y="156224"/>
                      <a:pt x="138932" y="138846"/>
                    </a:cubicBezTo>
                    <a:lnTo>
                      <a:pt x="165570" y="138846"/>
                    </a:lnTo>
                    <a:lnTo>
                      <a:pt x="165570" y="146280"/>
                    </a:lnTo>
                    <a:cubicBezTo>
                      <a:pt x="154374" y="149044"/>
                      <a:pt x="146280" y="158773"/>
                      <a:pt x="145599" y="170285"/>
                    </a:cubicBezTo>
                    <a:close/>
                    <a:moveTo>
                      <a:pt x="171841" y="185046"/>
                    </a:moveTo>
                    <a:cubicBezTo>
                      <a:pt x="164551" y="185046"/>
                      <a:pt x="158641" y="179136"/>
                      <a:pt x="158641" y="171845"/>
                    </a:cubicBezTo>
                    <a:cubicBezTo>
                      <a:pt x="158641" y="164555"/>
                      <a:pt x="164551" y="158645"/>
                      <a:pt x="171841" y="158645"/>
                    </a:cubicBezTo>
                    <a:cubicBezTo>
                      <a:pt x="179131" y="158645"/>
                      <a:pt x="185041" y="164555"/>
                      <a:pt x="185041" y="171845"/>
                    </a:cubicBezTo>
                    <a:cubicBezTo>
                      <a:pt x="185033" y="179133"/>
                      <a:pt x="179128" y="185038"/>
                      <a:pt x="171841" y="185046"/>
                    </a:cubicBezTo>
                    <a:close/>
                    <a:moveTo>
                      <a:pt x="244441" y="383046"/>
                    </a:moveTo>
                    <a:lnTo>
                      <a:pt x="231241" y="383046"/>
                    </a:lnTo>
                    <a:lnTo>
                      <a:pt x="231241" y="343446"/>
                    </a:lnTo>
                    <a:lnTo>
                      <a:pt x="244441" y="343446"/>
                    </a:lnTo>
                    <a:lnTo>
                      <a:pt x="244441" y="383046"/>
                    </a:lnTo>
                    <a:close/>
                    <a:moveTo>
                      <a:pt x="270841" y="383046"/>
                    </a:moveTo>
                    <a:lnTo>
                      <a:pt x="257641" y="383046"/>
                    </a:lnTo>
                    <a:lnTo>
                      <a:pt x="257641" y="343446"/>
                    </a:lnTo>
                    <a:lnTo>
                      <a:pt x="270841" y="343446"/>
                    </a:lnTo>
                    <a:lnTo>
                      <a:pt x="270841" y="383046"/>
                    </a:lnTo>
                    <a:close/>
                    <a:moveTo>
                      <a:pt x="297242" y="383046"/>
                    </a:moveTo>
                    <a:lnTo>
                      <a:pt x="284041" y="383046"/>
                    </a:lnTo>
                    <a:lnTo>
                      <a:pt x="284041" y="343446"/>
                    </a:lnTo>
                    <a:lnTo>
                      <a:pt x="297242" y="343446"/>
                    </a:lnTo>
                    <a:lnTo>
                      <a:pt x="297242" y="383046"/>
                    </a:lnTo>
                    <a:close/>
                    <a:moveTo>
                      <a:pt x="317042" y="330246"/>
                    </a:moveTo>
                    <a:lnTo>
                      <a:pt x="211441" y="330246"/>
                    </a:lnTo>
                    <a:cubicBezTo>
                      <a:pt x="207796" y="330246"/>
                      <a:pt x="204841" y="327292"/>
                      <a:pt x="204841" y="323646"/>
                    </a:cubicBezTo>
                    <a:cubicBezTo>
                      <a:pt x="204841" y="320001"/>
                      <a:pt x="207797" y="317047"/>
                      <a:pt x="211441" y="317047"/>
                    </a:cubicBezTo>
                    <a:lnTo>
                      <a:pt x="317041" y="317047"/>
                    </a:lnTo>
                    <a:cubicBezTo>
                      <a:pt x="320686" y="317047"/>
                      <a:pt x="323640" y="320001"/>
                      <a:pt x="323640" y="323646"/>
                    </a:cubicBezTo>
                    <a:cubicBezTo>
                      <a:pt x="323640" y="327292"/>
                      <a:pt x="320687" y="330246"/>
                      <a:pt x="317042" y="330246"/>
                    </a:cubicBezTo>
                    <a:close/>
                    <a:moveTo>
                      <a:pt x="264241" y="264246"/>
                    </a:moveTo>
                    <a:cubicBezTo>
                      <a:pt x="287197" y="264275"/>
                      <a:pt x="306660" y="281130"/>
                      <a:pt x="309971" y="303846"/>
                    </a:cubicBezTo>
                    <a:lnTo>
                      <a:pt x="296574" y="303846"/>
                    </a:lnTo>
                    <a:cubicBezTo>
                      <a:pt x="293438" y="288481"/>
                      <a:pt x="279923" y="277446"/>
                      <a:pt x="264241" y="277446"/>
                    </a:cubicBezTo>
                    <a:cubicBezTo>
                      <a:pt x="248560" y="277446"/>
                      <a:pt x="235045" y="288481"/>
                      <a:pt x="231908" y="303846"/>
                    </a:cubicBezTo>
                    <a:lnTo>
                      <a:pt x="218512" y="303846"/>
                    </a:lnTo>
                    <a:cubicBezTo>
                      <a:pt x="221822" y="281131"/>
                      <a:pt x="241286" y="264276"/>
                      <a:pt x="264241" y="264246"/>
                    </a:cubicBezTo>
                    <a:close/>
                    <a:moveTo>
                      <a:pt x="231241" y="261089"/>
                    </a:moveTo>
                    <a:lnTo>
                      <a:pt x="231241" y="237846"/>
                    </a:lnTo>
                    <a:lnTo>
                      <a:pt x="257641" y="237846"/>
                    </a:lnTo>
                    <a:lnTo>
                      <a:pt x="257641" y="251436"/>
                    </a:lnTo>
                    <a:cubicBezTo>
                      <a:pt x="248192" y="252480"/>
                      <a:pt x="239135" y="255792"/>
                      <a:pt x="231241" y="261089"/>
                    </a:cubicBezTo>
                    <a:close/>
                    <a:moveTo>
                      <a:pt x="270841" y="251436"/>
                    </a:moveTo>
                    <a:lnTo>
                      <a:pt x="270841" y="237846"/>
                    </a:lnTo>
                    <a:lnTo>
                      <a:pt x="297241" y="237846"/>
                    </a:lnTo>
                    <a:lnTo>
                      <a:pt x="297241" y="261089"/>
                    </a:lnTo>
                    <a:cubicBezTo>
                      <a:pt x="289347" y="255792"/>
                      <a:pt x="280290" y="252480"/>
                      <a:pt x="270841" y="251436"/>
                    </a:cubicBezTo>
                    <a:close/>
                    <a:moveTo>
                      <a:pt x="282910" y="303846"/>
                    </a:moveTo>
                    <a:lnTo>
                      <a:pt x="245572" y="303846"/>
                    </a:lnTo>
                    <a:cubicBezTo>
                      <a:pt x="248370" y="295935"/>
                      <a:pt x="255849" y="290645"/>
                      <a:pt x="264241" y="290645"/>
                    </a:cubicBezTo>
                    <a:cubicBezTo>
                      <a:pt x="272633" y="290645"/>
                      <a:pt x="280112" y="295935"/>
                      <a:pt x="282910" y="303846"/>
                    </a:cubicBezTo>
                    <a:close/>
                    <a:moveTo>
                      <a:pt x="336822" y="276570"/>
                    </a:moveTo>
                    <a:cubicBezTo>
                      <a:pt x="336475" y="283556"/>
                      <a:pt x="331599" y="289234"/>
                      <a:pt x="321410" y="294522"/>
                    </a:cubicBezTo>
                    <a:cubicBezTo>
                      <a:pt x="319247" y="286739"/>
                      <a:pt x="315514" y="279480"/>
                      <a:pt x="310442" y="273193"/>
                    </a:cubicBezTo>
                    <a:lnTo>
                      <a:pt x="310442" y="237846"/>
                    </a:lnTo>
                    <a:lnTo>
                      <a:pt x="322291" y="237846"/>
                    </a:lnTo>
                    <a:cubicBezTo>
                      <a:pt x="323533" y="245123"/>
                      <a:pt x="326254" y="252068"/>
                      <a:pt x="330287" y="258251"/>
                    </a:cubicBezTo>
                    <a:cubicBezTo>
                      <a:pt x="334120" y="263634"/>
                      <a:pt x="336383" y="269976"/>
                      <a:pt x="336822" y="276570"/>
                    </a:cubicBezTo>
                    <a:close/>
                    <a:moveTo>
                      <a:pt x="350041" y="170524"/>
                    </a:moveTo>
                    <a:cubicBezTo>
                      <a:pt x="349445" y="186794"/>
                      <a:pt x="344536" y="202614"/>
                      <a:pt x="335816" y="216364"/>
                    </a:cubicBezTo>
                    <a:cubicBezTo>
                      <a:pt x="332825" y="221333"/>
                      <a:pt x="330209" y="224646"/>
                      <a:pt x="327173" y="224646"/>
                    </a:cubicBezTo>
                    <a:lnTo>
                      <a:pt x="203311" y="224646"/>
                    </a:lnTo>
                    <a:cubicBezTo>
                      <a:pt x="200336" y="224704"/>
                      <a:pt x="197714" y="222703"/>
                      <a:pt x="196985" y="219818"/>
                    </a:cubicBezTo>
                    <a:cubicBezTo>
                      <a:pt x="194899" y="210612"/>
                      <a:pt x="190578" y="202061"/>
                      <a:pt x="184403" y="194921"/>
                    </a:cubicBezTo>
                    <a:cubicBezTo>
                      <a:pt x="193891" y="189841"/>
                      <a:pt x="199310" y="179477"/>
                      <a:pt x="198066" y="168786"/>
                    </a:cubicBezTo>
                    <a:cubicBezTo>
                      <a:pt x="196823" y="158096"/>
                      <a:pt x="189171" y="149252"/>
                      <a:pt x="178770" y="146484"/>
                    </a:cubicBezTo>
                    <a:lnTo>
                      <a:pt x="178770" y="59646"/>
                    </a:lnTo>
                    <a:lnTo>
                      <a:pt x="218042" y="59646"/>
                    </a:lnTo>
                    <a:lnTo>
                      <a:pt x="218074" y="59639"/>
                    </a:lnTo>
                    <a:lnTo>
                      <a:pt x="218106" y="59646"/>
                    </a:lnTo>
                    <a:lnTo>
                      <a:pt x="350042" y="59646"/>
                    </a:lnTo>
                    <a:lnTo>
                      <a:pt x="350042" y="170524"/>
                    </a:lnTo>
                    <a:close/>
                    <a:moveTo>
                      <a:pt x="350041" y="46446"/>
                    </a:moveTo>
                    <a:lnTo>
                      <a:pt x="317062" y="46446"/>
                    </a:lnTo>
                    <a:lnTo>
                      <a:pt x="317106" y="33265"/>
                    </a:lnTo>
                    <a:cubicBezTo>
                      <a:pt x="317106" y="33087"/>
                      <a:pt x="317019" y="32937"/>
                      <a:pt x="317006" y="32762"/>
                    </a:cubicBezTo>
                    <a:cubicBezTo>
                      <a:pt x="317007" y="32701"/>
                      <a:pt x="317041" y="32650"/>
                      <a:pt x="317041" y="32588"/>
                    </a:cubicBezTo>
                    <a:cubicBezTo>
                      <a:pt x="317035" y="27605"/>
                      <a:pt x="319283" y="22888"/>
                      <a:pt x="323157" y="19755"/>
                    </a:cubicBezTo>
                    <a:cubicBezTo>
                      <a:pt x="327040" y="16581"/>
                      <a:pt x="332169" y="15375"/>
                      <a:pt x="337060" y="16487"/>
                    </a:cubicBezTo>
                    <a:cubicBezTo>
                      <a:pt x="344812" y="18290"/>
                      <a:pt x="350233" y="25288"/>
                      <a:pt x="350040" y="33245"/>
                    </a:cubicBezTo>
                    <a:lnTo>
                      <a:pt x="350040" y="46446"/>
                    </a:lnTo>
                    <a:close/>
                    <a:moveTo>
                      <a:pt x="383041" y="125646"/>
                    </a:moveTo>
                    <a:lnTo>
                      <a:pt x="363241" y="125646"/>
                    </a:lnTo>
                    <a:lnTo>
                      <a:pt x="363241" y="99246"/>
                    </a:lnTo>
                    <a:lnTo>
                      <a:pt x="383041" y="99246"/>
                    </a:lnTo>
                    <a:lnTo>
                      <a:pt x="383041" y="125646"/>
                    </a:ln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783;g1b0b4827d83_0_59"/>
              <p:cNvSpPr/>
              <p:nvPr/>
            </p:nvSpPr>
            <p:spPr>
              <a:xfrm>
                <a:off x="2367051" y="1944067"/>
                <a:ext cx="105960" cy="105960"/>
              </a:xfrm>
              <a:custGeom>
                <a:avLst/>
                <a:gdLst/>
                <a:ahLst/>
                <a:cxnLst/>
                <a:rect l="l" t="t" r="r" b="b"/>
                <a:pathLst>
                  <a:path w="105960" h="105960" extrusionOk="0">
                    <a:moveTo>
                      <a:pt x="20040" y="33241"/>
                    </a:moveTo>
                    <a:lnTo>
                      <a:pt x="6840" y="33241"/>
                    </a:lnTo>
                    <a:cubicBezTo>
                      <a:pt x="3195" y="33241"/>
                      <a:pt x="240" y="36195"/>
                      <a:pt x="240" y="39840"/>
                    </a:cubicBezTo>
                    <a:cubicBezTo>
                      <a:pt x="240" y="43486"/>
                      <a:pt x="3195" y="46440"/>
                      <a:pt x="6840" y="46440"/>
                    </a:cubicBezTo>
                    <a:lnTo>
                      <a:pt x="20040" y="46440"/>
                    </a:lnTo>
                    <a:lnTo>
                      <a:pt x="20040" y="59640"/>
                    </a:lnTo>
                    <a:lnTo>
                      <a:pt x="6840" y="59640"/>
                    </a:lnTo>
                    <a:cubicBezTo>
                      <a:pt x="3195" y="59640"/>
                      <a:pt x="240" y="62596"/>
                      <a:pt x="240" y="66240"/>
                    </a:cubicBezTo>
                    <a:cubicBezTo>
                      <a:pt x="240" y="69885"/>
                      <a:pt x="3195" y="72840"/>
                      <a:pt x="6840" y="72840"/>
                    </a:cubicBezTo>
                    <a:lnTo>
                      <a:pt x="20040" y="72840"/>
                    </a:lnTo>
                    <a:lnTo>
                      <a:pt x="20040" y="79440"/>
                    </a:lnTo>
                    <a:cubicBezTo>
                      <a:pt x="20040" y="81190"/>
                      <a:pt x="20735" y="82869"/>
                      <a:pt x="21973" y="84107"/>
                    </a:cubicBezTo>
                    <a:cubicBezTo>
                      <a:pt x="23211" y="85345"/>
                      <a:pt x="24890" y="86040"/>
                      <a:pt x="26641" y="86040"/>
                    </a:cubicBezTo>
                    <a:lnTo>
                      <a:pt x="33241" y="86040"/>
                    </a:lnTo>
                    <a:lnTo>
                      <a:pt x="33241" y="99240"/>
                    </a:lnTo>
                    <a:cubicBezTo>
                      <a:pt x="33241" y="102886"/>
                      <a:pt x="36195" y="105840"/>
                      <a:pt x="39840" y="105840"/>
                    </a:cubicBezTo>
                    <a:cubicBezTo>
                      <a:pt x="43486" y="105840"/>
                      <a:pt x="46440" y="102886"/>
                      <a:pt x="46440" y="99240"/>
                    </a:cubicBezTo>
                    <a:lnTo>
                      <a:pt x="46440" y="86040"/>
                    </a:lnTo>
                    <a:lnTo>
                      <a:pt x="59640" y="86040"/>
                    </a:lnTo>
                    <a:lnTo>
                      <a:pt x="59640" y="99240"/>
                    </a:lnTo>
                    <a:cubicBezTo>
                      <a:pt x="59640" y="102886"/>
                      <a:pt x="62595" y="105840"/>
                      <a:pt x="66240" y="105840"/>
                    </a:cubicBezTo>
                    <a:cubicBezTo>
                      <a:pt x="69885" y="105840"/>
                      <a:pt x="72840" y="102886"/>
                      <a:pt x="72840" y="99240"/>
                    </a:cubicBezTo>
                    <a:lnTo>
                      <a:pt x="72840" y="86040"/>
                    </a:lnTo>
                    <a:lnTo>
                      <a:pt x="79440" y="86040"/>
                    </a:lnTo>
                    <a:cubicBezTo>
                      <a:pt x="81190" y="86041"/>
                      <a:pt x="82869" y="85346"/>
                      <a:pt x="84107" y="84107"/>
                    </a:cubicBezTo>
                    <a:cubicBezTo>
                      <a:pt x="85345" y="82870"/>
                      <a:pt x="86040" y="81191"/>
                      <a:pt x="86040" y="79440"/>
                    </a:cubicBezTo>
                    <a:lnTo>
                      <a:pt x="86040" y="72840"/>
                    </a:lnTo>
                    <a:lnTo>
                      <a:pt x="99240" y="72840"/>
                    </a:lnTo>
                    <a:cubicBezTo>
                      <a:pt x="102886" y="72840"/>
                      <a:pt x="105840" y="69885"/>
                      <a:pt x="105840" y="66240"/>
                    </a:cubicBezTo>
                    <a:cubicBezTo>
                      <a:pt x="105840" y="62595"/>
                      <a:pt x="102886" y="59640"/>
                      <a:pt x="99240" y="59640"/>
                    </a:cubicBezTo>
                    <a:lnTo>
                      <a:pt x="86040" y="59640"/>
                    </a:lnTo>
                    <a:lnTo>
                      <a:pt x="86040" y="46440"/>
                    </a:lnTo>
                    <a:lnTo>
                      <a:pt x="99240" y="46440"/>
                    </a:lnTo>
                    <a:cubicBezTo>
                      <a:pt x="102886" y="46440"/>
                      <a:pt x="105840" y="43486"/>
                      <a:pt x="105840" y="39840"/>
                    </a:cubicBezTo>
                    <a:cubicBezTo>
                      <a:pt x="105840" y="36195"/>
                      <a:pt x="102886" y="33241"/>
                      <a:pt x="99240" y="33241"/>
                    </a:cubicBezTo>
                    <a:lnTo>
                      <a:pt x="86040" y="33241"/>
                    </a:lnTo>
                    <a:lnTo>
                      <a:pt x="86040" y="26641"/>
                    </a:lnTo>
                    <a:cubicBezTo>
                      <a:pt x="86041" y="24891"/>
                      <a:pt x="85346" y="23211"/>
                      <a:pt x="84107" y="21973"/>
                    </a:cubicBezTo>
                    <a:cubicBezTo>
                      <a:pt x="82870" y="20736"/>
                      <a:pt x="81191" y="20040"/>
                      <a:pt x="79440" y="20040"/>
                    </a:cubicBezTo>
                    <a:lnTo>
                      <a:pt x="72840" y="20040"/>
                    </a:lnTo>
                    <a:lnTo>
                      <a:pt x="72840" y="6840"/>
                    </a:lnTo>
                    <a:cubicBezTo>
                      <a:pt x="72840" y="3195"/>
                      <a:pt x="69885" y="240"/>
                      <a:pt x="66240" y="240"/>
                    </a:cubicBezTo>
                    <a:cubicBezTo>
                      <a:pt x="62595" y="240"/>
                      <a:pt x="59640" y="3195"/>
                      <a:pt x="59640" y="6840"/>
                    </a:cubicBezTo>
                    <a:lnTo>
                      <a:pt x="59640" y="20040"/>
                    </a:lnTo>
                    <a:lnTo>
                      <a:pt x="46440" y="20040"/>
                    </a:lnTo>
                    <a:lnTo>
                      <a:pt x="46440" y="6840"/>
                    </a:lnTo>
                    <a:cubicBezTo>
                      <a:pt x="46440" y="3195"/>
                      <a:pt x="43486" y="240"/>
                      <a:pt x="39840" y="240"/>
                    </a:cubicBezTo>
                    <a:cubicBezTo>
                      <a:pt x="36195" y="240"/>
                      <a:pt x="33241" y="3195"/>
                      <a:pt x="33241" y="6840"/>
                    </a:cubicBezTo>
                    <a:lnTo>
                      <a:pt x="33241" y="20040"/>
                    </a:lnTo>
                    <a:lnTo>
                      <a:pt x="26641" y="20040"/>
                    </a:lnTo>
                    <a:cubicBezTo>
                      <a:pt x="24891" y="20040"/>
                      <a:pt x="23211" y="20735"/>
                      <a:pt x="21973" y="21973"/>
                    </a:cubicBezTo>
                    <a:cubicBezTo>
                      <a:pt x="20736" y="23211"/>
                      <a:pt x="20040" y="24890"/>
                      <a:pt x="20040" y="26641"/>
                    </a:cubicBezTo>
                    <a:lnTo>
                      <a:pt x="20040" y="33241"/>
                    </a:lnTo>
                    <a:close/>
                    <a:moveTo>
                      <a:pt x="33241" y="33241"/>
                    </a:moveTo>
                    <a:lnTo>
                      <a:pt x="72841" y="33241"/>
                    </a:lnTo>
                    <a:lnTo>
                      <a:pt x="72841" y="72841"/>
                    </a:lnTo>
                    <a:lnTo>
                      <a:pt x="33241" y="72841"/>
                    </a:lnTo>
                    <a:lnTo>
                      <a:pt x="33241" y="33241"/>
                    </a:ln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84;g1b0b4827d83_0_59"/>
              <p:cNvSpPr/>
              <p:nvPr/>
            </p:nvSpPr>
            <p:spPr>
              <a:xfrm>
                <a:off x="2347283" y="1917676"/>
                <a:ext cx="13148" cy="13148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13148" extrusionOk="0">
                    <a:moveTo>
                      <a:pt x="11494" y="2145"/>
                    </a:moveTo>
                    <a:cubicBezTo>
                      <a:pt x="9597" y="269"/>
                      <a:pt x="6756" y="-278"/>
                      <a:pt x="4298" y="759"/>
                    </a:cubicBezTo>
                    <a:cubicBezTo>
                      <a:pt x="2642" y="1362"/>
                      <a:pt x="1338" y="2667"/>
                      <a:pt x="734" y="4323"/>
                    </a:cubicBezTo>
                    <a:cubicBezTo>
                      <a:pt x="-457" y="7229"/>
                      <a:pt x="563" y="10572"/>
                      <a:pt x="3175" y="12318"/>
                    </a:cubicBezTo>
                    <a:cubicBezTo>
                      <a:pt x="5786" y="14063"/>
                      <a:pt x="9265" y="13729"/>
                      <a:pt x="11495" y="11517"/>
                    </a:cubicBezTo>
                    <a:cubicBezTo>
                      <a:pt x="12076" y="10874"/>
                      <a:pt x="12545" y="10137"/>
                      <a:pt x="12881" y="9339"/>
                    </a:cubicBezTo>
                    <a:cubicBezTo>
                      <a:pt x="13586" y="7741"/>
                      <a:pt x="13586" y="5921"/>
                      <a:pt x="12881" y="4324"/>
                    </a:cubicBezTo>
                    <a:cubicBezTo>
                      <a:pt x="12546" y="3525"/>
                      <a:pt x="12077" y="2788"/>
                      <a:pt x="11494" y="2145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85;g1b0b4827d83_0_59"/>
              <p:cNvSpPr/>
              <p:nvPr/>
            </p:nvSpPr>
            <p:spPr>
              <a:xfrm>
                <a:off x="2373650" y="1917676"/>
                <a:ext cx="13148" cy="13148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13148" extrusionOk="0">
                    <a:moveTo>
                      <a:pt x="1339" y="10521"/>
                    </a:moveTo>
                    <a:cubicBezTo>
                      <a:pt x="2564" y="12358"/>
                      <a:pt x="4634" y="13452"/>
                      <a:pt x="6841" y="13431"/>
                    </a:cubicBezTo>
                    <a:cubicBezTo>
                      <a:pt x="7704" y="13420"/>
                      <a:pt x="8555" y="13241"/>
                      <a:pt x="9349" y="12903"/>
                    </a:cubicBezTo>
                    <a:cubicBezTo>
                      <a:pt x="10149" y="12568"/>
                      <a:pt x="10886" y="12099"/>
                      <a:pt x="11528" y="11517"/>
                    </a:cubicBezTo>
                    <a:cubicBezTo>
                      <a:pt x="12108" y="10873"/>
                      <a:pt x="12577" y="10137"/>
                      <a:pt x="12914" y="9338"/>
                    </a:cubicBezTo>
                    <a:cubicBezTo>
                      <a:pt x="13618" y="7741"/>
                      <a:pt x="13618" y="5921"/>
                      <a:pt x="12914" y="4324"/>
                    </a:cubicBezTo>
                    <a:cubicBezTo>
                      <a:pt x="12579" y="3524"/>
                      <a:pt x="12110" y="2788"/>
                      <a:pt x="11528" y="2145"/>
                    </a:cubicBezTo>
                    <a:cubicBezTo>
                      <a:pt x="9630" y="269"/>
                      <a:pt x="6789" y="-278"/>
                      <a:pt x="4331" y="759"/>
                    </a:cubicBezTo>
                    <a:cubicBezTo>
                      <a:pt x="3533" y="1094"/>
                      <a:pt x="2797" y="1562"/>
                      <a:pt x="2156" y="2145"/>
                    </a:cubicBezTo>
                    <a:cubicBezTo>
                      <a:pt x="1558" y="2775"/>
                      <a:pt x="1086" y="3515"/>
                      <a:pt x="767" y="4324"/>
                    </a:cubicBezTo>
                    <a:cubicBezTo>
                      <a:pt x="-101" y="6354"/>
                      <a:pt x="114" y="8685"/>
                      <a:pt x="1339" y="10521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86;g1b0b4827d83_0_59"/>
              <p:cNvSpPr/>
              <p:nvPr/>
            </p:nvSpPr>
            <p:spPr>
              <a:xfrm>
                <a:off x="2400052" y="1917661"/>
                <a:ext cx="13148" cy="13148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13148" extrusionOk="0">
                    <a:moveTo>
                      <a:pt x="2154" y="11532"/>
                    </a:moveTo>
                    <a:cubicBezTo>
                      <a:pt x="4757" y="14085"/>
                      <a:pt x="8923" y="14085"/>
                      <a:pt x="11526" y="11532"/>
                    </a:cubicBezTo>
                    <a:cubicBezTo>
                      <a:pt x="12107" y="10889"/>
                      <a:pt x="12576" y="10152"/>
                      <a:pt x="12912" y="9353"/>
                    </a:cubicBezTo>
                    <a:cubicBezTo>
                      <a:pt x="13282" y="8571"/>
                      <a:pt x="13463" y="7711"/>
                      <a:pt x="13440" y="6846"/>
                    </a:cubicBezTo>
                    <a:cubicBezTo>
                      <a:pt x="13429" y="5984"/>
                      <a:pt x="13250" y="5132"/>
                      <a:pt x="12912" y="4338"/>
                    </a:cubicBezTo>
                    <a:cubicBezTo>
                      <a:pt x="12577" y="3539"/>
                      <a:pt x="12108" y="2802"/>
                      <a:pt x="11526" y="2160"/>
                    </a:cubicBezTo>
                    <a:cubicBezTo>
                      <a:pt x="11212" y="1877"/>
                      <a:pt x="10881" y="1612"/>
                      <a:pt x="10537" y="1367"/>
                    </a:cubicBezTo>
                    <a:cubicBezTo>
                      <a:pt x="10169" y="1116"/>
                      <a:pt x="9769" y="917"/>
                      <a:pt x="9347" y="774"/>
                    </a:cubicBezTo>
                    <a:cubicBezTo>
                      <a:pt x="8972" y="583"/>
                      <a:pt x="8571" y="449"/>
                      <a:pt x="8158" y="374"/>
                    </a:cubicBezTo>
                    <a:cubicBezTo>
                      <a:pt x="6871" y="105"/>
                      <a:pt x="5533" y="245"/>
                      <a:pt x="4330" y="774"/>
                    </a:cubicBezTo>
                    <a:cubicBezTo>
                      <a:pt x="2674" y="1377"/>
                      <a:pt x="1369" y="2682"/>
                      <a:pt x="766" y="4338"/>
                    </a:cubicBezTo>
                    <a:cubicBezTo>
                      <a:pt x="65" y="5936"/>
                      <a:pt x="65" y="7754"/>
                      <a:pt x="766" y="9352"/>
                    </a:cubicBezTo>
                    <a:cubicBezTo>
                      <a:pt x="1102" y="10152"/>
                      <a:pt x="1571" y="10890"/>
                      <a:pt x="2154" y="11532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787;g1b0b4827d83_0_59"/>
              <p:cNvSpPr/>
              <p:nvPr/>
            </p:nvSpPr>
            <p:spPr>
              <a:xfrm>
                <a:off x="2426449" y="1917749"/>
                <a:ext cx="13148" cy="13148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13148" extrusionOk="0">
                    <a:moveTo>
                      <a:pt x="2156" y="11445"/>
                    </a:moveTo>
                    <a:cubicBezTo>
                      <a:pt x="4044" y="13335"/>
                      <a:pt x="6894" y="13884"/>
                      <a:pt x="9349" y="12831"/>
                    </a:cubicBezTo>
                    <a:cubicBezTo>
                      <a:pt x="10149" y="12496"/>
                      <a:pt x="10886" y="12027"/>
                      <a:pt x="11528" y="11445"/>
                    </a:cubicBezTo>
                    <a:cubicBezTo>
                      <a:pt x="12109" y="10801"/>
                      <a:pt x="12578" y="10065"/>
                      <a:pt x="12914" y="9266"/>
                    </a:cubicBezTo>
                    <a:cubicBezTo>
                      <a:pt x="13284" y="8483"/>
                      <a:pt x="13466" y="7624"/>
                      <a:pt x="13442" y="6758"/>
                    </a:cubicBezTo>
                    <a:cubicBezTo>
                      <a:pt x="13432" y="5896"/>
                      <a:pt x="13252" y="5045"/>
                      <a:pt x="12914" y="4251"/>
                    </a:cubicBezTo>
                    <a:cubicBezTo>
                      <a:pt x="12579" y="3451"/>
                      <a:pt x="12111" y="2715"/>
                      <a:pt x="11528" y="2072"/>
                    </a:cubicBezTo>
                    <a:cubicBezTo>
                      <a:pt x="8882" y="-370"/>
                      <a:pt x="4803" y="-370"/>
                      <a:pt x="2156" y="2072"/>
                    </a:cubicBezTo>
                    <a:cubicBezTo>
                      <a:pt x="1573" y="2713"/>
                      <a:pt x="1102" y="3450"/>
                      <a:pt x="767" y="4251"/>
                    </a:cubicBezTo>
                    <a:cubicBezTo>
                      <a:pt x="430" y="5045"/>
                      <a:pt x="251" y="5896"/>
                      <a:pt x="242" y="6758"/>
                    </a:cubicBezTo>
                    <a:cubicBezTo>
                      <a:pt x="220" y="7624"/>
                      <a:pt x="400" y="8482"/>
                      <a:pt x="767" y="9266"/>
                    </a:cubicBezTo>
                    <a:cubicBezTo>
                      <a:pt x="1104" y="10065"/>
                      <a:pt x="1574" y="10802"/>
                      <a:pt x="2156" y="11445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788;g1b0b4827d83_0_59"/>
              <p:cNvSpPr/>
              <p:nvPr/>
            </p:nvSpPr>
            <p:spPr>
              <a:xfrm>
                <a:off x="2452849" y="1917677"/>
                <a:ext cx="13148" cy="13148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13148" extrusionOk="0">
                    <a:moveTo>
                      <a:pt x="2156" y="11517"/>
                    </a:moveTo>
                    <a:cubicBezTo>
                      <a:pt x="2798" y="12099"/>
                      <a:pt x="3533" y="12568"/>
                      <a:pt x="4332" y="12903"/>
                    </a:cubicBezTo>
                    <a:cubicBezTo>
                      <a:pt x="5931" y="13607"/>
                      <a:pt x="7752" y="13607"/>
                      <a:pt x="9349" y="12903"/>
                    </a:cubicBezTo>
                    <a:cubicBezTo>
                      <a:pt x="10149" y="12568"/>
                      <a:pt x="10886" y="12099"/>
                      <a:pt x="11528" y="11517"/>
                    </a:cubicBezTo>
                    <a:cubicBezTo>
                      <a:pt x="12109" y="10873"/>
                      <a:pt x="12578" y="10137"/>
                      <a:pt x="12914" y="9338"/>
                    </a:cubicBezTo>
                    <a:cubicBezTo>
                      <a:pt x="13284" y="8555"/>
                      <a:pt x="13466" y="7696"/>
                      <a:pt x="13442" y="6830"/>
                    </a:cubicBezTo>
                    <a:cubicBezTo>
                      <a:pt x="13432" y="5968"/>
                      <a:pt x="13252" y="5117"/>
                      <a:pt x="12914" y="4323"/>
                    </a:cubicBezTo>
                    <a:cubicBezTo>
                      <a:pt x="12313" y="2665"/>
                      <a:pt x="11008" y="1360"/>
                      <a:pt x="9350" y="759"/>
                    </a:cubicBezTo>
                    <a:cubicBezTo>
                      <a:pt x="6893" y="-278"/>
                      <a:pt x="4053" y="269"/>
                      <a:pt x="2157" y="2145"/>
                    </a:cubicBezTo>
                    <a:cubicBezTo>
                      <a:pt x="1573" y="2786"/>
                      <a:pt x="1103" y="3523"/>
                      <a:pt x="768" y="4324"/>
                    </a:cubicBezTo>
                    <a:cubicBezTo>
                      <a:pt x="431" y="5117"/>
                      <a:pt x="252" y="5969"/>
                      <a:pt x="242" y="6830"/>
                    </a:cubicBezTo>
                    <a:cubicBezTo>
                      <a:pt x="220" y="7696"/>
                      <a:pt x="400" y="8554"/>
                      <a:pt x="767" y="9338"/>
                    </a:cubicBezTo>
                    <a:cubicBezTo>
                      <a:pt x="1105" y="10137"/>
                      <a:pt x="1574" y="10874"/>
                      <a:pt x="2156" y="11517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789;g1b0b4827d83_0_59"/>
              <p:cNvSpPr/>
              <p:nvPr/>
            </p:nvSpPr>
            <p:spPr>
              <a:xfrm>
                <a:off x="2479251" y="1917650"/>
                <a:ext cx="13148" cy="13148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13148" extrusionOk="0">
                    <a:moveTo>
                      <a:pt x="2155" y="11543"/>
                    </a:moveTo>
                    <a:cubicBezTo>
                      <a:pt x="4757" y="14095"/>
                      <a:pt x="8924" y="14095"/>
                      <a:pt x="11527" y="11543"/>
                    </a:cubicBezTo>
                    <a:cubicBezTo>
                      <a:pt x="12108" y="10900"/>
                      <a:pt x="12577" y="10164"/>
                      <a:pt x="12913" y="9364"/>
                    </a:cubicBezTo>
                    <a:cubicBezTo>
                      <a:pt x="13617" y="7767"/>
                      <a:pt x="13617" y="5947"/>
                      <a:pt x="12913" y="4350"/>
                    </a:cubicBezTo>
                    <a:cubicBezTo>
                      <a:pt x="12594" y="3542"/>
                      <a:pt x="12124" y="2802"/>
                      <a:pt x="11527" y="2171"/>
                    </a:cubicBezTo>
                    <a:cubicBezTo>
                      <a:pt x="11202" y="1872"/>
                      <a:pt x="10848" y="1606"/>
                      <a:pt x="10469" y="1378"/>
                    </a:cubicBezTo>
                    <a:cubicBezTo>
                      <a:pt x="10134" y="1116"/>
                      <a:pt x="9754" y="915"/>
                      <a:pt x="9348" y="785"/>
                    </a:cubicBezTo>
                    <a:cubicBezTo>
                      <a:pt x="8953" y="585"/>
                      <a:pt x="8529" y="450"/>
                      <a:pt x="8091" y="385"/>
                    </a:cubicBezTo>
                    <a:cubicBezTo>
                      <a:pt x="7245" y="192"/>
                      <a:pt x="6365" y="192"/>
                      <a:pt x="5519" y="385"/>
                    </a:cubicBezTo>
                    <a:cubicBezTo>
                      <a:pt x="5106" y="460"/>
                      <a:pt x="4707" y="594"/>
                      <a:pt x="4334" y="785"/>
                    </a:cubicBezTo>
                    <a:cubicBezTo>
                      <a:pt x="3911" y="928"/>
                      <a:pt x="3510" y="1127"/>
                      <a:pt x="3141" y="1378"/>
                    </a:cubicBezTo>
                    <a:cubicBezTo>
                      <a:pt x="2797" y="1623"/>
                      <a:pt x="2467" y="1887"/>
                      <a:pt x="2155" y="2170"/>
                    </a:cubicBezTo>
                    <a:cubicBezTo>
                      <a:pt x="1572" y="2812"/>
                      <a:pt x="1103" y="3549"/>
                      <a:pt x="769" y="4349"/>
                    </a:cubicBezTo>
                    <a:cubicBezTo>
                      <a:pt x="64" y="5946"/>
                      <a:pt x="64" y="7766"/>
                      <a:pt x="769" y="9363"/>
                    </a:cubicBezTo>
                    <a:cubicBezTo>
                      <a:pt x="1104" y="10163"/>
                      <a:pt x="1572" y="10900"/>
                      <a:pt x="2155" y="11543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790;g1b0b4827d83_0_59"/>
              <p:cNvSpPr/>
              <p:nvPr/>
            </p:nvSpPr>
            <p:spPr>
              <a:xfrm>
                <a:off x="2479251" y="1944067"/>
                <a:ext cx="13148" cy="26296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26296" extrusionOk="0">
                    <a:moveTo>
                      <a:pt x="6840" y="240"/>
                    </a:moveTo>
                    <a:cubicBezTo>
                      <a:pt x="3195" y="240"/>
                      <a:pt x="240" y="3195"/>
                      <a:pt x="240" y="6840"/>
                    </a:cubicBezTo>
                    <a:lnTo>
                      <a:pt x="240" y="20040"/>
                    </a:lnTo>
                    <a:cubicBezTo>
                      <a:pt x="240" y="21791"/>
                      <a:pt x="934" y="23471"/>
                      <a:pt x="2172" y="24708"/>
                    </a:cubicBezTo>
                    <a:cubicBezTo>
                      <a:pt x="3411" y="25946"/>
                      <a:pt x="5090" y="26641"/>
                      <a:pt x="6840" y="26640"/>
                    </a:cubicBezTo>
                    <a:cubicBezTo>
                      <a:pt x="8591" y="26641"/>
                      <a:pt x="10270" y="25946"/>
                      <a:pt x="11508" y="24708"/>
                    </a:cubicBezTo>
                    <a:cubicBezTo>
                      <a:pt x="12745" y="23470"/>
                      <a:pt x="13441" y="21791"/>
                      <a:pt x="13440" y="20040"/>
                    </a:cubicBezTo>
                    <a:lnTo>
                      <a:pt x="13440" y="6840"/>
                    </a:lnTo>
                    <a:cubicBezTo>
                      <a:pt x="13441" y="3196"/>
                      <a:pt x="10485" y="240"/>
                      <a:pt x="6840" y="24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791;g1b0b4827d83_0_59"/>
              <p:cNvSpPr/>
              <p:nvPr/>
            </p:nvSpPr>
            <p:spPr>
              <a:xfrm>
                <a:off x="2479251" y="2016667"/>
                <a:ext cx="13148" cy="26296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26296" extrusionOk="0">
                    <a:moveTo>
                      <a:pt x="6840" y="240"/>
                    </a:moveTo>
                    <a:cubicBezTo>
                      <a:pt x="3195" y="240"/>
                      <a:pt x="240" y="3195"/>
                      <a:pt x="240" y="6840"/>
                    </a:cubicBezTo>
                    <a:lnTo>
                      <a:pt x="240" y="20040"/>
                    </a:lnTo>
                    <a:cubicBezTo>
                      <a:pt x="240" y="21791"/>
                      <a:pt x="934" y="23471"/>
                      <a:pt x="2172" y="24708"/>
                    </a:cubicBezTo>
                    <a:cubicBezTo>
                      <a:pt x="3411" y="25946"/>
                      <a:pt x="5090" y="26641"/>
                      <a:pt x="6840" y="26640"/>
                    </a:cubicBezTo>
                    <a:cubicBezTo>
                      <a:pt x="8591" y="26641"/>
                      <a:pt x="10270" y="25946"/>
                      <a:pt x="11508" y="24708"/>
                    </a:cubicBezTo>
                    <a:cubicBezTo>
                      <a:pt x="12746" y="23470"/>
                      <a:pt x="13441" y="21791"/>
                      <a:pt x="13440" y="20040"/>
                    </a:cubicBezTo>
                    <a:lnTo>
                      <a:pt x="13440" y="6840"/>
                    </a:lnTo>
                    <a:cubicBezTo>
                      <a:pt x="13441" y="3195"/>
                      <a:pt x="10485" y="240"/>
                      <a:pt x="6840" y="24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3" name="Google Shape;792;g1b0b4827d83_0_59"/>
          <p:cNvGrpSpPr/>
          <p:nvPr/>
        </p:nvGrpSpPr>
        <p:grpSpPr>
          <a:xfrm>
            <a:off x="1541072" y="3842246"/>
            <a:ext cx="9186535" cy="751659"/>
            <a:chOff x="458416" y="5704876"/>
            <a:chExt cx="14322063" cy="1171856"/>
          </a:xfrm>
        </p:grpSpPr>
        <p:sp>
          <p:nvSpPr>
            <p:cNvPr id="224" name="Google Shape;793;g1b0b4827d83_0_59"/>
            <p:cNvSpPr txBox="1"/>
            <p:nvPr/>
          </p:nvSpPr>
          <p:spPr>
            <a:xfrm>
              <a:off x="1029050" y="6031140"/>
              <a:ext cx="4260000" cy="4414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600" dirty="0">
                  <a:solidFill>
                    <a:srgbClr val="00206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Рост расходов бизнеса</a:t>
              </a:r>
              <a:endParaRPr sz="1600" dirty="0">
                <a:solidFill>
                  <a:srgbClr val="002060"/>
                </a:solidFill>
                <a:highlight>
                  <a:srgbClr val="FEC50C"/>
                </a:highlight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25" name="Google Shape;794;g1b0b4827d83_0_59"/>
            <p:cNvSpPr/>
            <p:nvPr/>
          </p:nvSpPr>
          <p:spPr>
            <a:xfrm>
              <a:off x="458416" y="5704876"/>
              <a:ext cx="393987" cy="991226"/>
            </a:xfrm>
            <a:custGeom>
              <a:avLst/>
              <a:gdLst/>
              <a:ahLst/>
              <a:cxnLst/>
              <a:rect l="l" t="t" r="r" b="b"/>
              <a:pathLst>
                <a:path w="1050633" h="2643269" extrusionOk="0">
                  <a:moveTo>
                    <a:pt x="490454" y="24418"/>
                  </a:moveTo>
                  <a:cubicBezTo>
                    <a:pt x="490780" y="11029"/>
                    <a:pt x="501558" y="-75"/>
                    <a:pt x="514948" y="252"/>
                  </a:cubicBezTo>
                  <a:cubicBezTo>
                    <a:pt x="528664" y="252"/>
                    <a:pt x="539442" y="11029"/>
                    <a:pt x="539442" y="24745"/>
                  </a:cubicBezTo>
                  <a:cubicBezTo>
                    <a:pt x="539442" y="35522"/>
                    <a:pt x="539115" y="225260"/>
                    <a:pt x="538789" y="377115"/>
                  </a:cubicBezTo>
                  <a:cubicBezTo>
                    <a:pt x="538789" y="440144"/>
                    <a:pt x="539115" y="496967"/>
                    <a:pt x="539115" y="531257"/>
                  </a:cubicBezTo>
                  <a:cubicBezTo>
                    <a:pt x="608025" y="532890"/>
                    <a:pt x="670404" y="542361"/>
                    <a:pt x="726250" y="559342"/>
                  </a:cubicBezTo>
                  <a:cubicBezTo>
                    <a:pt x="789282" y="578610"/>
                    <a:pt x="843495" y="607675"/>
                    <a:pt x="889218" y="646210"/>
                  </a:cubicBezTo>
                  <a:cubicBezTo>
                    <a:pt x="935593" y="685399"/>
                    <a:pt x="970211" y="731445"/>
                    <a:pt x="993399" y="785330"/>
                  </a:cubicBezTo>
                  <a:cubicBezTo>
                    <a:pt x="1016260" y="838561"/>
                    <a:pt x="1028018" y="898977"/>
                    <a:pt x="1028018" y="966577"/>
                  </a:cubicBezTo>
                  <a:cubicBezTo>
                    <a:pt x="1028018" y="1001847"/>
                    <a:pt x="1022466" y="1036137"/>
                    <a:pt x="1011362" y="1069120"/>
                  </a:cubicBezTo>
                  <a:cubicBezTo>
                    <a:pt x="1000584" y="1102104"/>
                    <a:pt x="984255" y="1133455"/>
                    <a:pt x="962700" y="1162846"/>
                  </a:cubicBezTo>
                  <a:cubicBezTo>
                    <a:pt x="941145" y="1192564"/>
                    <a:pt x="916651" y="1218363"/>
                    <a:pt x="888238" y="1241223"/>
                  </a:cubicBezTo>
                  <a:cubicBezTo>
                    <a:pt x="873868" y="1252980"/>
                    <a:pt x="858192" y="1263757"/>
                    <a:pt x="841862" y="1273881"/>
                  </a:cubicBezTo>
                  <a:cubicBezTo>
                    <a:pt x="864724" y="1284984"/>
                    <a:pt x="885952" y="1297394"/>
                    <a:pt x="905220" y="1311110"/>
                  </a:cubicBezTo>
                  <a:cubicBezTo>
                    <a:pt x="937879" y="1334623"/>
                    <a:pt x="964986" y="1362381"/>
                    <a:pt x="986214" y="1393732"/>
                  </a:cubicBezTo>
                  <a:cubicBezTo>
                    <a:pt x="1007769" y="1425083"/>
                    <a:pt x="1023772" y="1459047"/>
                    <a:pt x="1034549" y="1495949"/>
                  </a:cubicBezTo>
                  <a:cubicBezTo>
                    <a:pt x="1045327" y="1532525"/>
                    <a:pt x="1050552" y="1572040"/>
                    <a:pt x="1050552" y="1613841"/>
                  </a:cubicBezTo>
                  <a:cubicBezTo>
                    <a:pt x="1050552" y="1681442"/>
                    <a:pt x="1038142" y="1742511"/>
                    <a:pt x="1013321" y="1797048"/>
                  </a:cubicBezTo>
                  <a:cubicBezTo>
                    <a:pt x="988500" y="1851912"/>
                    <a:pt x="951269" y="1899918"/>
                    <a:pt x="901628" y="1941066"/>
                  </a:cubicBezTo>
                  <a:cubicBezTo>
                    <a:pt x="875501" y="1962620"/>
                    <a:pt x="847414" y="1981234"/>
                    <a:pt x="816715" y="1996910"/>
                  </a:cubicBezTo>
                  <a:cubicBezTo>
                    <a:pt x="786669" y="2012585"/>
                    <a:pt x="754010" y="2025648"/>
                    <a:pt x="719392" y="2035772"/>
                  </a:cubicBezTo>
                  <a:cubicBezTo>
                    <a:pt x="706328" y="2039364"/>
                    <a:pt x="692612" y="2032179"/>
                    <a:pt x="689019" y="2019117"/>
                  </a:cubicBezTo>
                  <a:cubicBezTo>
                    <a:pt x="685100" y="2006054"/>
                    <a:pt x="692612" y="1992664"/>
                    <a:pt x="705675" y="1988745"/>
                  </a:cubicBezTo>
                  <a:cubicBezTo>
                    <a:pt x="737028" y="1979928"/>
                    <a:pt x="766421" y="1968171"/>
                    <a:pt x="794181" y="1953476"/>
                  </a:cubicBezTo>
                  <a:cubicBezTo>
                    <a:pt x="821614" y="1939433"/>
                    <a:pt x="847088" y="1922451"/>
                    <a:pt x="870602" y="1903184"/>
                  </a:cubicBezTo>
                  <a:cubicBezTo>
                    <a:pt x="914365" y="1866934"/>
                    <a:pt x="947024" y="1824807"/>
                    <a:pt x="968579" y="1776801"/>
                  </a:cubicBezTo>
                  <a:cubicBezTo>
                    <a:pt x="990460" y="1728795"/>
                    <a:pt x="1001564" y="1674257"/>
                    <a:pt x="1001564" y="1613841"/>
                  </a:cubicBezTo>
                  <a:cubicBezTo>
                    <a:pt x="1001564" y="1576286"/>
                    <a:pt x="996992" y="1541343"/>
                    <a:pt x="987521" y="1509339"/>
                  </a:cubicBezTo>
                  <a:cubicBezTo>
                    <a:pt x="978376" y="1477661"/>
                    <a:pt x="964659" y="1448270"/>
                    <a:pt x="946044" y="1421491"/>
                  </a:cubicBezTo>
                  <a:cubicBezTo>
                    <a:pt x="927755" y="1394385"/>
                    <a:pt x="904567" y="1370872"/>
                    <a:pt x="876481" y="1350625"/>
                  </a:cubicBezTo>
                  <a:cubicBezTo>
                    <a:pt x="848394" y="1330377"/>
                    <a:pt x="814756" y="1313396"/>
                    <a:pt x="776218" y="1299353"/>
                  </a:cubicBezTo>
                  <a:lnTo>
                    <a:pt x="776218" y="1299353"/>
                  </a:lnTo>
                  <a:cubicBezTo>
                    <a:pt x="770013" y="1297394"/>
                    <a:pt x="764788" y="1292822"/>
                    <a:pt x="761848" y="1286617"/>
                  </a:cubicBezTo>
                  <a:cubicBezTo>
                    <a:pt x="756623" y="1274207"/>
                    <a:pt x="761848" y="1259511"/>
                    <a:pt x="774259" y="1254286"/>
                  </a:cubicBezTo>
                  <a:cubicBezTo>
                    <a:pt x="805285" y="1240244"/>
                    <a:pt x="833044" y="1223262"/>
                    <a:pt x="857865" y="1203015"/>
                  </a:cubicBezTo>
                  <a:cubicBezTo>
                    <a:pt x="882359" y="1183094"/>
                    <a:pt x="904241" y="1160234"/>
                    <a:pt x="923183" y="1134435"/>
                  </a:cubicBezTo>
                  <a:cubicBezTo>
                    <a:pt x="941798" y="1108309"/>
                    <a:pt x="955842" y="1081530"/>
                    <a:pt x="964986" y="1053771"/>
                  </a:cubicBezTo>
                  <a:cubicBezTo>
                    <a:pt x="974131" y="1026013"/>
                    <a:pt x="979029" y="996948"/>
                    <a:pt x="979029" y="966577"/>
                  </a:cubicBezTo>
                  <a:cubicBezTo>
                    <a:pt x="979029" y="905835"/>
                    <a:pt x="968579" y="851950"/>
                    <a:pt x="948330" y="804597"/>
                  </a:cubicBezTo>
                  <a:cubicBezTo>
                    <a:pt x="928408" y="757898"/>
                    <a:pt x="898036" y="717729"/>
                    <a:pt x="857865" y="683439"/>
                  </a:cubicBezTo>
                  <a:cubicBezTo>
                    <a:pt x="817042" y="649149"/>
                    <a:pt x="768380" y="623350"/>
                    <a:pt x="711880" y="606042"/>
                  </a:cubicBezTo>
                  <a:cubicBezTo>
                    <a:pt x="654727" y="588734"/>
                    <a:pt x="589083" y="579916"/>
                    <a:pt x="514948" y="579916"/>
                  </a:cubicBezTo>
                  <a:lnTo>
                    <a:pt x="514948" y="579916"/>
                  </a:lnTo>
                  <a:cubicBezTo>
                    <a:pt x="501558" y="579916"/>
                    <a:pt x="490454" y="569139"/>
                    <a:pt x="490454" y="555423"/>
                  </a:cubicBezTo>
                  <a:cubicBezTo>
                    <a:pt x="490127" y="529624"/>
                    <a:pt x="490127" y="458758"/>
                    <a:pt x="490127" y="377115"/>
                  </a:cubicBezTo>
                  <a:cubicBezTo>
                    <a:pt x="490127" y="225260"/>
                    <a:pt x="490454" y="35195"/>
                    <a:pt x="490454" y="24418"/>
                  </a:cubicBezTo>
                  <a:close/>
                  <a:moveTo>
                    <a:pt x="539442" y="2619028"/>
                  </a:moveTo>
                  <a:cubicBezTo>
                    <a:pt x="539442" y="2632418"/>
                    <a:pt x="528338" y="2643195"/>
                    <a:pt x="514948" y="2643195"/>
                  </a:cubicBezTo>
                  <a:cubicBezTo>
                    <a:pt x="501558" y="2643195"/>
                    <a:pt x="490780" y="2632418"/>
                    <a:pt x="490780" y="2619028"/>
                  </a:cubicBezTo>
                  <a:cubicBezTo>
                    <a:pt x="490454" y="2540651"/>
                    <a:pt x="490454" y="2380958"/>
                    <a:pt x="490454" y="2244124"/>
                  </a:cubicBezTo>
                  <a:lnTo>
                    <a:pt x="490454" y="2062224"/>
                  </a:lnTo>
                  <a:cubicBezTo>
                    <a:pt x="425789" y="2060265"/>
                    <a:pt x="366024" y="2050467"/>
                    <a:pt x="311483" y="2032833"/>
                  </a:cubicBezTo>
                  <a:cubicBezTo>
                    <a:pt x="249758" y="2012912"/>
                    <a:pt x="194565" y="1982867"/>
                    <a:pt x="146230" y="1942699"/>
                  </a:cubicBezTo>
                  <a:cubicBezTo>
                    <a:pt x="97895" y="1902531"/>
                    <a:pt x="61317" y="1855504"/>
                    <a:pt x="36823" y="1801947"/>
                  </a:cubicBezTo>
                  <a:cubicBezTo>
                    <a:pt x="12329" y="1748389"/>
                    <a:pt x="245" y="1688626"/>
                    <a:pt x="245" y="1622985"/>
                  </a:cubicBezTo>
                  <a:cubicBezTo>
                    <a:pt x="245" y="1609269"/>
                    <a:pt x="11022" y="1598493"/>
                    <a:pt x="24739" y="1598493"/>
                  </a:cubicBezTo>
                  <a:lnTo>
                    <a:pt x="311157" y="1598493"/>
                  </a:lnTo>
                  <a:cubicBezTo>
                    <a:pt x="324547" y="1598493"/>
                    <a:pt x="335651" y="1609269"/>
                    <a:pt x="335651" y="1622985"/>
                  </a:cubicBezTo>
                  <a:cubicBezTo>
                    <a:pt x="335651" y="1646499"/>
                    <a:pt x="339897" y="1667726"/>
                    <a:pt x="348388" y="1686340"/>
                  </a:cubicBezTo>
                  <a:cubicBezTo>
                    <a:pt x="356879" y="1704955"/>
                    <a:pt x="369943" y="1721937"/>
                    <a:pt x="387578" y="1736632"/>
                  </a:cubicBezTo>
                  <a:lnTo>
                    <a:pt x="388885" y="1737939"/>
                  </a:lnTo>
                  <a:cubicBezTo>
                    <a:pt x="406194" y="1752308"/>
                    <a:pt x="426116" y="1763411"/>
                    <a:pt x="447671" y="1770922"/>
                  </a:cubicBezTo>
                  <a:cubicBezTo>
                    <a:pt x="470205" y="1778433"/>
                    <a:pt x="495026" y="1782352"/>
                    <a:pt x="521806" y="1782352"/>
                  </a:cubicBezTo>
                  <a:cubicBezTo>
                    <a:pt x="553485" y="1782352"/>
                    <a:pt x="581245" y="1778107"/>
                    <a:pt x="605086" y="1770269"/>
                  </a:cubicBezTo>
                  <a:cubicBezTo>
                    <a:pt x="628600" y="1762105"/>
                    <a:pt x="648522" y="1750675"/>
                    <a:pt x="665178" y="1734999"/>
                  </a:cubicBezTo>
                  <a:cubicBezTo>
                    <a:pt x="681834" y="1719324"/>
                    <a:pt x="694571" y="1701036"/>
                    <a:pt x="702736" y="1680462"/>
                  </a:cubicBezTo>
                  <a:cubicBezTo>
                    <a:pt x="711227" y="1659561"/>
                    <a:pt x="715473" y="1636048"/>
                    <a:pt x="715473" y="1609269"/>
                  </a:cubicBezTo>
                  <a:cubicBezTo>
                    <a:pt x="715473" y="1544282"/>
                    <a:pt x="698490" y="1496276"/>
                    <a:pt x="663872" y="1465251"/>
                  </a:cubicBezTo>
                  <a:cubicBezTo>
                    <a:pt x="628927" y="1433247"/>
                    <a:pt x="575040" y="1417572"/>
                    <a:pt x="501884" y="1417572"/>
                  </a:cubicBezTo>
                  <a:lnTo>
                    <a:pt x="350674" y="1417572"/>
                  </a:lnTo>
                  <a:cubicBezTo>
                    <a:pt x="336957" y="1417572"/>
                    <a:pt x="326180" y="1406469"/>
                    <a:pt x="326180" y="1393079"/>
                  </a:cubicBezTo>
                  <a:lnTo>
                    <a:pt x="326180" y="1170031"/>
                  </a:lnTo>
                  <a:cubicBezTo>
                    <a:pt x="326180" y="1156315"/>
                    <a:pt x="336957" y="1145538"/>
                    <a:pt x="350674" y="1145538"/>
                  </a:cubicBezTo>
                  <a:lnTo>
                    <a:pt x="503191" y="1145538"/>
                  </a:lnTo>
                  <a:cubicBezTo>
                    <a:pt x="536829" y="1145538"/>
                    <a:pt x="565895" y="1141293"/>
                    <a:pt x="590063" y="1133128"/>
                  </a:cubicBezTo>
                  <a:cubicBezTo>
                    <a:pt x="613251" y="1125291"/>
                    <a:pt x="632193" y="1113861"/>
                    <a:pt x="646889" y="1098838"/>
                  </a:cubicBezTo>
                  <a:cubicBezTo>
                    <a:pt x="661912" y="1082836"/>
                    <a:pt x="673343" y="1064548"/>
                    <a:pt x="680854" y="1043648"/>
                  </a:cubicBezTo>
                  <a:cubicBezTo>
                    <a:pt x="688693" y="1022421"/>
                    <a:pt x="692612" y="998254"/>
                    <a:pt x="692612" y="970822"/>
                  </a:cubicBezTo>
                  <a:cubicBezTo>
                    <a:pt x="692612" y="944370"/>
                    <a:pt x="688693" y="921510"/>
                    <a:pt x="681181" y="901916"/>
                  </a:cubicBezTo>
                  <a:cubicBezTo>
                    <a:pt x="673996" y="882975"/>
                    <a:pt x="662892" y="866646"/>
                    <a:pt x="648522" y="853257"/>
                  </a:cubicBezTo>
                  <a:lnTo>
                    <a:pt x="647869" y="852603"/>
                  </a:lnTo>
                  <a:cubicBezTo>
                    <a:pt x="633173" y="839214"/>
                    <a:pt x="615863" y="828764"/>
                    <a:pt x="595615" y="821906"/>
                  </a:cubicBezTo>
                  <a:cubicBezTo>
                    <a:pt x="574387" y="814721"/>
                    <a:pt x="549893" y="811129"/>
                    <a:pt x="521806" y="811129"/>
                  </a:cubicBezTo>
                  <a:cubicBezTo>
                    <a:pt x="496985" y="811129"/>
                    <a:pt x="474451" y="814395"/>
                    <a:pt x="453876" y="821253"/>
                  </a:cubicBezTo>
                  <a:cubicBezTo>
                    <a:pt x="433954" y="827784"/>
                    <a:pt x="415665" y="837581"/>
                    <a:pt x="399662" y="850644"/>
                  </a:cubicBezTo>
                  <a:lnTo>
                    <a:pt x="399662" y="850644"/>
                  </a:lnTo>
                  <a:lnTo>
                    <a:pt x="399662" y="850644"/>
                  </a:lnTo>
                  <a:cubicBezTo>
                    <a:pt x="383986" y="863380"/>
                    <a:pt x="372555" y="877749"/>
                    <a:pt x="364717" y="893751"/>
                  </a:cubicBezTo>
                  <a:cubicBezTo>
                    <a:pt x="357206" y="910080"/>
                    <a:pt x="353287" y="928368"/>
                    <a:pt x="353287" y="948942"/>
                  </a:cubicBezTo>
                  <a:cubicBezTo>
                    <a:pt x="353287" y="962331"/>
                    <a:pt x="342509" y="973435"/>
                    <a:pt x="328793" y="973435"/>
                  </a:cubicBezTo>
                  <a:lnTo>
                    <a:pt x="42701" y="973435"/>
                  </a:lnTo>
                  <a:cubicBezTo>
                    <a:pt x="28985" y="973435"/>
                    <a:pt x="18207" y="962331"/>
                    <a:pt x="18207" y="948942"/>
                  </a:cubicBezTo>
                  <a:cubicBezTo>
                    <a:pt x="18207" y="868605"/>
                    <a:pt x="39762" y="796433"/>
                    <a:pt x="83198" y="732425"/>
                  </a:cubicBezTo>
                  <a:cubicBezTo>
                    <a:pt x="126308" y="668744"/>
                    <a:pt x="186400" y="619431"/>
                    <a:pt x="263475" y="583835"/>
                  </a:cubicBezTo>
                  <a:lnTo>
                    <a:pt x="263475" y="583835"/>
                  </a:lnTo>
                  <a:cubicBezTo>
                    <a:pt x="279151" y="576651"/>
                    <a:pt x="295154" y="570119"/>
                    <a:pt x="311483" y="564567"/>
                  </a:cubicBezTo>
                  <a:cubicBezTo>
                    <a:pt x="327486" y="558689"/>
                    <a:pt x="344142" y="553791"/>
                    <a:pt x="361125" y="549545"/>
                  </a:cubicBezTo>
                  <a:cubicBezTo>
                    <a:pt x="374188" y="546279"/>
                    <a:pt x="387252" y="554117"/>
                    <a:pt x="390518" y="567180"/>
                  </a:cubicBezTo>
                  <a:cubicBezTo>
                    <a:pt x="393784" y="580243"/>
                    <a:pt x="385945" y="593632"/>
                    <a:pt x="372882" y="596898"/>
                  </a:cubicBezTo>
                  <a:cubicBezTo>
                    <a:pt x="357532" y="600817"/>
                    <a:pt x="342509" y="605389"/>
                    <a:pt x="327486" y="610614"/>
                  </a:cubicBezTo>
                  <a:cubicBezTo>
                    <a:pt x="312790" y="615839"/>
                    <a:pt x="298093" y="621717"/>
                    <a:pt x="284050" y="628249"/>
                  </a:cubicBezTo>
                  <a:lnTo>
                    <a:pt x="284050" y="628249"/>
                  </a:lnTo>
                  <a:lnTo>
                    <a:pt x="284050" y="628249"/>
                  </a:lnTo>
                  <a:cubicBezTo>
                    <a:pt x="215140" y="659926"/>
                    <a:pt x="161579" y="703687"/>
                    <a:pt x="123695" y="759857"/>
                  </a:cubicBezTo>
                  <a:cubicBezTo>
                    <a:pt x="90383" y="808843"/>
                    <a:pt x="71768" y="863707"/>
                    <a:pt x="67849" y="924449"/>
                  </a:cubicBezTo>
                  <a:lnTo>
                    <a:pt x="305931" y="924449"/>
                  </a:lnTo>
                  <a:cubicBezTo>
                    <a:pt x="308217" y="906161"/>
                    <a:pt x="313116" y="888853"/>
                    <a:pt x="320628" y="872851"/>
                  </a:cubicBezTo>
                  <a:cubicBezTo>
                    <a:pt x="331405" y="849991"/>
                    <a:pt x="347408" y="829743"/>
                    <a:pt x="368963" y="812435"/>
                  </a:cubicBezTo>
                  <a:lnTo>
                    <a:pt x="368963" y="812435"/>
                  </a:lnTo>
                  <a:cubicBezTo>
                    <a:pt x="389864" y="795780"/>
                    <a:pt x="413052" y="783044"/>
                    <a:pt x="438853" y="774553"/>
                  </a:cubicBezTo>
                  <a:cubicBezTo>
                    <a:pt x="464327" y="766389"/>
                    <a:pt x="492087" y="762143"/>
                    <a:pt x="521806" y="762143"/>
                  </a:cubicBezTo>
                  <a:cubicBezTo>
                    <a:pt x="555118" y="762143"/>
                    <a:pt x="584838" y="766715"/>
                    <a:pt x="611291" y="775533"/>
                  </a:cubicBezTo>
                  <a:cubicBezTo>
                    <a:pt x="638071" y="784677"/>
                    <a:pt x="661586" y="798719"/>
                    <a:pt x="681181" y="817007"/>
                  </a:cubicBezTo>
                  <a:lnTo>
                    <a:pt x="681508" y="817334"/>
                  </a:lnTo>
                  <a:cubicBezTo>
                    <a:pt x="701756" y="835948"/>
                    <a:pt x="716779" y="858155"/>
                    <a:pt x="726903" y="884607"/>
                  </a:cubicBezTo>
                  <a:cubicBezTo>
                    <a:pt x="736701" y="910080"/>
                    <a:pt x="741600" y="938818"/>
                    <a:pt x="741600" y="970822"/>
                  </a:cubicBezTo>
                  <a:cubicBezTo>
                    <a:pt x="741600" y="1003806"/>
                    <a:pt x="736701" y="1033524"/>
                    <a:pt x="726903" y="1060303"/>
                  </a:cubicBezTo>
                  <a:cubicBezTo>
                    <a:pt x="716779" y="1087735"/>
                    <a:pt x="702083" y="1111575"/>
                    <a:pt x="682487" y="1132475"/>
                  </a:cubicBezTo>
                  <a:lnTo>
                    <a:pt x="682161" y="1132475"/>
                  </a:lnTo>
                  <a:cubicBezTo>
                    <a:pt x="661912" y="1153376"/>
                    <a:pt x="636438" y="1169051"/>
                    <a:pt x="605413" y="1179501"/>
                  </a:cubicBezTo>
                  <a:cubicBezTo>
                    <a:pt x="576020" y="1189299"/>
                    <a:pt x="541728" y="1194524"/>
                    <a:pt x="503191" y="1194524"/>
                  </a:cubicBezTo>
                  <a:lnTo>
                    <a:pt x="375168" y="1194524"/>
                  </a:lnTo>
                  <a:lnTo>
                    <a:pt x="375168" y="1368586"/>
                  </a:lnTo>
                  <a:lnTo>
                    <a:pt x="501884" y="1368586"/>
                  </a:lnTo>
                  <a:cubicBezTo>
                    <a:pt x="587450" y="1368586"/>
                    <a:pt x="652441" y="1388834"/>
                    <a:pt x="696857" y="1429002"/>
                  </a:cubicBezTo>
                  <a:cubicBezTo>
                    <a:pt x="741926" y="1469823"/>
                    <a:pt x="764461" y="1529913"/>
                    <a:pt x="764461" y="1609269"/>
                  </a:cubicBezTo>
                  <a:cubicBezTo>
                    <a:pt x="764461" y="1642253"/>
                    <a:pt x="758909" y="1671971"/>
                    <a:pt x="748132" y="1698750"/>
                  </a:cubicBezTo>
                  <a:cubicBezTo>
                    <a:pt x="737028" y="1726182"/>
                    <a:pt x="720698" y="1750022"/>
                    <a:pt x="698490" y="1770596"/>
                  </a:cubicBezTo>
                  <a:cubicBezTo>
                    <a:pt x="676609" y="1791170"/>
                    <a:pt x="650808" y="1806192"/>
                    <a:pt x="620762" y="1816316"/>
                  </a:cubicBezTo>
                  <a:cubicBezTo>
                    <a:pt x="591696" y="1826439"/>
                    <a:pt x="558711" y="1831338"/>
                    <a:pt x="521806" y="1831338"/>
                  </a:cubicBezTo>
                  <a:cubicBezTo>
                    <a:pt x="489474" y="1831338"/>
                    <a:pt x="459428" y="1826439"/>
                    <a:pt x="431994" y="1816969"/>
                  </a:cubicBezTo>
                  <a:cubicBezTo>
                    <a:pt x="404561" y="1807825"/>
                    <a:pt x="380067" y="1793782"/>
                    <a:pt x="357532" y="1775168"/>
                  </a:cubicBezTo>
                  <a:lnTo>
                    <a:pt x="356226" y="1774188"/>
                  </a:lnTo>
                  <a:cubicBezTo>
                    <a:pt x="333038" y="1754594"/>
                    <a:pt x="315729" y="1732060"/>
                    <a:pt x="303972" y="1706588"/>
                  </a:cubicBezTo>
                  <a:cubicBezTo>
                    <a:pt x="295481" y="1688300"/>
                    <a:pt x="290255" y="1668379"/>
                    <a:pt x="287969" y="1647478"/>
                  </a:cubicBezTo>
                  <a:lnTo>
                    <a:pt x="49886" y="1647478"/>
                  </a:lnTo>
                  <a:cubicBezTo>
                    <a:pt x="52499" y="1696464"/>
                    <a:pt x="62950" y="1741204"/>
                    <a:pt x="81239" y="1781699"/>
                  </a:cubicBezTo>
                  <a:cubicBezTo>
                    <a:pt x="102794" y="1828399"/>
                    <a:pt x="134799" y="1869873"/>
                    <a:pt x="177582" y="1905470"/>
                  </a:cubicBezTo>
                  <a:cubicBezTo>
                    <a:pt x="221018" y="1941393"/>
                    <a:pt x="270333" y="1968171"/>
                    <a:pt x="326180" y="1986459"/>
                  </a:cubicBezTo>
                  <a:cubicBezTo>
                    <a:pt x="382680" y="2004421"/>
                    <a:pt x="445384" y="2013565"/>
                    <a:pt x="514948" y="2013565"/>
                  </a:cubicBezTo>
                  <a:lnTo>
                    <a:pt x="514948" y="2013565"/>
                  </a:lnTo>
                  <a:cubicBezTo>
                    <a:pt x="528338" y="2013565"/>
                    <a:pt x="539115" y="2024668"/>
                    <a:pt x="539115" y="2038058"/>
                  </a:cubicBezTo>
                  <a:lnTo>
                    <a:pt x="539442" y="2244124"/>
                  </a:lnTo>
                  <a:cubicBezTo>
                    <a:pt x="539442" y="2380958"/>
                    <a:pt x="539442" y="2540651"/>
                    <a:pt x="539442" y="2619028"/>
                  </a:cubicBezTo>
                  <a:close/>
                </a:path>
              </a:pathLst>
            </a:custGeom>
            <a:solidFill>
              <a:srgbClr val="00B3C7"/>
            </a:solidFill>
            <a:ln>
              <a:noFill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795;g1b0b4827d83_0_59"/>
            <p:cNvSpPr txBox="1"/>
            <p:nvPr/>
          </p:nvSpPr>
          <p:spPr>
            <a:xfrm>
              <a:off x="6065750" y="5886089"/>
              <a:ext cx="1946399" cy="7725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400" dirty="0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Рост расходов бизнеса </a:t>
              </a:r>
              <a:r>
                <a:rPr lang="ru-RU" sz="1400" dirty="0">
                  <a:solidFill>
                    <a:srgbClr val="00206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+50%</a:t>
              </a:r>
              <a:endParaRPr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27" name="Google Shape;796;g1b0b4827d83_0_59"/>
            <p:cNvSpPr txBox="1"/>
            <p:nvPr/>
          </p:nvSpPr>
          <p:spPr>
            <a:xfrm>
              <a:off x="9037550" y="5717939"/>
              <a:ext cx="2820300" cy="1158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400" dirty="0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Доля проектов коммерциализации </a:t>
              </a:r>
              <a:r>
                <a:rPr lang="ru-RU" sz="1400" dirty="0">
                  <a:solidFill>
                    <a:srgbClr val="00206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+30%</a:t>
              </a:r>
              <a:endParaRPr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28" name="Google Shape;797;g1b0b4827d83_0_59"/>
            <p:cNvSpPr txBox="1"/>
            <p:nvPr/>
          </p:nvSpPr>
          <p:spPr>
            <a:xfrm>
              <a:off x="12466550" y="5886089"/>
              <a:ext cx="2313929" cy="7725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400" dirty="0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Рост патентной активности </a:t>
              </a:r>
              <a:r>
                <a:rPr lang="ru-RU" sz="1400" dirty="0">
                  <a:solidFill>
                    <a:srgbClr val="00206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+30%</a:t>
              </a:r>
              <a:endParaRPr sz="1400" dirty="0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grpSp>
          <p:nvGrpSpPr>
            <p:cNvPr id="229" name="Google Shape;798;g1b0b4827d83_0_59"/>
            <p:cNvGrpSpPr/>
            <p:nvPr/>
          </p:nvGrpSpPr>
          <p:grpSpPr>
            <a:xfrm>
              <a:off x="5530605" y="5990225"/>
              <a:ext cx="428383" cy="420527"/>
              <a:chOff x="1267945" y="3487244"/>
              <a:chExt cx="396798" cy="396798"/>
            </a:xfrm>
          </p:grpSpPr>
          <p:sp>
            <p:nvSpPr>
              <p:cNvPr id="243" name="Google Shape;799;g1b0b4827d83_0_59"/>
              <p:cNvSpPr/>
              <p:nvPr/>
            </p:nvSpPr>
            <p:spPr>
              <a:xfrm>
                <a:off x="1267945" y="3551115"/>
                <a:ext cx="396798" cy="332927"/>
              </a:xfrm>
              <a:custGeom>
                <a:avLst/>
                <a:gdLst/>
                <a:ahLst/>
                <a:cxnLst/>
                <a:rect l="l" t="t" r="r" b="b"/>
                <a:pathLst>
                  <a:path w="396798" h="332927" extrusionOk="0">
                    <a:moveTo>
                      <a:pt x="332728" y="13373"/>
                    </a:moveTo>
                    <a:lnTo>
                      <a:pt x="396599" y="13373"/>
                    </a:lnTo>
                    <a:lnTo>
                      <a:pt x="396599" y="599"/>
                    </a:lnTo>
                    <a:lnTo>
                      <a:pt x="319954" y="599"/>
                    </a:lnTo>
                    <a:lnTo>
                      <a:pt x="319954" y="64470"/>
                    </a:lnTo>
                    <a:lnTo>
                      <a:pt x="256083" y="64470"/>
                    </a:lnTo>
                    <a:lnTo>
                      <a:pt x="256083" y="128341"/>
                    </a:lnTo>
                    <a:lnTo>
                      <a:pt x="192212" y="128341"/>
                    </a:lnTo>
                    <a:lnTo>
                      <a:pt x="192212" y="192212"/>
                    </a:lnTo>
                    <a:lnTo>
                      <a:pt x="128341" y="192212"/>
                    </a:lnTo>
                    <a:lnTo>
                      <a:pt x="128341" y="256083"/>
                    </a:lnTo>
                    <a:lnTo>
                      <a:pt x="64470" y="256083"/>
                    </a:lnTo>
                    <a:lnTo>
                      <a:pt x="64470" y="319954"/>
                    </a:lnTo>
                    <a:lnTo>
                      <a:pt x="599" y="319954"/>
                    </a:lnTo>
                    <a:lnTo>
                      <a:pt x="599" y="332728"/>
                    </a:lnTo>
                    <a:lnTo>
                      <a:pt x="77244" y="332728"/>
                    </a:lnTo>
                    <a:lnTo>
                      <a:pt x="77244" y="268857"/>
                    </a:lnTo>
                    <a:lnTo>
                      <a:pt x="141115" y="268857"/>
                    </a:lnTo>
                    <a:lnTo>
                      <a:pt x="141115" y="204986"/>
                    </a:lnTo>
                    <a:lnTo>
                      <a:pt x="192537" y="204986"/>
                    </a:lnTo>
                    <a:cubicBezTo>
                      <a:pt x="192384" y="206040"/>
                      <a:pt x="192212" y="207087"/>
                      <a:pt x="192212" y="208179"/>
                    </a:cubicBezTo>
                    <a:lnTo>
                      <a:pt x="192212" y="275333"/>
                    </a:lnTo>
                    <a:cubicBezTo>
                      <a:pt x="192212" y="280322"/>
                      <a:pt x="193151" y="285208"/>
                      <a:pt x="195009" y="289851"/>
                    </a:cubicBezTo>
                    <a:lnTo>
                      <a:pt x="203102" y="310086"/>
                    </a:lnTo>
                    <a:cubicBezTo>
                      <a:pt x="204354" y="313215"/>
                      <a:pt x="204986" y="316505"/>
                      <a:pt x="204986" y="319864"/>
                    </a:cubicBezTo>
                    <a:lnTo>
                      <a:pt x="204986" y="332728"/>
                    </a:lnTo>
                    <a:lnTo>
                      <a:pt x="217760" y="332728"/>
                    </a:lnTo>
                    <a:lnTo>
                      <a:pt x="217760" y="319864"/>
                    </a:lnTo>
                    <a:cubicBezTo>
                      <a:pt x="217760" y="314876"/>
                      <a:pt x="216821" y="309990"/>
                      <a:pt x="214963" y="305346"/>
                    </a:cubicBezTo>
                    <a:lnTo>
                      <a:pt x="206870" y="285112"/>
                    </a:lnTo>
                    <a:cubicBezTo>
                      <a:pt x="205618" y="281982"/>
                      <a:pt x="204986" y="278693"/>
                      <a:pt x="204986" y="275333"/>
                    </a:cubicBezTo>
                    <a:lnTo>
                      <a:pt x="204986" y="208179"/>
                    </a:lnTo>
                    <a:cubicBezTo>
                      <a:pt x="204986" y="202897"/>
                      <a:pt x="209284" y="198599"/>
                      <a:pt x="214567" y="198599"/>
                    </a:cubicBezTo>
                    <a:cubicBezTo>
                      <a:pt x="219849" y="198599"/>
                      <a:pt x="224147" y="202897"/>
                      <a:pt x="224147" y="208179"/>
                    </a:cubicBezTo>
                    <a:lnTo>
                      <a:pt x="224147" y="211373"/>
                    </a:lnTo>
                    <a:lnTo>
                      <a:pt x="236921" y="211373"/>
                    </a:lnTo>
                    <a:lnTo>
                      <a:pt x="236921" y="195405"/>
                    </a:lnTo>
                    <a:cubicBezTo>
                      <a:pt x="236921" y="190123"/>
                      <a:pt x="241220" y="185825"/>
                      <a:pt x="246502" y="185825"/>
                    </a:cubicBezTo>
                    <a:cubicBezTo>
                      <a:pt x="251784" y="185825"/>
                      <a:pt x="256083" y="190123"/>
                      <a:pt x="256083" y="195405"/>
                    </a:cubicBezTo>
                    <a:lnTo>
                      <a:pt x="256083" y="211373"/>
                    </a:lnTo>
                    <a:lnTo>
                      <a:pt x="268857" y="211373"/>
                    </a:lnTo>
                    <a:lnTo>
                      <a:pt x="268857" y="195405"/>
                    </a:lnTo>
                    <a:cubicBezTo>
                      <a:pt x="268857" y="190123"/>
                      <a:pt x="273155" y="185825"/>
                      <a:pt x="278438" y="185825"/>
                    </a:cubicBezTo>
                    <a:cubicBezTo>
                      <a:pt x="283720" y="185825"/>
                      <a:pt x="288018" y="190123"/>
                      <a:pt x="288018" y="195405"/>
                    </a:cubicBezTo>
                    <a:lnTo>
                      <a:pt x="288018" y="211373"/>
                    </a:lnTo>
                    <a:lnTo>
                      <a:pt x="300792" y="211373"/>
                    </a:lnTo>
                    <a:lnTo>
                      <a:pt x="300792" y="86825"/>
                    </a:lnTo>
                    <a:cubicBezTo>
                      <a:pt x="300792" y="81542"/>
                      <a:pt x="305091" y="77244"/>
                      <a:pt x="310373" y="77244"/>
                    </a:cubicBezTo>
                    <a:cubicBezTo>
                      <a:pt x="315655" y="77244"/>
                      <a:pt x="319954" y="81542"/>
                      <a:pt x="319954" y="86825"/>
                    </a:cubicBezTo>
                    <a:lnTo>
                      <a:pt x="319954" y="236921"/>
                    </a:lnTo>
                    <a:lnTo>
                      <a:pt x="332728" y="236921"/>
                    </a:lnTo>
                    <a:lnTo>
                      <a:pt x="332728" y="198599"/>
                    </a:lnTo>
                    <a:lnTo>
                      <a:pt x="337180" y="198599"/>
                    </a:lnTo>
                    <a:cubicBezTo>
                      <a:pt x="341363" y="198599"/>
                      <a:pt x="345406" y="199819"/>
                      <a:pt x="348881" y="202144"/>
                    </a:cubicBezTo>
                    <a:cubicBezTo>
                      <a:pt x="354763" y="206065"/>
                      <a:pt x="358276" y="212625"/>
                      <a:pt x="358276" y="219695"/>
                    </a:cubicBezTo>
                    <a:lnTo>
                      <a:pt x="358276" y="280858"/>
                    </a:lnTo>
                    <a:cubicBezTo>
                      <a:pt x="358276" y="287897"/>
                      <a:pt x="355536" y="294501"/>
                      <a:pt x="350567" y="299470"/>
                    </a:cubicBezTo>
                    <a:cubicBezTo>
                      <a:pt x="343184" y="306847"/>
                      <a:pt x="339115" y="316664"/>
                      <a:pt x="339115" y="327114"/>
                    </a:cubicBezTo>
                    <a:lnTo>
                      <a:pt x="339115" y="332728"/>
                    </a:lnTo>
                    <a:lnTo>
                      <a:pt x="351889" y="332728"/>
                    </a:lnTo>
                    <a:lnTo>
                      <a:pt x="351889" y="327114"/>
                    </a:lnTo>
                    <a:cubicBezTo>
                      <a:pt x="351889" y="320075"/>
                      <a:pt x="354629" y="313471"/>
                      <a:pt x="359598" y="308502"/>
                    </a:cubicBezTo>
                    <a:cubicBezTo>
                      <a:pt x="366982" y="301124"/>
                      <a:pt x="371050" y="291308"/>
                      <a:pt x="371050" y="280858"/>
                    </a:cubicBezTo>
                    <a:lnTo>
                      <a:pt x="371050" y="219695"/>
                    </a:lnTo>
                    <a:cubicBezTo>
                      <a:pt x="371050" y="208346"/>
                      <a:pt x="365411" y="197807"/>
                      <a:pt x="355970" y="191516"/>
                    </a:cubicBezTo>
                    <a:cubicBezTo>
                      <a:pt x="350395" y="187792"/>
                      <a:pt x="343892" y="185825"/>
                      <a:pt x="337180" y="185825"/>
                    </a:cubicBezTo>
                    <a:lnTo>
                      <a:pt x="332728" y="185825"/>
                    </a:lnTo>
                    <a:lnTo>
                      <a:pt x="332728" y="86825"/>
                    </a:lnTo>
                    <a:cubicBezTo>
                      <a:pt x="332728" y="83382"/>
                      <a:pt x="331878" y="80156"/>
                      <a:pt x="330486" y="77244"/>
                    </a:cubicBezTo>
                    <a:lnTo>
                      <a:pt x="332728" y="77244"/>
                    </a:lnTo>
                    <a:lnTo>
                      <a:pt x="332728" y="13373"/>
                    </a:lnTo>
                    <a:close/>
                    <a:moveTo>
                      <a:pt x="288018" y="86825"/>
                    </a:moveTo>
                    <a:lnTo>
                      <a:pt x="288018" y="175209"/>
                    </a:lnTo>
                    <a:cubicBezTo>
                      <a:pt x="285112" y="173823"/>
                      <a:pt x="281867" y="173050"/>
                      <a:pt x="278438" y="173050"/>
                    </a:cubicBezTo>
                    <a:cubicBezTo>
                      <a:pt x="272185" y="173050"/>
                      <a:pt x="266532" y="175624"/>
                      <a:pt x="262470" y="179776"/>
                    </a:cubicBezTo>
                    <a:cubicBezTo>
                      <a:pt x="258408" y="175624"/>
                      <a:pt x="252755" y="173050"/>
                      <a:pt x="246502" y="173050"/>
                    </a:cubicBezTo>
                    <a:cubicBezTo>
                      <a:pt x="236570" y="173050"/>
                      <a:pt x="228133" y="179559"/>
                      <a:pt x="225227" y="188533"/>
                    </a:cubicBezTo>
                    <a:cubicBezTo>
                      <a:pt x="222059" y="186808"/>
                      <a:pt x="218424" y="185825"/>
                      <a:pt x="214567" y="185825"/>
                    </a:cubicBezTo>
                    <a:cubicBezTo>
                      <a:pt x="211124" y="185825"/>
                      <a:pt x="207898" y="186674"/>
                      <a:pt x="204986" y="188066"/>
                    </a:cubicBezTo>
                    <a:lnTo>
                      <a:pt x="204986" y="141115"/>
                    </a:lnTo>
                    <a:lnTo>
                      <a:pt x="268857" y="141115"/>
                    </a:lnTo>
                    <a:lnTo>
                      <a:pt x="268857" y="77244"/>
                    </a:lnTo>
                    <a:lnTo>
                      <a:pt x="290260" y="77244"/>
                    </a:lnTo>
                    <a:cubicBezTo>
                      <a:pt x="288868" y="80156"/>
                      <a:pt x="288018" y="83382"/>
                      <a:pt x="288018" y="86825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800;g1b0b4827d83_0_59"/>
              <p:cNvSpPr/>
              <p:nvPr/>
            </p:nvSpPr>
            <p:spPr>
              <a:xfrm>
                <a:off x="1267945" y="3487244"/>
                <a:ext cx="371250" cy="275443"/>
              </a:xfrm>
              <a:custGeom>
                <a:avLst/>
                <a:gdLst/>
                <a:ahLst/>
                <a:cxnLst/>
                <a:rect l="l" t="t" r="r" b="b"/>
                <a:pathLst>
                  <a:path w="371250" h="275443" extrusionOk="0">
                    <a:moveTo>
                      <a:pt x="26147" y="275244"/>
                    </a:moveTo>
                    <a:cubicBezTo>
                      <a:pt x="40237" y="275244"/>
                      <a:pt x="51696" y="263786"/>
                      <a:pt x="51696" y="249696"/>
                    </a:cubicBezTo>
                    <a:cubicBezTo>
                      <a:pt x="51696" y="240926"/>
                      <a:pt x="47250" y="233179"/>
                      <a:pt x="40499" y="228580"/>
                    </a:cubicBezTo>
                    <a:lnTo>
                      <a:pt x="81977" y="139697"/>
                    </a:lnTo>
                    <a:cubicBezTo>
                      <a:pt x="84519" y="140546"/>
                      <a:pt x="87189" y="141115"/>
                      <a:pt x="90018" y="141115"/>
                    </a:cubicBezTo>
                    <a:cubicBezTo>
                      <a:pt x="101745" y="141115"/>
                      <a:pt x="111543" y="133137"/>
                      <a:pt x="114538" y="122350"/>
                    </a:cubicBezTo>
                    <a:lnTo>
                      <a:pt x="192997" y="127951"/>
                    </a:lnTo>
                    <a:cubicBezTo>
                      <a:pt x="195718" y="139141"/>
                      <a:pt x="205746" y="147502"/>
                      <a:pt x="217760" y="147502"/>
                    </a:cubicBezTo>
                    <a:cubicBezTo>
                      <a:pt x="231850" y="147502"/>
                      <a:pt x="243308" y="136044"/>
                      <a:pt x="243308" y="121954"/>
                    </a:cubicBezTo>
                    <a:cubicBezTo>
                      <a:pt x="243308" y="117693"/>
                      <a:pt x="242165" y="113740"/>
                      <a:pt x="240313" y="110208"/>
                    </a:cubicBezTo>
                    <a:lnTo>
                      <a:pt x="331533" y="47493"/>
                    </a:lnTo>
                    <a:cubicBezTo>
                      <a:pt x="335557" y="50131"/>
                      <a:pt x="340341" y="51696"/>
                      <a:pt x="345502" y="51696"/>
                    </a:cubicBezTo>
                    <a:cubicBezTo>
                      <a:pt x="359592" y="51696"/>
                      <a:pt x="371050" y="40237"/>
                      <a:pt x="371050" y="26147"/>
                    </a:cubicBezTo>
                    <a:cubicBezTo>
                      <a:pt x="371050" y="12057"/>
                      <a:pt x="359592" y="599"/>
                      <a:pt x="345502" y="599"/>
                    </a:cubicBezTo>
                    <a:cubicBezTo>
                      <a:pt x="331412" y="599"/>
                      <a:pt x="319954" y="12057"/>
                      <a:pt x="319954" y="26147"/>
                    </a:cubicBezTo>
                    <a:cubicBezTo>
                      <a:pt x="319954" y="30407"/>
                      <a:pt x="321097" y="34361"/>
                      <a:pt x="322949" y="37893"/>
                    </a:cubicBezTo>
                    <a:lnTo>
                      <a:pt x="231729" y="100608"/>
                    </a:lnTo>
                    <a:cubicBezTo>
                      <a:pt x="227705" y="97970"/>
                      <a:pt x="222921" y="96405"/>
                      <a:pt x="217760" y="96405"/>
                    </a:cubicBezTo>
                    <a:cubicBezTo>
                      <a:pt x="206033" y="96405"/>
                      <a:pt x="196236" y="104383"/>
                      <a:pt x="193240" y="115171"/>
                    </a:cubicBezTo>
                    <a:lnTo>
                      <a:pt x="114781" y="109563"/>
                    </a:lnTo>
                    <a:cubicBezTo>
                      <a:pt x="112060" y="98379"/>
                      <a:pt x="102032" y="90018"/>
                      <a:pt x="90018" y="90018"/>
                    </a:cubicBezTo>
                    <a:cubicBezTo>
                      <a:pt x="75928" y="90018"/>
                      <a:pt x="64470" y="101477"/>
                      <a:pt x="64470" y="115567"/>
                    </a:cubicBezTo>
                    <a:cubicBezTo>
                      <a:pt x="64470" y="122158"/>
                      <a:pt x="67050" y="128117"/>
                      <a:pt x="71163" y="132658"/>
                    </a:cubicBezTo>
                    <a:lnTo>
                      <a:pt x="28364" y="224371"/>
                    </a:lnTo>
                    <a:cubicBezTo>
                      <a:pt x="27623" y="224307"/>
                      <a:pt x="26907" y="224147"/>
                      <a:pt x="26147" y="224147"/>
                    </a:cubicBezTo>
                    <a:cubicBezTo>
                      <a:pt x="12057" y="224147"/>
                      <a:pt x="599" y="235606"/>
                      <a:pt x="599" y="249696"/>
                    </a:cubicBezTo>
                    <a:cubicBezTo>
                      <a:pt x="599" y="263786"/>
                      <a:pt x="12057" y="275244"/>
                      <a:pt x="26147" y="275244"/>
                    </a:cubicBezTo>
                    <a:close/>
                    <a:moveTo>
                      <a:pt x="345502" y="13373"/>
                    </a:moveTo>
                    <a:cubicBezTo>
                      <a:pt x="352547" y="13373"/>
                      <a:pt x="358276" y="19102"/>
                      <a:pt x="358276" y="26147"/>
                    </a:cubicBezTo>
                    <a:cubicBezTo>
                      <a:pt x="358276" y="33192"/>
                      <a:pt x="352547" y="38921"/>
                      <a:pt x="345502" y="38921"/>
                    </a:cubicBezTo>
                    <a:cubicBezTo>
                      <a:pt x="338457" y="38921"/>
                      <a:pt x="332728" y="33192"/>
                      <a:pt x="332728" y="26147"/>
                    </a:cubicBezTo>
                    <a:cubicBezTo>
                      <a:pt x="332728" y="19102"/>
                      <a:pt x="338457" y="13373"/>
                      <a:pt x="345502" y="13373"/>
                    </a:cubicBezTo>
                    <a:close/>
                    <a:moveTo>
                      <a:pt x="217760" y="109179"/>
                    </a:moveTo>
                    <a:cubicBezTo>
                      <a:pt x="224805" y="109179"/>
                      <a:pt x="230534" y="114909"/>
                      <a:pt x="230534" y="121954"/>
                    </a:cubicBezTo>
                    <a:cubicBezTo>
                      <a:pt x="230534" y="128999"/>
                      <a:pt x="224805" y="134728"/>
                      <a:pt x="217760" y="134728"/>
                    </a:cubicBezTo>
                    <a:cubicBezTo>
                      <a:pt x="210715" y="134728"/>
                      <a:pt x="204986" y="128999"/>
                      <a:pt x="204986" y="121954"/>
                    </a:cubicBezTo>
                    <a:cubicBezTo>
                      <a:pt x="204986" y="114909"/>
                      <a:pt x="210715" y="109179"/>
                      <a:pt x="217760" y="109179"/>
                    </a:cubicBezTo>
                    <a:close/>
                    <a:moveTo>
                      <a:pt x="90018" y="102792"/>
                    </a:moveTo>
                    <a:cubicBezTo>
                      <a:pt x="97063" y="102792"/>
                      <a:pt x="102792" y="108522"/>
                      <a:pt x="102792" y="115567"/>
                    </a:cubicBezTo>
                    <a:cubicBezTo>
                      <a:pt x="102792" y="122612"/>
                      <a:pt x="97063" y="128341"/>
                      <a:pt x="90018" y="128341"/>
                    </a:cubicBezTo>
                    <a:cubicBezTo>
                      <a:pt x="82973" y="128341"/>
                      <a:pt x="77244" y="122612"/>
                      <a:pt x="77244" y="115567"/>
                    </a:cubicBezTo>
                    <a:cubicBezTo>
                      <a:pt x="77244" y="108522"/>
                      <a:pt x="82973" y="102792"/>
                      <a:pt x="90018" y="102792"/>
                    </a:cubicBezTo>
                    <a:close/>
                    <a:moveTo>
                      <a:pt x="26147" y="236921"/>
                    </a:moveTo>
                    <a:cubicBezTo>
                      <a:pt x="33192" y="236921"/>
                      <a:pt x="38921" y="242651"/>
                      <a:pt x="38921" y="249696"/>
                    </a:cubicBezTo>
                    <a:cubicBezTo>
                      <a:pt x="38921" y="256741"/>
                      <a:pt x="33192" y="262470"/>
                      <a:pt x="26147" y="262470"/>
                    </a:cubicBezTo>
                    <a:cubicBezTo>
                      <a:pt x="19102" y="262470"/>
                      <a:pt x="13373" y="256741"/>
                      <a:pt x="13373" y="249696"/>
                    </a:cubicBezTo>
                    <a:cubicBezTo>
                      <a:pt x="13373" y="242651"/>
                      <a:pt x="19102" y="236921"/>
                      <a:pt x="26147" y="236921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0" name="Google Shape;801;g1b0b4827d83_0_59"/>
            <p:cNvSpPr/>
            <p:nvPr/>
          </p:nvSpPr>
          <p:spPr>
            <a:xfrm>
              <a:off x="8486577" y="5996262"/>
              <a:ext cx="435224" cy="408454"/>
            </a:xfrm>
            <a:custGeom>
              <a:avLst/>
              <a:gdLst/>
              <a:ahLst/>
              <a:cxnLst/>
              <a:rect l="l" t="t" r="r" b="b"/>
              <a:pathLst>
                <a:path w="403920" h="388080" extrusionOk="0">
                  <a:moveTo>
                    <a:pt x="330220" y="5500"/>
                  </a:moveTo>
                  <a:cubicBezTo>
                    <a:pt x="311936" y="5500"/>
                    <a:pt x="295416" y="8161"/>
                    <a:pt x="282700" y="12925"/>
                  </a:cubicBezTo>
                  <a:cubicBezTo>
                    <a:pt x="276358" y="15307"/>
                    <a:pt x="270882" y="18277"/>
                    <a:pt x="266613" y="22083"/>
                  </a:cubicBezTo>
                  <a:cubicBezTo>
                    <a:pt x="262343" y="25888"/>
                    <a:pt x="258940" y="31054"/>
                    <a:pt x="258940" y="37180"/>
                  </a:cubicBezTo>
                  <a:lnTo>
                    <a:pt x="258940" y="214390"/>
                  </a:lnTo>
                  <a:cubicBezTo>
                    <a:pt x="256496" y="213090"/>
                    <a:pt x="253836" y="211977"/>
                    <a:pt x="251020" y="210925"/>
                  </a:cubicBezTo>
                  <a:cubicBezTo>
                    <a:pt x="238304" y="206160"/>
                    <a:pt x="221784" y="203500"/>
                    <a:pt x="203500" y="203500"/>
                  </a:cubicBezTo>
                  <a:cubicBezTo>
                    <a:pt x="185216" y="203500"/>
                    <a:pt x="168696" y="206160"/>
                    <a:pt x="155980" y="210925"/>
                  </a:cubicBezTo>
                  <a:cubicBezTo>
                    <a:pt x="153164" y="211977"/>
                    <a:pt x="150504" y="213090"/>
                    <a:pt x="148060" y="214390"/>
                  </a:cubicBezTo>
                  <a:lnTo>
                    <a:pt x="148060" y="155980"/>
                  </a:lnTo>
                  <a:cubicBezTo>
                    <a:pt x="148060" y="149855"/>
                    <a:pt x="144657" y="144688"/>
                    <a:pt x="140388" y="140883"/>
                  </a:cubicBezTo>
                  <a:cubicBezTo>
                    <a:pt x="136118" y="137077"/>
                    <a:pt x="130642" y="134107"/>
                    <a:pt x="124300" y="131725"/>
                  </a:cubicBezTo>
                  <a:cubicBezTo>
                    <a:pt x="111584" y="126960"/>
                    <a:pt x="95064" y="124300"/>
                    <a:pt x="76780" y="124300"/>
                  </a:cubicBezTo>
                  <a:cubicBezTo>
                    <a:pt x="58496" y="124300"/>
                    <a:pt x="41975" y="126960"/>
                    <a:pt x="29260" y="131725"/>
                  </a:cubicBezTo>
                  <a:cubicBezTo>
                    <a:pt x="22918" y="134107"/>
                    <a:pt x="17442" y="137077"/>
                    <a:pt x="13173" y="140883"/>
                  </a:cubicBezTo>
                  <a:cubicBezTo>
                    <a:pt x="8903" y="144688"/>
                    <a:pt x="5500" y="149855"/>
                    <a:pt x="5500" y="155980"/>
                  </a:cubicBezTo>
                  <a:lnTo>
                    <a:pt x="5500" y="353980"/>
                  </a:lnTo>
                  <a:cubicBezTo>
                    <a:pt x="5500" y="360136"/>
                    <a:pt x="8872" y="365489"/>
                    <a:pt x="13173" y="369325"/>
                  </a:cubicBezTo>
                  <a:cubicBezTo>
                    <a:pt x="17473" y="373161"/>
                    <a:pt x="22887" y="375884"/>
                    <a:pt x="29260" y="378235"/>
                  </a:cubicBezTo>
                  <a:cubicBezTo>
                    <a:pt x="42006" y="382969"/>
                    <a:pt x="58589" y="385660"/>
                    <a:pt x="76780" y="385660"/>
                  </a:cubicBezTo>
                  <a:cubicBezTo>
                    <a:pt x="94971" y="385660"/>
                    <a:pt x="111554" y="382969"/>
                    <a:pt x="124300" y="378235"/>
                  </a:cubicBezTo>
                  <a:cubicBezTo>
                    <a:pt x="130550" y="375914"/>
                    <a:pt x="135870" y="373285"/>
                    <a:pt x="140140" y="369573"/>
                  </a:cubicBezTo>
                  <a:cubicBezTo>
                    <a:pt x="144410" y="373285"/>
                    <a:pt x="149730" y="375914"/>
                    <a:pt x="155980" y="378235"/>
                  </a:cubicBezTo>
                  <a:cubicBezTo>
                    <a:pt x="168726" y="382969"/>
                    <a:pt x="185309" y="385660"/>
                    <a:pt x="203500" y="385660"/>
                  </a:cubicBezTo>
                  <a:cubicBezTo>
                    <a:pt x="221691" y="385660"/>
                    <a:pt x="238274" y="382969"/>
                    <a:pt x="251020" y="378235"/>
                  </a:cubicBezTo>
                  <a:cubicBezTo>
                    <a:pt x="257270" y="375914"/>
                    <a:pt x="262590" y="373285"/>
                    <a:pt x="266860" y="369573"/>
                  </a:cubicBezTo>
                  <a:cubicBezTo>
                    <a:pt x="271130" y="373285"/>
                    <a:pt x="276450" y="375914"/>
                    <a:pt x="282700" y="378235"/>
                  </a:cubicBezTo>
                  <a:cubicBezTo>
                    <a:pt x="295446" y="382969"/>
                    <a:pt x="312029" y="385660"/>
                    <a:pt x="330220" y="385660"/>
                  </a:cubicBezTo>
                  <a:cubicBezTo>
                    <a:pt x="348411" y="385660"/>
                    <a:pt x="364994" y="382969"/>
                    <a:pt x="377740" y="378235"/>
                  </a:cubicBezTo>
                  <a:cubicBezTo>
                    <a:pt x="384113" y="375884"/>
                    <a:pt x="389527" y="373161"/>
                    <a:pt x="393828" y="369325"/>
                  </a:cubicBezTo>
                  <a:cubicBezTo>
                    <a:pt x="398128" y="365489"/>
                    <a:pt x="401500" y="360136"/>
                    <a:pt x="401500" y="353980"/>
                  </a:cubicBezTo>
                  <a:lnTo>
                    <a:pt x="401500" y="37180"/>
                  </a:lnTo>
                  <a:cubicBezTo>
                    <a:pt x="401500" y="31054"/>
                    <a:pt x="398097" y="25888"/>
                    <a:pt x="393828" y="22083"/>
                  </a:cubicBezTo>
                  <a:cubicBezTo>
                    <a:pt x="389558" y="18277"/>
                    <a:pt x="384082" y="15307"/>
                    <a:pt x="377740" y="12925"/>
                  </a:cubicBezTo>
                  <a:cubicBezTo>
                    <a:pt x="365024" y="8161"/>
                    <a:pt x="348504" y="5500"/>
                    <a:pt x="330220" y="5500"/>
                  </a:cubicBezTo>
                  <a:close/>
                  <a:moveTo>
                    <a:pt x="330220" y="21340"/>
                  </a:moveTo>
                  <a:cubicBezTo>
                    <a:pt x="346926" y="21340"/>
                    <a:pt x="362054" y="23939"/>
                    <a:pt x="372295" y="27775"/>
                  </a:cubicBezTo>
                  <a:cubicBezTo>
                    <a:pt x="377399" y="29693"/>
                    <a:pt x="381298" y="32075"/>
                    <a:pt x="383433" y="33963"/>
                  </a:cubicBezTo>
                  <a:cubicBezTo>
                    <a:pt x="385567" y="35850"/>
                    <a:pt x="385660" y="36747"/>
                    <a:pt x="385660" y="37180"/>
                  </a:cubicBezTo>
                  <a:cubicBezTo>
                    <a:pt x="385660" y="37613"/>
                    <a:pt x="385567" y="38510"/>
                    <a:pt x="383433" y="40398"/>
                  </a:cubicBezTo>
                  <a:cubicBezTo>
                    <a:pt x="381298" y="42285"/>
                    <a:pt x="377399" y="44667"/>
                    <a:pt x="372295" y="46585"/>
                  </a:cubicBezTo>
                  <a:cubicBezTo>
                    <a:pt x="362054" y="50421"/>
                    <a:pt x="346926" y="53020"/>
                    <a:pt x="330220" y="53020"/>
                  </a:cubicBezTo>
                  <a:cubicBezTo>
                    <a:pt x="313514" y="53020"/>
                    <a:pt x="298386" y="50421"/>
                    <a:pt x="288145" y="46585"/>
                  </a:cubicBezTo>
                  <a:cubicBezTo>
                    <a:pt x="283041" y="44667"/>
                    <a:pt x="279142" y="42285"/>
                    <a:pt x="277008" y="40398"/>
                  </a:cubicBezTo>
                  <a:cubicBezTo>
                    <a:pt x="274873" y="38510"/>
                    <a:pt x="274780" y="37613"/>
                    <a:pt x="274780" y="37180"/>
                  </a:cubicBezTo>
                  <a:cubicBezTo>
                    <a:pt x="274780" y="36747"/>
                    <a:pt x="274873" y="35850"/>
                    <a:pt x="277008" y="33963"/>
                  </a:cubicBezTo>
                  <a:cubicBezTo>
                    <a:pt x="279142" y="32075"/>
                    <a:pt x="283041" y="29693"/>
                    <a:pt x="288145" y="27775"/>
                  </a:cubicBezTo>
                  <a:cubicBezTo>
                    <a:pt x="298386" y="23939"/>
                    <a:pt x="313514" y="21340"/>
                    <a:pt x="330220" y="21340"/>
                  </a:cubicBezTo>
                  <a:close/>
                  <a:moveTo>
                    <a:pt x="274780" y="57970"/>
                  </a:moveTo>
                  <a:cubicBezTo>
                    <a:pt x="277224" y="59269"/>
                    <a:pt x="279884" y="60383"/>
                    <a:pt x="282700" y="61435"/>
                  </a:cubicBezTo>
                  <a:cubicBezTo>
                    <a:pt x="295416" y="66199"/>
                    <a:pt x="311936" y="68860"/>
                    <a:pt x="330220" y="68860"/>
                  </a:cubicBezTo>
                  <a:cubicBezTo>
                    <a:pt x="348504" y="68860"/>
                    <a:pt x="365024" y="66199"/>
                    <a:pt x="377740" y="61435"/>
                  </a:cubicBezTo>
                  <a:cubicBezTo>
                    <a:pt x="380556" y="60383"/>
                    <a:pt x="383216" y="59269"/>
                    <a:pt x="385660" y="57970"/>
                  </a:cubicBezTo>
                  <a:lnTo>
                    <a:pt x="385660" y="76780"/>
                  </a:lnTo>
                  <a:cubicBezTo>
                    <a:pt x="385660" y="77337"/>
                    <a:pt x="385567" y="78358"/>
                    <a:pt x="383433" y="80245"/>
                  </a:cubicBezTo>
                  <a:cubicBezTo>
                    <a:pt x="381298" y="82132"/>
                    <a:pt x="377399" y="84298"/>
                    <a:pt x="372295" y="86185"/>
                  </a:cubicBezTo>
                  <a:cubicBezTo>
                    <a:pt x="362054" y="89991"/>
                    <a:pt x="346865" y="92620"/>
                    <a:pt x="330220" y="92620"/>
                  </a:cubicBezTo>
                  <a:cubicBezTo>
                    <a:pt x="313575" y="92620"/>
                    <a:pt x="298386" y="89991"/>
                    <a:pt x="288145" y="86185"/>
                  </a:cubicBezTo>
                  <a:cubicBezTo>
                    <a:pt x="283041" y="84298"/>
                    <a:pt x="279142" y="82132"/>
                    <a:pt x="277008" y="80245"/>
                  </a:cubicBezTo>
                  <a:cubicBezTo>
                    <a:pt x="274873" y="78358"/>
                    <a:pt x="274780" y="77337"/>
                    <a:pt x="274780" y="76780"/>
                  </a:cubicBezTo>
                  <a:close/>
                  <a:moveTo>
                    <a:pt x="274780" y="97570"/>
                  </a:moveTo>
                  <a:cubicBezTo>
                    <a:pt x="277224" y="98839"/>
                    <a:pt x="279884" y="99983"/>
                    <a:pt x="282700" y="101035"/>
                  </a:cubicBezTo>
                  <a:cubicBezTo>
                    <a:pt x="295446" y="105769"/>
                    <a:pt x="312029" y="108460"/>
                    <a:pt x="330220" y="108460"/>
                  </a:cubicBezTo>
                  <a:cubicBezTo>
                    <a:pt x="348411" y="108460"/>
                    <a:pt x="364994" y="105769"/>
                    <a:pt x="377740" y="101035"/>
                  </a:cubicBezTo>
                  <a:cubicBezTo>
                    <a:pt x="380556" y="99983"/>
                    <a:pt x="383216" y="98839"/>
                    <a:pt x="385660" y="97570"/>
                  </a:cubicBezTo>
                  <a:lnTo>
                    <a:pt x="385660" y="116380"/>
                  </a:lnTo>
                  <a:cubicBezTo>
                    <a:pt x="385660" y="116937"/>
                    <a:pt x="385567" y="117958"/>
                    <a:pt x="383433" y="119845"/>
                  </a:cubicBezTo>
                  <a:cubicBezTo>
                    <a:pt x="381298" y="121732"/>
                    <a:pt x="377399" y="123898"/>
                    <a:pt x="372295" y="125785"/>
                  </a:cubicBezTo>
                  <a:cubicBezTo>
                    <a:pt x="362054" y="129591"/>
                    <a:pt x="346865" y="132220"/>
                    <a:pt x="330220" y="132220"/>
                  </a:cubicBezTo>
                  <a:cubicBezTo>
                    <a:pt x="313575" y="132220"/>
                    <a:pt x="298386" y="129591"/>
                    <a:pt x="288145" y="125785"/>
                  </a:cubicBezTo>
                  <a:cubicBezTo>
                    <a:pt x="283041" y="123898"/>
                    <a:pt x="279142" y="121732"/>
                    <a:pt x="277008" y="119845"/>
                  </a:cubicBezTo>
                  <a:cubicBezTo>
                    <a:pt x="274873" y="117958"/>
                    <a:pt x="274780" y="116937"/>
                    <a:pt x="274780" y="116380"/>
                  </a:cubicBezTo>
                  <a:close/>
                  <a:moveTo>
                    <a:pt x="274780" y="137170"/>
                  </a:moveTo>
                  <a:cubicBezTo>
                    <a:pt x="277224" y="138439"/>
                    <a:pt x="279884" y="139583"/>
                    <a:pt x="282700" y="140635"/>
                  </a:cubicBezTo>
                  <a:cubicBezTo>
                    <a:pt x="295446" y="145369"/>
                    <a:pt x="312029" y="148060"/>
                    <a:pt x="330220" y="148060"/>
                  </a:cubicBezTo>
                  <a:cubicBezTo>
                    <a:pt x="348411" y="148060"/>
                    <a:pt x="364994" y="145369"/>
                    <a:pt x="377740" y="140635"/>
                  </a:cubicBezTo>
                  <a:cubicBezTo>
                    <a:pt x="380556" y="139583"/>
                    <a:pt x="383216" y="138439"/>
                    <a:pt x="385660" y="137170"/>
                  </a:cubicBezTo>
                  <a:lnTo>
                    <a:pt x="385660" y="155980"/>
                  </a:lnTo>
                  <a:cubicBezTo>
                    <a:pt x="385660" y="156537"/>
                    <a:pt x="385567" y="157558"/>
                    <a:pt x="383433" y="159445"/>
                  </a:cubicBezTo>
                  <a:cubicBezTo>
                    <a:pt x="381298" y="161332"/>
                    <a:pt x="377399" y="163498"/>
                    <a:pt x="372295" y="165385"/>
                  </a:cubicBezTo>
                  <a:cubicBezTo>
                    <a:pt x="362054" y="169191"/>
                    <a:pt x="346865" y="171820"/>
                    <a:pt x="330220" y="171820"/>
                  </a:cubicBezTo>
                  <a:cubicBezTo>
                    <a:pt x="313575" y="171820"/>
                    <a:pt x="298386" y="169191"/>
                    <a:pt x="288145" y="165385"/>
                  </a:cubicBezTo>
                  <a:cubicBezTo>
                    <a:pt x="283041" y="163498"/>
                    <a:pt x="279142" y="161332"/>
                    <a:pt x="277008" y="159445"/>
                  </a:cubicBezTo>
                  <a:cubicBezTo>
                    <a:pt x="274873" y="157558"/>
                    <a:pt x="274780" y="156537"/>
                    <a:pt x="274780" y="155980"/>
                  </a:cubicBezTo>
                  <a:close/>
                  <a:moveTo>
                    <a:pt x="76780" y="140140"/>
                  </a:moveTo>
                  <a:cubicBezTo>
                    <a:pt x="93486" y="140140"/>
                    <a:pt x="108614" y="142739"/>
                    <a:pt x="118855" y="146575"/>
                  </a:cubicBezTo>
                  <a:cubicBezTo>
                    <a:pt x="123959" y="148493"/>
                    <a:pt x="127858" y="150876"/>
                    <a:pt x="129993" y="152763"/>
                  </a:cubicBezTo>
                  <a:cubicBezTo>
                    <a:pt x="132127" y="154649"/>
                    <a:pt x="132220" y="155547"/>
                    <a:pt x="132220" y="155980"/>
                  </a:cubicBezTo>
                  <a:cubicBezTo>
                    <a:pt x="132220" y="156413"/>
                    <a:pt x="132127" y="157311"/>
                    <a:pt x="129993" y="159198"/>
                  </a:cubicBezTo>
                  <a:cubicBezTo>
                    <a:pt x="127858" y="161084"/>
                    <a:pt x="123959" y="163467"/>
                    <a:pt x="118855" y="165385"/>
                  </a:cubicBezTo>
                  <a:cubicBezTo>
                    <a:pt x="108614" y="169221"/>
                    <a:pt x="93486" y="171820"/>
                    <a:pt x="76780" y="171820"/>
                  </a:cubicBezTo>
                  <a:cubicBezTo>
                    <a:pt x="60074" y="171820"/>
                    <a:pt x="44945" y="169221"/>
                    <a:pt x="34705" y="165385"/>
                  </a:cubicBezTo>
                  <a:cubicBezTo>
                    <a:pt x="29600" y="163467"/>
                    <a:pt x="25702" y="161084"/>
                    <a:pt x="23568" y="159198"/>
                  </a:cubicBezTo>
                  <a:cubicBezTo>
                    <a:pt x="21433" y="157311"/>
                    <a:pt x="21340" y="156413"/>
                    <a:pt x="21340" y="155980"/>
                  </a:cubicBezTo>
                  <a:cubicBezTo>
                    <a:pt x="21340" y="155547"/>
                    <a:pt x="21433" y="154649"/>
                    <a:pt x="23568" y="152763"/>
                  </a:cubicBezTo>
                  <a:cubicBezTo>
                    <a:pt x="25702" y="150876"/>
                    <a:pt x="29600" y="148493"/>
                    <a:pt x="34705" y="146575"/>
                  </a:cubicBezTo>
                  <a:cubicBezTo>
                    <a:pt x="44945" y="142739"/>
                    <a:pt x="60074" y="140140"/>
                    <a:pt x="76780" y="140140"/>
                  </a:cubicBezTo>
                  <a:close/>
                  <a:moveTo>
                    <a:pt x="21340" y="176770"/>
                  </a:moveTo>
                  <a:cubicBezTo>
                    <a:pt x="23784" y="178070"/>
                    <a:pt x="26445" y="179183"/>
                    <a:pt x="29260" y="180235"/>
                  </a:cubicBezTo>
                  <a:cubicBezTo>
                    <a:pt x="41975" y="185000"/>
                    <a:pt x="58496" y="187660"/>
                    <a:pt x="76780" y="187660"/>
                  </a:cubicBezTo>
                  <a:cubicBezTo>
                    <a:pt x="95064" y="187660"/>
                    <a:pt x="111584" y="185000"/>
                    <a:pt x="124300" y="180235"/>
                  </a:cubicBezTo>
                  <a:cubicBezTo>
                    <a:pt x="127116" y="179183"/>
                    <a:pt x="129776" y="178070"/>
                    <a:pt x="132220" y="176770"/>
                  </a:cubicBezTo>
                  <a:lnTo>
                    <a:pt x="132220" y="195580"/>
                  </a:lnTo>
                  <a:cubicBezTo>
                    <a:pt x="132220" y="196137"/>
                    <a:pt x="132127" y="197158"/>
                    <a:pt x="129993" y="199045"/>
                  </a:cubicBezTo>
                  <a:cubicBezTo>
                    <a:pt x="127858" y="200932"/>
                    <a:pt x="123959" y="203098"/>
                    <a:pt x="118855" y="204985"/>
                  </a:cubicBezTo>
                  <a:cubicBezTo>
                    <a:pt x="108614" y="208791"/>
                    <a:pt x="93425" y="211420"/>
                    <a:pt x="76780" y="211420"/>
                  </a:cubicBezTo>
                  <a:cubicBezTo>
                    <a:pt x="60136" y="211420"/>
                    <a:pt x="44945" y="208791"/>
                    <a:pt x="34705" y="204985"/>
                  </a:cubicBezTo>
                  <a:cubicBezTo>
                    <a:pt x="29600" y="203098"/>
                    <a:pt x="25702" y="200932"/>
                    <a:pt x="23568" y="199045"/>
                  </a:cubicBezTo>
                  <a:cubicBezTo>
                    <a:pt x="21433" y="197158"/>
                    <a:pt x="21340" y="196137"/>
                    <a:pt x="21340" y="195580"/>
                  </a:cubicBezTo>
                  <a:close/>
                  <a:moveTo>
                    <a:pt x="274780" y="176770"/>
                  </a:moveTo>
                  <a:cubicBezTo>
                    <a:pt x="277224" y="178039"/>
                    <a:pt x="279884" y="179183"/>
                    <a:pt x="282700" y="180235"/>
                  </a:cubicBezTo>
                  <a:cubicBezTo>
                    <a:pt x="295446" y="184969"/>
                    <a:pt x="312029" y="187660"/>
                    <a:pt x="330220" y="187660"/>
                  </a:cubicBezTo>
                  <a:cubicBezTo>
                    <a:pt x="348411" y="187660"/>
                    <a:pt x="364994" y="184969"/>
                    <a:pt x="377740" y="180235"/>
                  </a:cubicBezTo>
                  <a:cubicBezTo>
                    <a:pt x="380556" y="179183"/>
                    <a:pt x="383216" y="178039"/>
                    <a:pt x="385660" y="176770"/>
                  </a:cubicBezTo>
                  <a:lnTo>
                    <a:pt x="385660" y="195580"/>
                  </a:lnTo>
                  <a:cubicBezTo>
                    <a:pt x="385660" y="196137"/>
                    <a:pt x="385567" y="197158"/>
                    <a:pt x="383433" y="199045"/>
                  </a:cubicBezTo>
                  <a:cubicBezTo>
                    <a:pt x="381298" y="200932"/>
                    <a:pt x="377399" y="203098"/>
                    <a:pt x="372295" y="204985"/>
                  </a:cubicBezTo>
                  <a:cubicBezTo>
                    <a:pt x="362054" y="208791"/>
                    <a:pt x="346865" y="211420"/>
                    <a:pt x="330220" y="211420"/>
                  </a:cubicBezTo>
                  <a:cubicBezTo>
                    <a:pt x="313575" y="211420"/>
                    <a:pt x="298386" y="208791"/>
                    <a:pt x="288145" y="204985"/>
                  </a:cubicBezTo>
                  <a:cubicBezTo>
                    <a:pt x="283041" y="203098"/>
                    <a:pt x="279142" y="200932"/>
                    <a:pt x="277008" y="199045"/>
                  </a:cubicBezTo>
                  <a:cubicBezTo>
                    <a:pt x="274873" y="197158"/>
                    <a:pt x="274780" y="196137"/>
                    <a:pt x="274780" y="195580"/>
                  </a:cubicBezTo>
                  <a:close/>
                  <a:moveTo>
                    <a:pt x="21340" y="216370"/>
                  </a:moveTo>
                  <a:cubicBezTo>
                    <a:pt x="23784" y="217639"/>
                    <a:pt x="26445" y="218783"/>
                    <a:pt x="29260" y="219835"/>
                  </a:cubicBezTo>
                  <a:cubicBezTo>
                    <a:pt x="42006" y="224569"/>
                    <a:pt x="58589" y="227260"/>
                    <a:pt x="76780" y="227260"/>
                  </a:cubicBezTo>
                  <a:cubicBezTo>
                    <a:pt x="94971" y="227260"/>
                    <a:pt x="111554" y="224569"/>
                    <a:pt x="124300" y="219835"/>
                  </a:cubicBezTo>
                  <a:cubicBezTo>
                    <a:pt x="127116" y="218783"/>
                    <a:pt x="129776" y="217639"/>
                    <a:pt x="132220" y="216370"/>
                  </a:cubicBezTo>
                  <a:lnTo>
                    <a:pt x="132220" y="235180"/>
                  </a:lnTo>
                  <a:cubicBezTo>
                    <a:pt x="132220" y="235737"/>
                    <a:pt x="132127" y="236758"/>
                    <a:pt x="129993" y="238645"/>
                  </a:cubicBezTo>
                  <a:cubicBezTo>
                    <a:pt x="127858" y="240532"/>
                    <a:pt x="123959" y="242698"/>
                    <a:pt x="118855" y="244585"/>
                  </a:cubicBezTo>
                  <a:cubicBezTo>
                    <a:pt x="108614" y="248391"/>
                    <a:pt x="93425" y="251020"/>
                    <a:pt x="76780" y="251020"/>
                  </a:cubicBezTo>
                  <a:cubicBezTo>
                    <a:pt x="60136" y="251020"/>
                    <a:pt x="44945" y="248391"/>
                    <a:pt x="34705" y="244585"/>
                  </a:cubicBezTo>
                  <a:cubicBezTo>
                    <a:pt x="29600" y="242698"/>
                    <a:pt x="25702" y="240532"/>
                    <a:pt x="23568" y="238645"/>
                  </a:cubicBezTo>
                  <a:cubicBezTo>
                    <a:pt x="21433" y="236758"/>
                    <a:pt x="21340" y="235737"/>
                    <a:pt x="21340" y="235180"/>
                  </a:cubicBezTo>
                  <a:close/>
                  <a:moveTo>
                    <a:pt x="274780" y="216370"/>
                  </a:moveTo>
                  <a:cubicBezTo>
                    <a:pt x="277224" y="217639"/>
                    <a:pt x="279884" y="218783"/>
                    <a:pt x="282700" y="219835"/>
                  </a:cubicBezTo>
                  <a:cubicBezTo>
                    <a:pt x="295446" y="224569"/>
                    <a:pt x="312029" y="227260"/>
                    <a:pt x="330220" y="227260"/>
                  </a:cubicBezTo>
                  <a:cubicBezTo>
                    <a:pt x="348411" y="227260"/>
                    <a:pt x="364994" y="224569"/>
                    <a:pt x="377740" y="219835"/>
                  </a:cubicBezTo>
                  <a:cubicBezTo>
                    <a:pt x="380556" y="218783"/>
                    <a:pt x="383216" y="217639"/>
                    <a:pt x="385660" y="216370"/>
                  </a:cubicBezTo>
                  <a:lnTo>
                    <a:pt x="385660" y="235180"/>
                  </a:lnTo>
                  <a:cubicBezTo>
                    <a:pt x="385660" y="235737"/>
                    <a:pt x="385567" y="236758"/>
                    <a:pt x="383433" y="238645"/>
                  </a:cubicBezTo>
                  <a:cubicBezTo>
                    <a:pt x="381298" y="240532"/>
                    <a:pt x="377399" y="242698"/>
                    <a:pt x="372295" y="244585"/>
                  </a:cubicBezTo>
                  <a:cubicBezTo>
                    <a:pt x="362054" y="248391"/>
                    <a:pt x="346865" y="251020"/>
                    <a:pt x="330220" y="251020"/>
                  </a:cubicBezTo>
                  <a:cubicBezTo>
                    <a:pt x="313575" y="251020"/>
                    <a:pt x="298386" y="248391"/>
                    <a:pt x="288145" y="244585"/>
                  </a:cubicBezTo>
                  <a:cubicBezTo>
                    <a:pt x="283041" y="242698"/>
                    <a:pt x="279142" y="240532"/>
                    <a:pt x="277008" y="238645"/>
                  </a:cubicBezTo>
                  <a:cubicBezTo>
                    <a:pt x="274873" y="236758"/>
                    <a:pt x="274780" y="235737"/>
                    <a:pt x="274780" y="235180"/>
                  </a:cubicBezTo>
                  <a:close/>
                  <a:moveTo>
                    <a:pt x="203500" y="219340"/>
                  </a:moveTo>
                  <a:cubicBezTo>
                    <a:pt x="220206" y="219340"/>
                    <a:pt x="235334" y="221939"/>
                    <a:pt x="245575" y="225775"/>
                  </a:cubicBezTo>
                  <a:cubicBezTo>
                    <a:pt x="250679" y="227693"/>
                    <a:pt x="254578" y="230076"/>
                    <a:pt x="256713" y="231963"/>
                  </a:cubicBezTo>
                  <a:cubicBezTo>
                    <a:pt x="258847" y="233849"/>
                    <a:pt x="258940" y="234747"/>
                    <a:pt x="258940" y="235180"/>
                  </a:cubicBezTo>
                  <a:cubicBezTo>
                    <a:pt x="258940" y="235613"/>
                    <a:pt x="258847" y="236511"/>
                    <a:pt x="256713" y="238398"/>
                  </a:cubicBezTo>
                  <a:cubicBezTo>
                    <a:pt x="254578" y="240284"/>
                    <a:pt x="250679" y="242667"/>
                    <a:pt x="245575" y="244585"/>
                  </a:cubicBezTo>
                  <a:cubicBezTo>
                    <a:pt x="235334" y="248421"/>
                    <a:pt x="220206" y="251020"/>
                    <a:pt x="203500" y="251020"/>
                  </a:cubicBezTo>
                  <a:cubicBezTo>
                    <a:pt x="186794" y="251020"/>
                    <a:pt x="171666" y="248421"/>
                    <a:pt x="161425" y="244585"/>
                  </a:cubicBezTo>
                  <a:cubicBezTo>
                    <a:pt x="156321" y="242667"/>
                    <a:pt x="152422" y="240284"/>
                    <a:pt x="150288" y="238398"/>
                  </a:cubicBezTo>
                  <a:cubicBezTo>
                    <a:pt x="148153" y="236511"/>
                    <a:pt x="148060" y="235613"/>
                    <a:pt x="148060" y="235180"/>
                  </a:cubicBezTo>
                  <a:cubicBezTo>
                    <a:pt x="148060" y="234747"/>
                    <a:pt x="148153" y="233849"/>
                    <a:pt x="150288" y="231963"/>
                  </a:cubicBezTo>
                  <a:cubicBezTo>
                    <a:pt x="152422" y="230076"/>
                    <a:pt x="156321" y="227693"/>
                    <a:pt x="161425" y="225775"/>
                  </a:cubicBezTo>
                  <a:cubicBezTo>
                    <a:pt x="171666" y="221939"/>
                    <a:pt x="186794" y="219340"/>
                    <a:pt x="203500" y="219340"/>
                  </a:cubicBezTo>
                  <a:close/>
                  <a:moveTo>
                    <a:pt x="21340" y="255970"/>
                  </a:moveTo>
                  <a:cubicBezTo>
                    <a:pt x="23784" y="257239"/>
                    <a:pt x="26445" y="258383"/>
                    <a:pt x="29260" y="259435"/>
                  </a:cubicBezTo>
                  <a:cubicBezTo>
                    <a:pt x="42006" y="264169"/>
                    <a:pt x="58589" y="266860"/>
                    <a:pt x="76780" y="266860"/>
                  </a:cubicBezTo>
                  <a:cubicBezTo>
                    <a:pt x="94971" y="266860"/>
                    <a:pt x="111554" y="264169"/>
                    <a:pt x="124300" y="259435"/>
                  </a:cubicBezTo>
                  <a:cubicBezTo>
                    <a:pt x="127116" y="258383"/>
                    <a:pt x="129776" y="257239"/>
                    <a:pt x="132220" y="255970"/>
                  </a:cubicBezTo>
                  <a:lnTo>
                    <a:pt x="132220" y="274780"/>
                  </a:lnTo>
                  <a:cubicBezTo>
                    <a:pt x="132220" y="275337"/>
                    <a:pt x="132127" y="276358"/>
                    <a:pt x="129993" y="278245"/>
                  </a:cubicBezTo>
                  <a:cubicBezTo>
                    <a:pt x="127858" y="280132"/>
                    <a:pt x="123959" y="282298"/>
                    <a:pt x="118855" y="284185"/>
                  </a:cubicBezTo>
                  <a:cubicBezTo>
                    <a:pt x="108614" y="287991"/>
                    <a:pt x="93425" y="290620"/>
                    <a:pt x="76780" y="290620"/>
                  </a:cubicBezTo>
                  <a:cubicBezTo>
                    <a:pt x="60136" y="290620"/>
                    <a:pt x="44945" y="287991"/>
                    <a:pt x="34705" y="284185"/>
                  </a:cubicBezTo>
                  <a:cubicBezTo>
                    <a:pt x="29600" y="282298"/>
                    <a:pt x="25702" y="280132"/>
                    <a:pt x="23568" y="278245"/>
                  </a:cubicBezTo>
                  <a:cubicBezTo>
                    <a:pt x="21433" y="276358"/>
                    <a:pt x="21340" y="275337"/>
                    <a:pt x="21340" y="274780"/>
                  </a:cubicBezTo>
                  <a:close/>
                  <a:moveTo>
                    <a:pt x="148060" y="255970"/>
                  </a:moveTo>
                  <a:cubicBezTo>
                    <a:pt x="150504" y="257270"/>
                    <a:pt x="153164" y="258383"/>
                    <a:pt x="155980" y="259435"/>
                  </a:cubicBezTo>
                  <a:cubicBezTo>
                    <a:pt x="168696" y="264200"/>
                    <a:pt x="185216" y="266860"/>
                    <a:pt x="203500" y="266860"/>
                  </a:cubicBezTo>
                  <a:cubicBezTo>
                    <a:pt x="221784" y="266860"/>
                    <a:pt x="238304" y="264200"/>
                    <a:pt x="251020" y="259435"/>
                  </a:cubicBezTo>
                  <a:cubicBezTo>
                    <a:pt x="253836" y="258383"/>
                    <a:pt x="256496" y="257270"/>
                    <a:pt x="258940" y="255970"/>
                  </a:cubicBezTo>
                  <a:lnTo>
                    <a:pt x="258940" y="274780"/>
                  </a:lnTo>
                  <a:cubicBezTo>
                    <a:pt x="258940" y="275337"/>
                    <a:pt x="258847" y="276358"/>
                    <a:pt x="256713" y="278245"/>
                  </a:cubicBezTo>
                  <a:cubicBezTo>
                    <a:pt x="254578" y="280132"/>
                    <a:pt x="250679" y="282298"/>
                    <a:pt x="245575" y="284185"/>
                  </a:cubicBezTo>
                  <a:cubicBezTo>
                    <a:pt x="235334" y="287991"/>
                    <a:pt x="220145" y="290620"/>
                    <a:pt x="203500" y="290620"/>
                  </a:cubicBezTo>
                  <a:cubicBezTo>
                    <a:pt x="186855" y="290620"/>
                    <a:pt x="171666" y="287991"/>
                    <a:pt x="161425" y="284185"/>
                  </a:cubicBezTo>
                  <a:cubicBezTo>
                    <a:pt x="156321" y="282298"/>
                    <a:pt x="152422" y="280132"/>
                    <a:pt x="150288" y="278245"/>
                  </a:cubicBezTo>
                  <a:cubicBezTo>
                    <a:pt x="148153" y="276358"/>
                    <a:pt x="148060" y="275337"/>
                    <a:pt x="148060" y="274780"/>
                  </a:cubicBezTo>
                  <a:close/>
                  <a:moveTo>
                    <a:pt x="274780" y="255970"/>
                  </a:moveTo>
                  <a:cubicBezTo>
                    <a:pt x="277224" y="257239"/>
                    <a:pt x="279884" y="258383"/>
                    <a:pt x="282700" y="259435"/>
                  </a:cubicBezTo>
                  <a:cubicBezTo>
                    <a:pt x="295446" y="264169"/>
                    <a:pt x="312029" y="266860"/>
                    <a:pt x="330220" y="266860"/>
                  </a:cubicBezTo>
                  <a:cubicBezTo>
                    <a:pt x="348411" y="266860"/>
                    <a:pt x="364994" y="264169"/>
                    <a:pt x="377740" y="259435"/>
                  </a:cubicBezTo>
                  <a:cubicBezTo>
                    <a:pt x="380556" y="258383"/>
                    <a:pt x="383216" y="257239"/>
                    <a:pt x="385660" y="255970"/>
                  </a:cubicBezTo>
                  <a:lnTo>
                    <a:pt x="385660" y="274780"/>
                  </a:lnTo>
                  <a:cubicBezTo>
                    <a:pt x="385660" y="275337"/>
                    <a:pt x="385567" y="276358"/>
                    <a:pt x="383433" y="278245"/>
                  </a:cubicBezTo>
                  <a:cubicBezTo>
                    <a:pt x="381298" y="280132"/>
                    <a:pt x="377399" y="282298"/>
                    <a:pt x="372295" y="284185"/>
                  </a:cubicBezTo>
                  <a:cubicBezTo>
                    <a:pt x="362054" y="287991"/>
                    <a:pt x="346865" y="290620"/>
                    <a:pt x="330220" y="290620"/>
                  </a:cubicBezTo>
                  <a:cubicBezTo>
                    <a:pt x="313575" y="290620"/>
                    <a:pt x="298386" y="287991"/>
                    <a:pt x="288145" y="284185"/>
                  </a:cubicBezTo>
                  <a:cubicBezTo>
                    <a:pt x="283041" y="282298"/>
                    <a:pt x="279142" y="280132"/>
                    <a:pt x="277008" y="278245"/>
                  </a:cubicBezTo>
                  <a:cubicBezTo>
                    <a:pt x="274873" y="276358"/>
                    <a:pt x="274780" y="275337"/>
                    <a:pt x="274780" y="274780"/>
                  </a:cubicBezTo>
                  <a:close/>
                  <a:moveTo>
                    <a:pt x="21340" y="295570"/>
                  </a:moveTo>
                  <a:cubicBezTo>
                    <a:pt x="23784" y="296839"/>
                    <a:pt x="26445" y="297983"/>
                    <a:pt x="29260" y="299035"/>
                  </a:cubicBezTo>
                  <a:cubicBezTo>
                    <a:pt x="42006" y="303769"/>
                    <a:pt x="58589" y="306460"/>
                    <a:pt x="76780" y="306460"/>
                  </a:cubicBezTo>
                  <a:cubicBezTo>
                    <a:pt x="94971" y="306460"/>
                    <a:pt x="111554" y="303769"/>
                    <a:pt x="124300" y="299035"/>
                  </a:cubicBezTo>
                  <a:cubicBezTo>
                    <a:pt x="127116" y="297983"/>
                    <a:pt x="129776" y="296839"/>
                    <a:pt x="132220" y="295570"/>
                  </a:cubicBezTo>
                  <a:lnTo>
                    <a:pt x="132220" y="314380"/>
                  </a:lnTo>
                  <a:cubicBezTo>
                    <a:pt x="132220" y="314937"/>
                    <a:pt x="132127" y="315958"/>
                    <a:pt x="129993" y="317845"/>
                  </a:cubicBezTo>
                  <a:cubicBezTo>
                    <a:pt x="127858" y="319732"/>
                    <a:pt x="123959" y="321898"/>
                    <a:pt x="118855" y="323785"/>
                  </a:cubicBezTo>
                  <a:cubicBezTo>
                    <a:pt x="108614" y="327591"/>
                    <a:pt x="93425" y="330220"/>
                    <a:pt x="76780" y="330220"/>
                  </a:cubicBezTo>
                  <a:cubicBezTo>
                    <a:pt x="60136" y="330220"/>
                    <a:pt x="44945" y="327591"/>
                    <a:pt x="34705" y="323785"/>
                  </a:cubicBezTo>
                  <a:cubicBezTo>
                    <a:pt x="29600" y="321898"/>
                    <a:pt x="25702" y="319732"/>
                    <a:pt x="23568" y="317845"/>
                  </a:cubicBezTo>
                  <a:cubicBezTo>
                    <a:pt x="21433" y="315958"/>
                    <a:pt x="21340" y="314937"/>
                    <a:pt x="21340" y="314380"/>
                  </a:cubicBezTo>
                  <a:close/>
                  <a:moveTo>
                    <a:pt x="148060" y="295570"/>
                  </a:moveTo>
                  <a:cubicBezTo>
                    <a:pt x="150504" y="296839"/>
                    <a:pt x="153164" y="297983"/>
                    <a:pt x="155980" y="299035"/>
                  </a:cubicBezTo>
                  <a:cubicBezTo>
                    <a:pt x="168726" y="303769"/>
                    <a:pt x="185309" y="306460"/>
                    <a:pt x="203500" y="306460"/>
                  </a:cubicBezTo>
                  <a:cubicBezTo>
                    <a:pt x="221691" y="306460"/>
                    <a:pt x="238274" y="303769"/>
                    <a:pt x="251020" y="299035"/>
                  </a:cubicBezTo>
                  <a:cubicBezTo>
                    <a:pt x="253836" y="297983"/>
                    <a:pt x="256496" y="296839"/>
                    <a:pt x="258940" y="295570"/>
                  </a:cubicBezTo>
                  <a:lnTo>
                    <a:pt x="258940" y="314380"/>
                  </a:lnTo>
                  <a:cubicBezTo>
                    <a:pt x="258940" y="314937"/>
                    <a:pt x="258847" y="315958"/>
                    <a:pt x="256713" y="317845"/>
                  </a:cubicBezTo>
                  <a:cubicBezTo>
                    <a:pt x="254578" y="319732"/>
                    <a:pt x="250679" y="321898"/>
                    <a:pt x="245575" y="323785"/>
                  </a:cubicBezTo>
                  <a:cubicBezTo>
                    <a:pt x="235334" y="327591"/>
                    <a:pt x="220145" y="330220"/>
                    <a:pt x="203500" y="330220"/>
                  </a:cubicBezTo>
                  <a:cubicBezTo>
                    <a:pt x="186855" y="330220"/>
                    <a:pt x="171666" y="327591"/>
                    <a:pt x="161425" y="323785"/>
                  </a:cubicBezTo>
                  <a:cubicBezTo>
                    <a:pt x="156321" y="321898"/>
                    <a:pt x="152422" y="319732"/>
                    <a:pt x="150288" y="317845"/>
                  </a:cubicBezTo>
                  <a:cubicBezTo>
                    <a:pt x="148153" y="315958"/>
                    <a:pt x="148060" y="314937"/>
                    <a:pt x="148060" y="314380"/>
                  </a:cubicBezTo>
                  <a:close/>
                  <a:moveTo>
                    <a:pt x="274780" y="295570"/>
                  </a:moveTo>
                  <a:cubicBezTo>
                    <a:pt x="277224" y="296839"/>
                    <a:pt x="279884" y="297983"/>
                    <a:pt x="282700" y="299035"/>
                  </a:cubicBezTo>
                  <a:cubicBezTo>
                    <a:pt x="295446" y="303769"/>
                    <a:pt x="312029" y="306460"/>
                    <a:pt x="330220" y="306460"/>
                  </a:cubicBezTo>
                  <a:cubicBezTo>
                    <a:pt x="348411" y="306460"/>
                    <a:pt x="364994" y="303769"/>
                    <a:pt x="377740" y="299035"/>
                  </a:cubicBezTo>
                  <a:cubicBezTo>
                    <a:pt x="380556" y="297983"/>
                    <a:pt x="383216" y="296839"/>
                    <a:pt x="385660" y="295570"/>
                  </a:cubicBezTo>
                  <a:lnTo>
                    <a:pt x="385660" y="314380"/>
                  </a:lnTo>
                  <a:cubicBezTo>
                    <a:pt x="385660" y="314937"/>
                    <a:pt x="385567" y="315958"/>
                    <a:pt x="383433" y="317845"/>
                  </a:cubicBezTo>
                  <a:cubicBezTo>
                    <a:pt x="381298" y="319732"/>
                    <a:pt x="377399" y="321898"/>
                    <a:pt x="372295" y="323785"/>
                  </a:cubicBezTo>
                  <a:cubicBezTo>
                    <a:pt x="362054" y="327591"/>
                    <a:pt x="346865" y="330220"/>
                    <a:pt x="330220" y="330220"/>
                  </a:cubicBezTo>
                  <a:cubicBezTo>
                    <a:pt x="313575" y="330220"/>
                    <a:pt x="298386" y="327591"/>
                    <a:pt x="288145" y="323785"/>
                  </a:cubicBezTo>
                  <a:cubicBezTo>
                    <a:pt x="283041" y="321898"/>
                    <a:pt x="279142" y="319732"/>
                    <a:pt x="277008" y="317845"/>
                  </a:cubicBezTo>
                  <a:cubicBezTo>
                    <a:pt x="274873" y="315958"/>
                    <a:pt x="274780" y="314937"/>
                    <a:pt x="274780" y="314380"/>
                  </a:cubicBezTo>
                  <a:close/>
                  <a:moveTo>
                    <a:pt x="21340" y="335170"/>
                  </a:moveTo>
                  <a:cubicBezTo>
                    <a:pt x="23784" y="336439"/>
                    <a:pt x="26445" y="337583"/>
                    <a:pt x="29260" y="338635"/>
                  </a:cubicBezTo>
                  <a:cubicBezTo>
                    <a:pt x="42006" y="343369"/>
                    <a:pt x="58589" y="346060"/>
                    <a:pt x="76780" y="346060"/>
                  </a:cubicBezTo>
                  <a:cubicBezTo>
                    <a:pt x="94971" y="346060"/>
                    <a:pt x="111554" y="343369"/>
                    <a:pt x="124300" y="338635"/>
                  </a:cubicBezTo>
                  <a:cubicBezTo>
                    <a:pt x="127116" y="337583"/>
                    <a:pt x="129776" y="336439"/>
                    <a:pt x="132220" y="335170"/>
                  </a:cubicBezTo>
                  <a:lnTo>
                    <a:pt x="132220" y="353980"/>
                  </a:lnTo>
                  <a:cubicBezTo>
                    <a:pt x="132220" y="354537"/>
                    <a:pt x="132127" y="355558"/>
                    <a:pt x="129993" y="357445"/>
                  </a:cubicBezTo>
                  <a:cubicBezTo>
                    <a:pt x="127858" y="359332"/>
                    <a:pt x="123959" y="361498"/>
                    <a:pt x="118855" y="363385"/>
                  </a:cubicBezTo>
                  <a:cubicBezTo>
                    <a:pt x="108614" y="367191"/>
                    <a:pt x="93425" y="369820"/>
                    <a:pt x="76780" y="369820"/>
                  </a:cubicBezTo>
                  <a:cubicBezTo>
                    <a:pt x="60136" y="369820"/>
                    <a:pt x="44945" y="367191"/>
                    <a:pt x="34705" y="363385"/>
                  </a:cubicBezTo>
                  <a:cubicBezTo>
                    <a:pt x="29600" y="361498"/>
                    <a:pt x="25702" y="359332"/>
                    <a:pt x="23568" y="357445"/>
                  </a:cubicBezTo>
                  <a:cubicBezTo>
                    <a:pt x="21433" y="355558"/>
                    <a:pt x="21340" y="354537"/>
                    <a:pt x="21340" y="353980"/>
                  </a:cubicBezTo>
                  <a:close/>
                  <a:moveTo>
                    <a:pt x="148060" y="335170"/>
                  </a:moveTo>
                  <a:cubicBezTo>
                    <a:pt x="150504" y="336439"/>
                    <a:pt x="153164" y="337583"/>
                    <a:pt x="155980" y="338635"/>
                  </a:cubicBezTo>
                  <a:cubicBezTo>
                    <a:pt x="168726" y="343369"/>
                    <a:pt x="185309" y="346060"/>
                    <a:pt x="203500" y="346060"/>
                  </a:cubicBezTo>
                  <a:cubicBezTo>
                    <a:pt x="221691" y="346060"/>
                    <a:pt x="238274" y="343369"/>
                    <a:pt x="251020" y="338635"/>
                  </a:cubicBezTo>
                  <a:cubicBezTo>
                    <a:pt x="253836" y="337583"/>
                    <a:pt x="256496" y="336439"/>
                    <a:pt x="258940" y="335170"/>
                  </a:cubicBezTo>
                  <a:lnTo>
                    <a:pt x="258940" y="353980"/>
                  </a:lnTo>
                  <a:cubicBezTo>
                    <a:pt x="258940" y="354537"/>
                    <a:pt x="258847" y="355558"/>
                    <a:pt x="256713" y="357445"/>
                  </a:cubicBezTo>
                  <a:cubicBezTo>
                    <a:pt x="254578" y="359332"/>
                    <a:pt x="250679" y="361498"/>
                    <a:pt x="245575" y="363385"/>
                  </a:cubicBezTo>
                  <a:cubicBezTo>
                    <a:pt x="235334" y="367191"/>
                    <a:pt x="220145" y="369820"/>
                    <a:pt x="203500" y="369820"/>
                  </a:cubicBezTo>
                  <a:cubicBezTo>
                    <a:pt x="186855" y="369820"/>
                    <a:pt x="171666" y="367191"/>
                    <a:pt x="161425" y="363385"/>
                  </a:cubicBezTo>
                  <a:cubicBezTo>
                    <a:pt x="156321" y="361498"/>
                    <a:pt x="152422" y="359332"/>
                    <a:pt x="150288" y="357445"/>
                  </a:cubicBezTo>
                  <a:cubicBezTo>
                    <a:pt x="148153" y="355558"/>
                    <a:pt x="148060" y="354537"/>
                    <a:pt x="148060" y="353980"/>
                  </a:cubicBezTo>
                  <a:close/>
                  <a:moveTo>
                    <a:pt x="274780" y="335170"/>
                  </a:moveTo>
                  <a:cubicBezTo>
                    <a:pt x="277224" y="336439"/>
                    <a:pt x="279884" y="337583"/>
                    <a:pt x="282700" y="338635"/>
                  </a:cubicBezTo>
                  <a:cubicBezTo>
                    <a:pt x="295446" y="343369"/>
                    <a:pt x="312029" y="346060"/>
                    <a:pt x="330220" y="346060"/>
                  </a:cubicBezTo>
                  <a:cubicBezTo>
                    <a:pt x="348411" y="346060"/>
                    <a:pt x="364994" y="343369"/>
                    <a:pt x="377740" y="338635"/>
                  </a:cubicBezTo>
                  <a:cubicBezTo>
                    <a:pt x="380556" y="337583"/>
                    <a:pt x="383216" y="336439"/>
                    <a:pt x="385660" y="335170"/>
                  </a:cubicBezTo>
                  <a:lnTo>
                    <a:pt x="385660" y="353980"/>
                  </a:lnTo>
                  <a:cubicBezTo>
                    <a:pt x="385660" y="354537"/>
                    <a:pt x="385567" y="355558"/>
                    <a:pt x="383433" y="357445"/>
                  </a:cubicBezTo>
                  <a:cubicBezTo>
                    <a:pt x="381298" y="359332"/>
                    <a:pt x="377399" y="361498"/>
                    <a:pt x="372295" y="363385"/>
                  </a:cubicBezTo>
                  <a:cubicBezTo>
                    <a:pt x="362054" y="367191"/>
                    <a:pt x="346865" y="369820"/>
                    <a:pt x="330220" y="369820"/>
                  </a:cubicBezTo>
                  <a:cubicBezTo>
                    <a:pt x="313575" y="369820"/>
                    <a:pt x="298386" y="367191"/>
                    <a:pt x="288145" y="363385"/>
                  </a:cubicBezTo>
                  <a:cubicBezTo>
                    <a:pt x="283041" y="361498"/>
                    <a:pt x="279142" y="359332"/>
                    <a:pt x="277008" y="357445"/>
                  </a:cubicBezTo>
                  <a:cubicBezTo>
                    <a:pt x="274873" y="355558"/>
                    <a:pt x="274780" y="354537"/>
                    <a:pt x="274780" y="353980"/>
                  </a:cubicBezTo>
                  <a:close/>
                </a:path>
              </a:pathLst>
            </a:custGeom>
            <a:solidFill>
              <a:srgbClr val="063C46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1" name="Google Shape;802;g1b0b4827d83_0_59"/>
            <p:cNvGrpSpPr/>
            <p:nvPr/>
          </p:nvGrpSpPr>
          <p:grpSpPr>
            <a:xfrm>
              <a:off x="12035399" y="5978336"/>
              <a:ext cx="331192" cy="444306"/>
              <a:chOff x="2210052" y="1088445"/>
              <a:chExt cx="287718" cy="396773"/>
            </a:xfrm>
          </p:grpSpPr>
          <p:sp>
            <p:nvSpPr>
              <p:cNvPr id="232" name="Google Shape;803;g1b0b4827d83_0_59"/>
              <p:cNvSpPr/>
              <p:nvPr/>
            </p:nvSpPr>
            <p:spPr>
              <a:xfrm>
                <a:off x="2210052" y="1088445"/>
                <a:ext cx="287718" cy="396773"/>
              </a:xfrm>
              <a:custGeom>
                <a:avLst/>
                <a:gdLst/>
                <a:ahLst/>
                <a:cxnLst/>
                <a:rect l="l" t="t" r="r" b="b"/>
                <a:pathLst>
                  <a:path w="287718" h="396773" extrusionOk="0">
                    <a:moveTo>
                      <a:pt x="279603" y="580"/>
                    </a:moveTo>
                    <a:lnTo>
                      <a:pt x="8468" y="580"/>
                    </a:lnTo>
                    <a:cubicBezTo>
                      <a:pt x="4112" y="580"/>
                      <a:pt x="580" y="4112"/>
                      <a:pt x="580" y="8468"/>
                    </a:cubicBezTo>
                    <a:lnTo>
                      <a:pt x="580" y="388692"/>
                    </a:lnTo>
                    <a:cubicBezTo>
                      <a:pt x="580" y="393049"/>
                      <a:pt x="4112" y="396580"/>
                      <a:pt x="8468" y="396580"/>
                    </a:cubicBezTo>
                    <a:lnTo>
                      <a:pt x="214637" y="396580"/>
                    </a:lnTo>
                    <a:cubicBezTo>
                      <a:pt x="216730" y="396580"/>
                      <a:pt x="218735" y="395749"/>
                      <a:pt x="220215" y="394270"/>
                    </a:cubicBezTo>
                    <a:lnTo>
                      <a:pt x="285182" y="329303"/>
                    </a:lnTo>
                    <a:cubicBezTo>
                      <a:pt x="286661" y="327824"/>
                      <a:pt x="287492" y="325818"/>
                      <a:pt x="287492" y="323725"/>
                    </a:cubicBezTo>
                    <a:lnTo>
                      <a:pt x="287492" y="8468"/>
                    </a:lnTo>
                    <a:cubicBezTo>
                      <a:pt x="287492" y="4112"/>
                      <a:pt x="283960" y="580"/>
                      <a:pt x="279603" y="580"/>
                    </a:cubicBezTo>
                    <a:close/>
                    <a:moveTo>
                      <a:pt x="222511" y="369661"/>
                    </a:moveTo>
                    <a:lnTo>
                      <a:pt x="222477" y="331564"/>
                    </a:lnTo>
                    <a:lnTo>
                      <a:pt x="260574" y="331599"/>
                    </a:lnTo>
                    <a:lnTo>
                      <a:pt x="222511" y="369661"/>
                    </a:lnTo>
                    <a:close/>
                    <a:moveTo>
                      <a:pt x="271716" y="315832"/>
                    </a:moveTo>
                    <a:lnTo>
                      <a:pt x="214588" y="315781"/>
                    </a:lnTo>
                    <a:cubicBezTo>
                      <a:pt x="214586" y="315781"/>
                      <a:pt x="214583" y="315781"/>
                      <a:pt x="214581" y="315781"/>
                    </a:cubicBezTo>
                    <a:cubicBezTo>
                      <a:pt x="212489" y="315781"/>
                      <a:pt x="210483" y="316612"/>
                      <a:pt x="209003" y="318091"/>
                    </a:cubicBezTo>
                    <a:cubicBezTo>
                      <a:pt x="207523" y="319572"/>
                      <a:pt x="206691" y="321581"/>
                      <a:pt x="206693" y="323676"/>
                    </a:cubicBezTo>
                    <a:lnTo>
                      <a:pt x="206744" y="380804"/>
                    </a:lnTo>
                    <a:lnTo>
                      <a:pt x="16357" y="380804"/>
                    </a:lnTo>
                    <a:lnTo>
                      <a:pt x="16357" y="16357"/>
                    </a:lnTo>
                    <a:lnTo>
                      <a:pt x="271716" y="16357"/>
                    </a:lnTo>
                    <a:lnTo>
                      <a:pt x="271716" y="315832"/>
                    </a:ln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804;g1b0b4827d83_0_59"/>
              <p:cNvSpPr/>
              <p:nvPr/>
            </p:nvSpPr>
            <p:spPr>
              <a:xfrm>
                <a:off x="2254902" y="1373051"/>
                <a:ext cx="72703" cy="72703"/>
              </a:xfrm>
              <a:custGeom>
                <a:avLst/>
                <a:gdLst/>
                <a:ahLst/>
                <a:cxnLst/>
                <a:rect l="l" t="t" r="r" b="b"/>
                <a:pathLst>
                  <a:path w="72703" h="72703" extrusionOk="0">
                    <a:moveTo>
                      <a:pt x="36555" y="580"/>
                    </a:moveTo>
                    <a:cubicBezTo>
                      <a:pt x="16719" y="580"/>
                      <a:pt x="580" y="16718"/>
                      <a:pt x="580" y="36555"/>
                    </a:cubicBezTo>
                    <a:cubicBezTo>
                      <a:pt x="580" y="56393"/>
                      <a:pt x="16719" y="72531"/>
                      <a:pt x="36555" y="72531"/>
                    </a:cubicBezTo>
                    <a:cubicBezTo>
                      <a:pt x="56392" y="72531"/>
                      <a:pt x="72531" y="56393"/>
                      <a:pt x="72531" y="36555"/>
                    </a:cubicBezTo>
                    <a:cubicBezTo>
                      <a:pt x="72532" y="16719"/>
                      <a:pt x="56393" y="580"/>
                      <a:pt x="36555" y="580"/>
                    </a:cubicBezTo>
                    <a:close/>
                    <a:moveTo>
                      <a:pt x="36555" y="56755"/>
                    </a:moveTo>
                    <a:cubicBezTo>
                      <a:pt x="25417" y="56755"/>
                      <a:pt x="16357" y="47693"/>
                      <a:pt x="16357" y="36556"/>
                    </a:cubicBezTo>
                    <a:cubicBezTo>
                      <a:pt x="16357" y="25418"/>
                      <a:pt x="25417" y="16357"/>
                      <a:pt x="36555" y="16357"/>
                    </a:cubicBezTo>
                    <a:cubicBezTo>
                      <a:pt x="47692" y="16357"/>
                      <a:pt x="56754" y="25418"/>
                      <a:pt x="56754" y="36556"/>
                    </a:cubicBezTo>
                    <a:cubicBezTo>
                      <a:pt x="56754" y="47693"/>
                      <a:pt x="47694" y="56755"/>
                      <a:pt x="36555" y="56755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805;g1b0b4827d83_0_59"/>
              <p:cNvSpPr/>
              <p:nvPr/>
            </p:nvSpPr>
            <p:spPr>
              <a:xfrm>
                <a:off x="2342464" y="1402405"/>
                <a:ext cx="59554" cy="16242"/>
              </a:xfrm>
              <a:custGeom>
                <a:avLst/>
                <a:gdLst/>
                <a:ahLst/>
                <a:cxnLst/>
                <a:rect l="l" t="t" r="r" b="b"/>
                <a:pathLst>
                  <a:path w="59554" h="16242" extrusionOk="0">
                    <a:moveTo>
                      <a:pt x="51855" y="580"/>
                    </a:moveTo>
                    <a:lnTo>
                      <a:pt x="8468" y="580"/>
                    </a:lnTo>
                    <a:cubicBezTo>
                      <a:pt x="4112" y="580"/>
                      <a:pt x="580" y="4112"/>
                      <a:pt x="580" y="8468"/>
                    </a:cubicBezTo>
                    <a:cubicBezTo>
                      <a:pt x="580" y="12825"/>
                      <a:pt x="4112" y="16357"/>
                      <a:pt x="8468" y="16357"/>
                    </a:cubicBezTo>
                    <a:lnTo>
                      <a:pt x="51855" y="16357"/>
                    </a:lnTo>
                    <a:cubicBezTo>
                      <a:pt x="56211" y="16357"/>
                      <a:pt x="59743" y="12825"/>
                      <a:pt x="59743" y="8468"/>
                    </a:cubicBezTo>
                    <a:cubicBezTo>
                      <a:pt x="59743" y="4112"/>
                      <a:pt x="56211" y="580"/>
                      <a:pt x="51855" y="58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806;g1b0b4827d83_0_59"/>
              <p:cNvSpPr/>
              <p:nvPr/>
            </p:nvSpPr>
            <p:spPr>
              <a:xfrm>
                <a:off x="2257269" y="1135775"/>
                <a:ext cx="39445" cy="16242"/>
              </a:xfrm>
              <a:custGeom>
                <a:avLst/>
                <a:gdLst/>
                <a:ahLst/>
                <a:cxnLst/>
                <a:rect l="l" t="t" r="r" b="b"/>
                <a:pathLst>
                  <a:path w="39445" h="16242" extrusionOk="0">
                    <a:moveTo>
                      <a:pt x="31345" y="580"/>
                    </a:moveTo>
                    <a:lnTo>
                      <a:pt x="8468" y="580"/>
                    </a:lnTo>
                    <a:cubicBezTo>
                      <a:pt x="4112" y="580"/>
                      <a:pt x="580" y="4112"/>
                      <a:pt x="580" y="8468"/>
                    </a:cubicBezTo>
                    <a:cubicBezTo>
                      <a:pt x="580" y="12825"/>
                      <a:pt x="4112" y="16357"/>
                      <a:pt x="8468" y="16357"/>
                    </a:cubicBezTo>
                    <a:lnTo>
                      <a:pt x="31345" y="16357"/>
                    </a:lnTo>
                    <a:cubicBezTo>
                      <a:pt x="35701" y="16357"/>
                      <a:pt x="39233" y="12825"/>
                      <a:pt x="39233" y="8468"/>
                    </a:cubicBezTo>
                    <a:cubicBezTo>
                      <a:pt x="39233" y="4112"/>
                      <a:pt x="35701" y="580"/>
                      <a:pt x="31345" y="58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807;g1b0b4827d83_0_59"/>
              <p:cNvSpPr/>
              <p:nvPr/>
            </p:nvSpPr>
            <p:spPr>
              <a:xfrm>
                <a:off x="2368496" y="1135775"/>
                <a:ext cx="85078" cy="16242"/>
              </a:xfrm>
              <a:custGeom>
                <a:avLst/>
                <a:gdLst/>
                <a:ahLst/>
                <a:cxnLst/>
                <a:rect l="l" t="t" r="r" b="b"/>
                <a:pathLst>
                  <a:path w="85078" h="16242" extrusionOk="0">
                    <a:moveTo>
                      <a:pt x="77098" y="580"/>
                    </a:moveTo>
                    <a:lnTo>
                      <a:pt x="8468" y="580"/>
                    </a:lnTo>
                    <a:cubicBezTo>
                      <a:pt x="4112" y="580"/>
                      <a:pt x="580" y="4112"/>
                      <a:pt x="580" y="8468"/>
                    </a:cubicBezTo>
                    <a:cubicBezTo>
                      <a:pt x="580" y="12825"/>
                      <a:pt x="4112" y="16357"/>
                      <a:pt x="8468" y="16357"/>
                    </a:cubicBezTo>
                    <a:lnTo>
                      <a:pt x="77098" y="16357"/>
                    </a:lnTo>
                    <a:cubicBezTo>
                      <a:pt x="81454" y="16357"/>
                      <a:pt x="84986" y="12825"/>
                      <a:pt x="84986" y="8468"/>
                    </a:cubicBezTo>
                    <a:cubicBezTo>
                      <a:pt x="84986" y="4112"/>
                      <a:pt x="81454" y="580"/>
                      <a:pt x="77098" y="58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808;g1b0b4827d83_0_59"/>
              <p:cNvSpPr/>
              <p:nvPr/>
            </p:nvSpPr>
            <p:spPr>
              <a:xfrm>
                <a:off x="2320377" y="1169696"/>
                <a:ext cx="133031" cy="16242"/>
              </a:xfrm>
              <a:custGeom>
                <a:avLst/>
                <a:gdLst/>
                <a:ahLst/>
                <a:cxnLst/>
                <a:rect l="l" t="t" r="r" b="b"/>
                <a:pathLst>
                  <a:path w="133031" h="16242" extrusionOk="0">
                    <a:moveTo>
                      <a:pt x="125217" y="580"/>
                    </a:moveTo>
                    <a:lnTo>
                      <a:pt x="8468" y="580"/>
                    </a:lnTo>
                    <a:cubicBezTo>
                      <a:pt x="4112" y="580"/>
                      <a:pt x="580" y="4112"/>
                      <a:pt x="580" y="8468"/>
                    </a:cubicBezTo>
                    <a:cubicBezTo>
                      <a:pt x="580" y="12825"/>
                      <a:pt x="4112" y="16357"/>
                      <a:pt x="8468" y="16357"/>
                    </a:cubicBezTo>
                    <a:lnTo>
                      <a:pt x="125217" y="16357"/>
                    </a:lnTo>
                    <a:cubicBezTo>
                      <a:pt x="129573" y="16357"/>
                      <a:pt x="133106" y="12825"/>
                      <a:pt x="133106" y="8468"/>
                    </a:cubicBezTo>
                    <a:cubicBezTo>
                      <a:pt x="133106" y="4112"/>
                      <a:pt x="129573" y="580"/>
                      <a:pt x="125217" y="58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809;g1b0b4827d83_0_59"/>
              <p:cNvSpPr/>
              <p:nvPr/>
            </p:nvSpPr>
            <p:spPr>
              <a:xfrm>
                <a:off x="2253719" y="1232014"/>
                <a:ext cx="200320" cy="16242"/>
              </a:xfrm>
              <a:custGeom>
                <a:avLst/>
                <a:gdLst/>
                <a:ahLst/>
                <a:cxnLst/>
                <a:rect l="l" t="t" r="r" b="b"/>
                <a:pathLst>
                  <a:path w="200320" h="16242" extrusionOk="0">
                    <a:moveTo>
                      <a:pt x="192270" y="580"/>
                    </a:moveTo>
                    <a:lnTo>
                      <a:pt x="8468" y="580"/>
                    </a:lnTo>
                    <a:cubicBezTo>
                      <a:pt x="4112" y="580"/>
                      <a:pt x="580" y="4112"/>
                      <a:pt x="580" y="8468"/>
                    </a:cubicBezTo>
                    <a:cubicBezTo>
                      <a:pt x="580" y="12825"/>
                      <a:pt x="4112" y="16357"/>
                      <a:pt x="8468" y="16357"/>
                    </a:cubicBezTo>
                    <a:lnTo>
                      <a:pt x="192269" y="16357"/>
                    </a:lnTo>
                    <a:cubicBezTo>
                      <a:pt x="196625" y="16357"/>
                      <a:pt x="200157" y="12825"/>
                      <a:pt x="200157" y="8468"/>
                    </a:cubicBezTo>
                    <a:cubicBezTo>
                      <a:pt x="200157" y="4112"/>
                      <a:pt x="196626" y="580"/>
                      <a:pt x="192270" y="58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810;g1b0b4827d83_0_59"/>
              <p:cNvSpPr/>
              <p:nvPr/>
            </p:nvSpPr>
            <p:spPr>
              <a:xfrm>
                <a:off x="2253719" y="1258836"/>
                <a:ext cx="200320" cy="16242"/>
              </a:xfrm>
              <a:custGeom>
                <a:avLst/>
                <a:gdLst/>
                <a:ahLst/>
                <a:cxnLst/>
                <a:rect l="l" t="t" r="r" b="b"/>
                <a:pathLst>
                  <a:path w="200320" h="16242" extrusionOk="0">
                    <a:moveTo>
                      <a:pt x="192270" y="580"/>
                    </a:moveTo>
                    <a:lnTo>
                      <a:pt x="8468" y="580"/>
                    </a:lnTo>
                    <a:cubicBezTo>
                      <a:pt x="4112" y="580"/>
                      <a:pt x="580" y="4112"/>
                      <a:pt x="580" y="8468"/>
                    </a:cubicBezTo>
                    <a:cubicBezTo>
                      <a:pt x="580" y="12825"/>
                      <a:pt x="4112" y="16357"/>
                      <a:pt x="8468" y="16357"/>
                    </a:cubicBezTo>
                    <a:lnTo>
                      <a:pt x="192269" y="16357"/>
                    </a:lnTo>
                    <a:cubicBezTo>
                      <a:pt x="196625" y="16357"/>
                      <a:pt x="200157" y="12825"/>
                      <a:pt x="200157" y="8468"/>
                    </a:cubicBezTo>
                    <a:cubicBezTo>
                      <a:pt x="200158" y="4112"/>
                      <a:pt x="196626" y="580"/>
                      <a:pt x="192270" y="58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811;g1b0b4827d83_0_59"/>
              <p:cNvSpPr/>
              <p:nvPr/>
            </p:nvSpPr>
            <p:spPr>
              <a:xfrm>
                <a:off x="2253719" y="1288023"/>
                <a:ext cx="200320" cy="16242"/>
              </a:xfrm>
              <a:custGeom>
                <a:avLst/>
                <a:gdLst/>
                <a:ahLst/>
                <a:cxnLst/>
                <a:rect l="l" t="t" r="r" b="b"/>
                <a:pathLst>
                  <a:path w="200320" h="16242" extrusionOk="0">
                    <a:moveTo>
                      <a:pt x="192270" y="580"/>
                    </a:moveTo>
                    <a:lnTo>
                      <a:pt x="8468" y="580"/>
                    </a:lnTo>
                    <a:cubicBezTo>
                      <a:pt x="4112" y="580"/>
                      <a:pt x="580" y="4112"/>
                      <a:pt x="580" y="8468"/>
                    </a:cubicBezTo>
                    <a:cubicBezTo>
                      <a:pt x="580" y="12825"/>
                      <a:pt x="4112" y="16357"/>
                      <a:pt x="8468" y="16357"/>
                    </a:cubicBezTo>
                    <a:lnTo>
                      <a:pt x="192269" y="16357"/>
                    </a:lnTo>
                    <a:cubicBezTo>
                      <a:pt x="196625" y="16357"/>
                      <a:pt x="200157" y="12825"/>
                      <a:pt x="200157" y="8468"/>
                    </a:cubicBezTo>
                    <a:cubicBezTo>
                      <a:pt x="200158" y="4112"/>
                      <a:pt x="196626" y="580"/>
                      <a:pt x="192270" y="58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812;g1b0b4827d83_0_59"/>
              <p:cNvSpPr/>
              <p:nvPr/>
            </p:nvSpPr>
            <p:spPr>
              <a:xfrm>
                <a:off x="2433181" y="1314843"/>
                <a:ext cx="20882" cy="16242"/>
              </a:xfrm>
              <a:custGeom>
                <a:avLst/>
                <a:gdLst/>
                <a:ahLst/>
                <a:cxnLst/>
                <a:rect l="l" t="t" r="r" b="b"/>
                <a:pathLst>
                  <a:path w="20882" h="16242" extrusionOk="0">
                    <a:moveTo>
                      <a:pt x="12807" y="580"/>
                    </a:moveTo>
                    <a:lnTo>
                      <a:pt x="8468" y="580"/>
                    </a:lnTo>
                    <a:cubicBezTo>
                      <a:pt x="4112" y="580"/>
                      <a:pt x="580" y="4112"/>
                      <a:pt x="580" y="8468"/>
                    </a:cubicBezTo>
                    <a:cubicBezTo>
                      <a:pt x="580" y="12825"/>
                      <a:pt x="4112" y="16357"/>
                      <a:pt x="8468" y="16357"/>
                    </a:cubicBezTo>
                    <a:lnTo>
                      <a:pt x="12807" y="16357"/>
                    </a:lnTo>
                    <a:cubicBezTo>
                      <a:pt x="17163" y="16357"/>
                      <a:pt x="20696" y="12825"/>
                      <a:pt x="20696" y="8468"/>
                    </a:cubicBezTo>
                    <a:cubicBezTo>
                      <a:pt x="20696" y="4112"/>
                      <a:pt x="17163" y="580"/>
                      <a:pt x="12807" y="58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813;g1b0b4827d83_0_59"/>
              <p:cNvSpPr/>
              <p:nvPr/>
            </p:nvSpPr>
            <p:spPr>
              <a:xfrm>
                <a:off x="2253719" y="1314843"/>
                <a:ext cx="168609" cy="16242"/>
              </a:xfrm>
              <a:custGeom>
                <a:avLst/>
                <a:gdLst/>
                <a:ahLst/>
                <a:cxnLst/>
                <a:rect l="l" t="t" r="r" b="b"/>
                <a:pathLst>
                  <a:path w="168609" h="16242" extrusionOk="0">
                    <a:moveTo>
                      <a:pt x="160321" y="580"/>
                    </a:moveTo>
                    <a:lnTo>
                      <a:pt x="8468" y="580"/>
                    </a:lnTo>
                    <a:cubicBezTo>
                      <a:pt x="4112" y="580"/>
                      <a:pt x="580" y="4112"/>
                      <a:pt x="580" y="8468"/>
                    </a:cubicBezTo>
                    <a:cubicBezTo>
                      <a:pt x="580" y="12825"/>
                      <a:pt x="4112" y="16357"/>
                      <a:pt x="8468" y="16357"/>
                    </a:cubicBezTo>
                    <a:lnTo>
                      <a:pt x="160321" y="16357"/>
                    </a:lnTo>
                    <a:cubicBezTo>
                      <a:pt x="164677" y="16357"/>
                      <a:pt x="168210" y="12825"/>
                      <a:pt x="168210" y="8468"/>
                    </a:cubicBezTo>
                    <a:cubicBezTo>
                      <a:pt x="168210" y="4112"/>
                      <a:pt x="164677" y="580"/>
                      <a:pt x="160321" y="580"/>
                    </a:cubicBezTo>
                    <a:close/>
                  </a:path>
                </a:pathLst>
              </a:custGeom>
              <a:solidFill>
                <a:srgbClr val="063C46"/>
              </a:solidFill>
              <a:ln>
                <a:noFill/>
              </a:ln>
            </p:spPr>
            <p:txBody>
              <a:bodyPr spcFirstLastPara="1" wrap="square" lIns="78190" tIns="39079" rIns="78190" bIns="3907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9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5" name="Google Shape;814;g1b0b4827d83_0_59"/>
          <p:cNvGrpSpPr/>
          <p:nvPr/>
        </p:nvGrpSpPr>
        <p:grpSpPr>
          <a:xfrm>
            <a:off x="1535672" y="4897959"/>
            <a:ext cx="8439140" cy="648499"/>
            <a:chOff x="449997" y="7621095"/>
            <a:chExt cx="13156853" cy="1011029"/>
          </a:xfrm>
        </p:grpSpPr>
        <p:sp>
          <p:nvSpPr>
            <p:cNvPr id="246" name="Google Shape;815;g1b0b4827d83_0_59"/>
            <p:cNvSpPr txBox="1"/>
            <p:nvPr/>
          </p:nvSpPr>
          <p:spPr>
            <a:xfrm>
              <a:off x="1029050" y="7749232"/>
              <a:ext cx="4122300" cy="882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600" dirty="0">
                  <a:solidFill>
                    <a:srgbClr val="00206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Совершенствование администрирования науки</a:t>
              </a:r>
              <a:endParaRPr sz="1600" dirty="0">
                <a:solidFill>
                  <a:srgbClr val="002060"/>
                </a:solidFill>
                <a:highlight>
                  <a:srgbClr val="FEC50C"/>
                </a:highlight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47" name="Google Shape;816;g1b0b4827d83_0_59"/>
            <p:cNvSpPr/>
            <p:nvPr/>
          </p:nvSpPr>
          <p:spPr>
            <a:xfrm>
              <a:off x="449997" y="7621095"/>
              <a:ext cx="410825" cy="984374"/>
            </a:xfrm>
            <a:custGeom>
              <a:avLst/>
              <a:gdLst/>
              <a:ahLst/>
              <a:cxnLst/>
              <a:rect l="l" t="t" r="r" b="b"/>
              <a:pathLst>
                <a:path w="1102887" h="2642616" extrusionOk="0">
                  <a:moveTo>
                    <a:pt x="309900" y="1473082"/>
                  </a:moveTo>
                  <a:lnTo>
                    <a:pt x="628650" y="1473082"/>
                  </a:lnTo>
                  <a:lnTo>
                    <a:pt x="628650" y="964937"/>
                  </a:lnTo>
                  <a:lnTo>
                    <a:pt x="610034" y="997594"/>
                  </a:lnTo>
                  <a:lnTo>
                    <a:pt x="309900" y="1473082"/>
                  </a:lnTo>
                  <a:close/>
                  <a:moveTo>
                    <a:pt x="651837" y="2618042"/>
                  </a:moveTo>
                  <a:cubicBezTo>
                    <a:pt x="651837" y="2631431"/>
                    <a:pt x="641060" y="2642534"/>
                    <a:pt x="627670" y="2642534"/>
                  </a:cubicBezTo>
                  <a:cubicBezTo>
                    <a:pt x="613953" y="2642534"/>
                    <a:pt x="603176" y="2631431"/>
                    <a:pt x="603176" y="2618042"/>
                  </a:cubicBezTo>
                  <a:lnTo>
                    <a:pt x="604482" y="2016824"/>
                  </a:lnTo>
                  <a:lnTo>
                    <a:pt x="604156" y="2016824"/>
                  </a:lnTo>
                  <a:lnTo>
                    <a:pt x="604156" y="1728788"/>
                  </a:lnTo>
                  <a:lnTo>
                    <a:pt x="37525" y="1728788"/>
                  </a:lnTo>
                  <a:cubicBezTo>
                    <a:pt x="24135" y="1728788"/>
                    <a:pt x="13358" y="1718337"/>
                    <a:pt x="13031" y="1704948"/>
                  </a:cubicBezTo>
                  <a:lnTo>
                    <a:pt x="294" y="1525660"/>
                  </a:lnTo>
                  <a:cubicBezTo>
                    <a:pt x="-32" y="1520108"/>
                    <a:pt x="1274" y="1515210"/>
                    <a:pt x="3887" y="1510638"/>
                  </a:cubicBezTo>
                  <a:lnTo>
                    <a:pt x="521855" y="693556"/>
                  </a:lnTo>
                  <a:cubicBezTo>
                    <a:pt x="529040" y="682126"/>
                    <a:pt x="544063" y="678534"/>
                    <a:pt x="555494" y="685718"/>
                  </a:cubicBezTo>
                  <a:cubicBezTo>
                    <a:pt x="566925" y="693230"/>
                    <a:pt x="570517" y="708252"/>
                    <a:pt x="563332" y="719682"/>
                  </a:cubicBezTo>
                  <a:lnTo>
                    <a:pt x="49609" y="1530232"/>
                  </a:lnTo>
                  <a:lnTo>
                    <a:pt x="60386" y="1679802"/>
                  </a:lnTo>
                  <a:lnTo>
                    <a:pt x="628650" y="1679802"/>
                  </a:lnTo>
                  <a:cubicBezTo>
                    <a:pt x="642366" y="1679802"/>
                    <a:pt x="653144" y="1690905"/>
                    <a:pt x="653144" y="1704295"/>
                  </a:cubicBezTo>
                  <a:lnTo>
                    <a:pt x="653144" y="2016824"/>
                  </a:lnTo>
                  <a:lnTo>
                    <a:pt x="653144" y="2016824"/>
                  </a:lnTo>
                  <a:lnTo>
                    <a:pt x="651837" y="2618042"/>
                  </a:lnTo>
                  <a:close/>
                  <a:moveTo>
                    <a:pt x="601869" y="24738"/>
                  </a:moveTo>
                  <a:cubicBezTo>
                    <a:pt x="601869" y="11348"/>
                    <a:pt x="612973" y="245"/>
                    <a:pt x="626364" y="245"/>
                  </a:cubicBezTo>
                  <a:cubicBezTo>
                    <a:pt x="639754" y="245"/>
                    <a:pt x="650858" y="11348"/>
                    <a:pt x="650858" y="24738"/>
                  </a:cubicBezTo>
                  <a:lnTo>
                    <a:pt x="650531" y="550191"/>
                  </a:lnTo>
                  <a:lnTo>
                    <a:pt x="915067" y="550191"/>
                  </a:lnTo>
                  <a:cubicBezTo>
                    <a:pt x="928784" y="550191"/>
                    <a:pt x="939562" y="561295"/>
                    <a:pt x="939562" y="574684"/>
                  </a:cubicBezTo>
                  <a:lnTo>
                    <a:pt x="939562" y="1448589"/>
                  </a:lnTo>
                  <a:lnTo>
                    <a:pt x="1078361" y="1448589"/>
                  </a:lnTo>
                  <a:cubicBezTo>
                    <a:pt x="1091752" y="1448589"/>
                    <a:pt x="1102856" y="1459693"/>
                    <a:pt x="1102856" y="1473082"/>
                  </a:cubicBezTo>
                  <a:lnTo>
                    <a:pt x="1102856" y="1704295"/>
                  </a:lnTo>
                  <a:cubicBezTo>
                    <a:pt x="1102856" y="1718011"/>
                    <a:pt x="1091752" y="1728788"/>
                    <a:pt x="1078361" y="1728788"/>
                  </a:cubicBezTo>
                  <a:lnTo>
                    <a:pt x="939562" y="1728788"/>
                  </a:lnTo>
                  <a:lnTo>
                    <a:pt x="939562" y="2016824"/>
                  </a:lnTo>
                  <a:cubicBezTo>
                    <a:pt x="939562" y="2030213"/>
                    <a:pt x="928784" y="2041316"/>
                    <a:pt x="915067" y="2041316"/>
                  </a:cubicBezTo>
                  <a:cubicBezTo>
                    <a:pt x="901677" y="2041316"/>
                    <a:pt x="890573" y="2030213"/>
                    <a:pt x="890573" y="2016824"/>
                  </a:cubicBezTo>
                  <a:lnTo>
                    <a:pt x="890573" y="1704295"/>
                  </a:lnTo>
                  <a:cubicBezTo>
                    <a:pt x="890573" y="1690905"/>
                    <a:pt x="901677" y="1679802"/>
                    <a:pt x="915067" y="1679802"/>
                  </a:cubicBezTo>
                  <a:lnTo>
                    <a:pt x="1053867" y="1679802"/>
                  </a:lnTo>
                  <a:lnTo>
                    <a:pt x="1053867" y="1497575"/>
                  </a:lnTo>
                  <a:lnTo>
                    <a:pt x="915067" y="1497575"/>
                  </a:lnTo>
                  <a:cubicBezTo>
                    <a:pt x="901677" y="1497575"/>
                    <a:pt x="890573" y="1486798"/>
                    <a:pt x="890573" y="1473082"/>
                  </a:cubicBezTo>
                  <a:lnTo>
                    <a:pt x="890573" y="599177"/>
                  </a:lnTo>
                  <a:lnTo>
                    <a:pt x="626037" y="599177"/>
                  </a:lnTo>
                  <a:lnTo>
                    <a:pt x="626037" y="599177"/>
                  </a:lnTo>
                  <a:cubicBezTo>
                    <a:pt x="612647" y="599177"/>
                    <a:pt x="601543" y="588074"/>
                    <a:pt x="601543" y="574684"/>
                  </a:cubicBezTo>
                  <a:lnTo>
                    <a:pt x="601869" y="24738"/>
                  </a:lnTo>
                  <a:close/>
                  <a:moveTo>
                    <a:pt x="628650" y="1522068"/>
                  </a:moveTo>
                  <a:lnTo>
                    <a:pt x="309900" y="1522068"/>
                  </a:lnTo>
                  <a:lnTo>
                    <a:pt x="309900" y="1522068"/>
                  </a:lnTo>
                  <a:cubicBezTo>
                    <a:pt x="301082" y="1522068"/>
                    <a:pt x="291937" y="1519455"/>
                    <a:pt x="284099" y="1514557"/>
                  </a:cubicBezTo>
                  <a:cubicBezTo>
                    <a:pt x="261238" y="1500188"/>
                    <a:pt x="254380" y="1470143"/>
                    <a:pt x="268750" y="1447283"/>
                  </a:cubicBezTo>
                  <a:lnTo>
                    <a:pt x="568231" y="972448"/>
                  </a:lnTo>
                  <a:lnTo>
                    <a:pt x="584234" y="944036"/>
                  </a:lnTo>
                  <a:cubicBezTo>
                    <a:pt x="592072" y="927381"/>
                    <a:pt x="609054" y="915951"/>
                    <a:pt x="628650" y="915951"/>
                  </a:cubicBezTo>
                  <a:cubicBezTo>
                    <a:pt x="655757" y="915951"/>
                    <a:pt x="677638" y="937832"/>
                    <a:pt x="677638" y="964937"/>
                  </a:cubicBezTo>
                  <a:lnTo>
                    <a:pt x="677638" y="1473082"/>
                  </a:lnTo>
                  <a:cubicBezTo>
                    <a:pt x="677638" y="1500188"/>
                    <a:pt x="655757" y="1522068"/>
                    <a:pt x="628650" y="1522068"/>
                  </a:cubicBezTo>
                  <a:close/>
                </a:path>
              </a:pathLst>
            </a:custGeom>
            <a:solidFill>
              <a:srgbClr val="00B3C7"/>
            </a:solidFill>
            <a:ln>
              <a:noFill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817;g1b0b4827d83_0_59"/>
            <p:cNvSpPr txBox="1"/>
            <p:nvPr/>
          </p:nvSpPr>
          <p:spPr>
            <a:xfrm>
              <a:off x="6065750" y="7798882"/>
              <a:ext cx="7541100" cy="7725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400" dirty="0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Внедрение механизмов формирования приоритетных научно-технических задач отраслей</a:t>
              </a:r>
              <a:endParaRPr sz="1400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9" name="Google Shape;818;g1b0b4827d83_0_59"/>
            <p:cNvSpPr/>
            <p:nvPr/>
          </p:nvSpPr>
          <p:spPr>
            <a:xfrm>
              <a:off x="5530526" y="7902979"/>
              <a:ext cx="428542" cy="420606"/>
            </a:xfrm>
            <a:custGeom>
              <a:avLst/>
              <a:gdLst/>
              <a:ahLst/>
              <a:cxnLst/>
              <a:rect l="l" t="t" r="r" b="b"/>
              <a:pathLst>
                <a:path w="396798" h="396798" extrusionOk="0">
                  <a:moveTo>
                    <a:pt x="359451" y="121954"/>
                  </a:moveTo>
                  <a:cubicBezTo>
                    <a:pt x="362096" y="129375"/>
                    <a:pt x="369122" y="134728"/>
                    <a:pt x="377438" y="134728"/>
                  </a:cubicBezTo>
                  <a:cubicBezTo>
                    <a:pt x="388002" y="134728"/>
                    <a:pt x="396599" y="126131"/>
                    <a:pt x="396599" y="115567"/>
                  </a:cubicBezTo>
                  <a:cubicBezTo>
                    <a:pt x="396599" y="105002"/>
                    <a:pt x="388002" y="96405"/>
                    <a:pt x="377438" y="96405"/>
                  </a:cubicBezTo>
                  <a:cubicBezTo>
                    <a:pt x="369122" y="96405"/>
                    <a:pt x="362096" y="101758"/>
                    <a:pt x="359451" y="109179"/>
                  </a:cubicBezTo>
                  <a:lnTo>
                    <a:pt x="230209" y="109179"/>
                  </a:lnTo>
                  <a:cubicBezTo>
                    <a:pt x="228989" y="87106"/>
                    <a:pt x="221592" y="66686"/>
                    <a:pt x="209604" y="49645"/>
                  </a:cubicBezTo>
                  <a:lnTo>
                    <a:pt x="213034" y="48087"/>
                  </a:lnTo>
                  <a:cubicBezTo>
                    <a:pt x="216176" y="50335"/>
                    <a:pt x="219996" y="51696"/>
                    <a:pt x="224147" y="51696"/>
                  </a:cubicBezTo>
                  <a:cubicBezTo>
                    <a:pt x="229219" y="51696"/>
                    <a:pt x="233804" y="49684"/>
                    <a:pt x="237234" y="46452"/>
                  </a:cubicBezTo>
                  <a:lnTo>
                    <a:pt x="275499" y="68321"/>
                  </a:lnTo>
                  <a:cubicBezTo>
                    <a:pt x="275384" y="69158"/>
                    <a:pt x="275244" y="69988"/>
                    <a:pt x="275244" y="70857"/>
                  </a:cubicBezTo>
                  <a:cubicBezTo>
                    <a:pt x="275244" y="81421"/>
                    <a:pt x="283841" y="90018"/>
                    <a:pt x="294405" y="90018"/>
                  </a:cubicBezTo>
                  <a:cubicBezTo>
                    <a:pt x="304970" y="90018"/>
                    <a:pt x="313567" y="81421"/>
                    <a:pt x="313567" y="70857"/>
                  </a:cubicBezTo>
                  <a:cubicBezTo>
                    <a:pt x="313567" y="68902"/>
                    <a:pt x="313190" y="67057"/>
                    <a:pt x="312640" y="65281"/>
                  </a:cubicBezTo>
                  <a:lnTo>
                    <a:pt x="366854" y="35709"/>
                  </a:lnTo>
                  <a:cubicBezTo>
                    <a:pt x="369888" y="37733"/>
                    <a:pt x="373522" y="38921"/>
                    <a:pt x="377438" y="38921"/>
                  </a:cubicBezTo>
                  <a:cubicBezTo>
                    <a:pt x="388002" y="38921"/>
                    <a:pt x="396599" y="30324"/>
                    <a:pt x="396599" y="19760"/>
                  </a:cubicBezTo>
                  <a:cubicBezTo>
                    <a:pt x="396599" y="9196"/>
                    <a:pt x="388002" y="599"/>
                    <a:pt x="377438" y="599"/>
                  </a:cubicBezTo>
                  <a:cubicBezTo>
                    <a:pt x="366873" y="599"/>
                    <a:pt x="358276" y="9196"/>
                    <a:pt x="358276" y="19760"/>
                  </a:cubicBezTo>
                  <a:cubicBezTo>
                    <a:pt x="358276" y="21715"/>
                    <a:pt x="358653" y="23560"/>
                    <a:pt x="359202" y="25336"/>
                  </a:cubicBezTo>
                  <a:lnTo>
                    <a:pt x="304989" y="54908"/>
                  </a:lnTo>
                  <a:cubicBezTo>
                    <a:pt x="301955" y="52884"/>
                    <a:pt x="298321" y="51696"/>
                    <a:pt x="294405" y="51696"/>
                  </a:cubicBezTo>
                  <a:cubicBezTo>
                    <a:pt x="289334" y="51696"/>
                    <a:pt x="284748" y="53707"/>
                    <a:pt x="281318" y="56939"/>
                  </a:cubicBezTo>
                  <a:lnTo>
                    <a:pt x="243053" y="35070"/>
                  </a:lnTo>
                  <a:cubicBezTo>
                    <a:pt x="243162" y="34233"/>
                    <a:pt x="243308" y="33403"/>
                    <a:pt x="243308" y="32534"/>
                  </a:cubicBezTo>
                  <a:cubicBezTo>
                    <a:pt x="243308" y="21970"/>
                    <a:pt x="234711" y="13373"/>
                    <a:pt x="224147" y="13373"/>
                  </a:cubicBezTo>
                  <a:cubicBezTo>
                    <a:pt x="213583" y="13373"/>
                    <a:pt x="204986" y="21970"/>
                    <a:pt x="204986" y="32534"/>
                  </a:cubicBezTo>
                  <a:cubicBezTo>
                    <a:pt x="204986" y="34227"/>
                    <a:pt x="205273" y="35830"/>
                    <a:pt x="205688" y="37395"/>
                  </a:cubicBezTo>
                  <a:lnTo>
                    <a:pt x="201396" y="39343"/>
                  </a:lnTo>
                  <a:cubicBezTo>
                    <a:pt x="180319" y="15640"/>
                    <a:pt x="149699" y="599"/>
                    <a:pt x="115567" y="599"/>
                  </a:cubicBezTo>
                  <a:cubicBezTo>
                    <a:pt x="52175" y="599"/>
                    <a:pt x="599" y="52175"/>
                    <a:pt x="599" y="115567"/>
                  </a:cubicBezTo>
                  <a:cubicBezTo>
                    <a:pt x="599" y="170170"/>
                    <a:pt x="38896" y="215908"/>
                    <a:pt x="90018" y="227571"/>
                  </a:cubicBezTo>
                  <a:lnTo>
                    <a:pt x="90018" y="249696"/>
                  </a:lnTo>
                  <a:lnTo>
                    <a:pt x="64470" y="249696"/>
                  </a:lnTo>
                  <a:lnTo>
                    <a:pt x="64470" y="262470"/>
                  </a:lnTo>
                  <a:lnTo>
                    <a:pt x="77244" y="262470"/>
                  </a:lnTo>
                  <a:lnTo>
                    <a:pt x="77244" y="358276"/>
                  </a:lnTo>
                  <a:cubicBezTo>
                    <a:pt x="77244" y="379411"/>
                    <a:pt x="94432" y="396599"/>
                    <a:pt x="115567" y="396599"/>
                  </a:cubicBezTo>
                  <a:cubicBezTo>
                    <a:pt x="136701" y="396599"/>
                    <a:pt x="153889" y="379411"/>
                    <a:pt x="153889" y="358276"/>
                  </a:cubicBezTo>
                  <a:lnTo>
                    <a:pt x="153889" y="262470"/>
                  </a:lnTo>
                  <a:lnTo>
                    <a:pt x="166663" y="262470"/>
                  </a:lnTo>
                  <a:lnTo>
                    <a:pt x="166663" y="249696"/>
                  </a:lnTo>
                  <a:lnTo>
                    <a:pt x="141115" y="249696"/>
                  </a:lnTo>
                  <a:lnTo>
                    <a:pt x="141115" y="227571"/>
                  </a:lnTo>
                  <a:cubicBezTo>
                    <a:pt x="171709" y="220590"/>
                    <a:pt x="197628" y="201384"/>
                    <a:pt x="213564" y="175369"/>
                  </a:cubicBezTo>
                  <a:cubicBezTo>
                    <a:pt x="216751" y="181545"/>
                    <a:pt x="223119" y="185825"/>
                    <a:pt x="230534" y="185825"/>
                  </a:cubicBezTo>
                  <a:cubicBezTo>
                    <a:pt x="235836" y="185825"/>
                    <a:pt x="240632" y="183659"/>
                    <a:pt x="244107" y="180172"/>
                  </a:cubicBezTo>
                  <a:lnTo>
                    <a:pt x="288210" y="196708"/>
                  </a:lnTo>
                  <a:cubicBezTo>
                    <a:pt x="288146" y="197341"/>
                    <a:pt x="288018" y="197954"/>
                    <a:pt x="288018" y="198599"/>
                  </a:cubicBezTo>
                  <a:cubicBezTo>
                    <a:pt x="288018" y="209163"/>
                    <a:pt x="296615" y="217760"/>
                    <a:pt x="307179" y="217760"/>
                  </a:cubicBezTo>
                  <a:cubicBezTo>
                    <a:pt x="317744" y="217760"/>
                    <a:pt x="326341" y="209163"/>
                    <a:pt x="326341" y="198599"/>
                  </a:cubicBezTo>
                  <a:cubicBezTo>
                    <a:pt x="326341" y="198311"/>
                    <a:pt x="326270" y="198050"/>
                    <a:pt x="326258" y="197762"/>
                  </a:cubicBezTo>
                  <a:lnTo>
                    <a:pt x="363456" y="192448"/>
                  </a:lnTo>
                  <a:cubicBezTo>
                    <a:pt x="366956" y="196210"/>
                    <a:pt x="371906" y="198599"/>
                    <a:pt x="377438" y="198599"/>
                  </a:cubicBezTo>
                  <a:cubicBezTo>
                    <a:pt x="388002" y="198599"/>
                    <a:pt x="396599" y="190002"/>
                    <a:pt x="396599" y="179438"/>
                  </a:cubicBezTo>
                  <a:cubicBezTo>
                    <a:pt x="396599" y="168873"/>
                    <a:pt x="388002" y="160276"/>
                    <a:pt x="377438" y="160276"/>
                  </a:cubicBezTo>
                  <a:cubicBezTo>
                    <a:pt x="366873" y="160276"/>
                    <a:pt x="358276" y="168873"/>
                    <a:pt x="358276" y="179438"/>
                  </a:cubicBezTo>
                  <a:cubicBezTo>
                    <a:pt x="358276" y="179725"/>
                    <a:pt x="358346" y="179987"/>
                    <a:pt x="358359" y="180274"/>
                  </a:cubicBezTo>
                  <a:lnTo>
                    <a:pt x="321161" y="185588"/>
                  </a:lnTo>
                  <a:cubicBezTo>
                    <a:pt x="317661" y="181826"/>
                    <a:pt x="312711" y="179438"/>
                    <a:pt x="307179" y="179438"/>
                  </a:cubicBezTo>
                  <a:cubicBezTo>
                    <a:pt x="301878" y="179438"/>
                    <a:pt x="297081" y="181603"/>
                    <a:pt x="293607" y="185090"/>
                  </a:cubicBezTo>
                  <a:lnTo>
                    <a:pt x="249504" y="168554"/>
                  </a:lnTo>
                  <a:cubicBezTo>
                    <a:pt x="249568" y="167922"/>
                    <a:pt x="249696" y="167308"/>
                    <a:pt x="249696" y="166663"/>
                  </a:cubicBezTo>
                  <a:cubicBezTo>
                    <a:pt x="249696" y="156099"/>
                    <a:pt x="241099" y="147502"/>
                    <a:pt x="230534" y="147502"/>
                  </a:cubicBezTo>
                  <a:cubicBezTo>
                    <a:pt x="228874" y="147502"/>
                    <a:pt x="227290" y="147783"/>
                    <a:pt x="225750" y="148179"/>
                  </a:cubicBezTo>
                  <a:cubicBezTo>
                    <a:pt x="228235" y="139799"/>
                    <a:pt x="229704" y="131004"/>
                    <a:pt x="230209" y="121954"/>
                  </a:cubicBezTo>
                  <a:lnTo>
                    <a:pt x="359451" y="121954"/>
                  </a:lnTo>
                  <a:close/>
                  <a:moveTo>
                    <a:pt x="377438" y="109179"/>
                  </a:moveTo>
                  <a:cubicBezTo>
                    <a:pt x="380963" y="109179"/>
                    <a:pt x="383825" y="112041"/>
                    <a:pt x="383825" y="115567"/>
                  </a:cubicBezTo>
                  <a:cubicBezTo>
                    <a:pt x="383825" y="119092"/>
                    <a:pt x="380963" y="121954"/>
                    <a:pt x="377438" y="121954"/>
                  </a:cubicBezTo>
                  <a:cubicBezTo>
                    <a:pt x="373912" y="121954"/>
                    <a:pt x="371050" y="119092"/>
                    <a:pt x="371050" y="115567"/>
                  </a:cubicBezTo>
                  <a:cubicBezTo>
                    <a:pt x="371050" y="112041"/>
                    <a:pt x="373912" y="109179"/>
                    <a:pt x="377438" y="109179"/>
                  </a:cubicBezTo>
                  <a:close/>
                  <a:moveTo>
                    <a:pt x="377438" y="13373"/>
                  </a:moveTo>
                  <a:cubicBezTo>
                    <a:pt x="380963" y="13373"/>
                    <a:pt x="383825" y="16234"/>
                    <a:pt x="383825" y="19760"/>
                  </a:cubicBezTo>
                  <a:cubicBezTo>
                    <a:pt x="383825" y="23286"/>
                    <a:pt x="380963" y="26147"/>
                    <a:pt x="377438" y="26147"/>
                  </a:cubicBezTo>
                  <a:cubicBezTo>
                    <a:pt x="373912" y="26147"/>
                    <a:pt x="371050" y="23286"/>
                    <a:pt x="371050" y="19760"/>
                  </a:cubicBezTo>
                  <a:cubicBezTo>
                    <a:pt x="371050" y="16234"/>
                    <a:pt x="373912" y="13373"/>
                    <a:pt x="377438" y="13373"/>
                  </a:cubicBezTo>
                  <a:close/>
                  <a:moveTo>
                    <a:pt x="294405" y="64470"/>
                  </a:moveTo>
                  <a:cubicBezTo>
                    <a:pt x="297931" y="64470"/>
                    <a:pt x="300792" y="67331"/>
                    <a:pt x="300792" y="70857"/>
                  </a:cubicBezTo>
                  <a:cubicBezTo>
                    <a:pt x="300792" y="74383"/>
                    <a:pt x="297931" y="77244"/>
                    <a:pt x="294405" y="77244"/>
                  </a:cubicBezTo>
                  <a:cubicBezTo>
                    <a:pt x="290880" y="77244"/>
                    <a:pt x="288018" y="74383"/>
                    <a:pt x="288018" y="70857"/>
                  </a:cubicBezTo>
                  <a:cubicBezTo>
                    <a:pt x="288018" y="67331"/>
                    <a:pt x="290880" y="64470"/>
                    <a:pt x="294405" y="64470"/>
                  </a:cubicBezTo>
                  <a:close/>
                  <a:moveTo>
                    <a:pt x="224147" y="26147"/>
                  </a:moveTo>
                  <a:cubicBezTo>
                    <a:pt x="227673" y="26147"/>
                    <a:pt x="230534" y="29009"/>
                    <a:pt x="230534" y="32534"/>
                  </a:cubicBezTo>
                  <a:cubicBezTo>
                    <a:pt x="230534" y="36060"/>
                    <a:pt x="227673" y="38921"/>
                    <a:pt x="224147" y="38921"/>
                  </a:cubicBezTo>
                  <a:cubicBezTo>
                    <a:pt x="220622" y="38921"/>
                    <a:pt x="217760" y="36060"/>
                    <a:pt x="217760" y="32534"/>
                  </a:cubicBezTo>
                  <a:cubicBezTo>
                    <a:pt x="217760" y="29009"/>
                    <a:pt x="220622" y="26147"/>
                    <a:pt x="224147" y="26147"/>
                  </a:cubicBezTo>
                  <a:close/>
                  <a:moveTo>
                    <a:pt x="377438" y="173050"/>
                  </a:moveTo>
                  <a:cubicBezTo>
                    <a:pt x="380963" y="173050"/>
                    <a:pt x="383825" y="175912"/>
                    <a:pt x="383825" y="179438"/>
                  </a:cubicBezTo>
                  <a:cubicBezTo>
                    <a:pt x="383825" y="182963"/>
                    <a:pt x="380963" y="185825"/>
                    <a:pt x="377438" y="185825"/>
                  </a:cubicBezTo>
                  <a:cubicBezTo>
                    <a:pt x="373912" y="185825"/>
                    <a:pt x="371050" y="182963"/>
                    <a:pt x="371050" y="179438"/>
                  </a:cubicBezTo>
                  <a:cubicBezTo>
                    <a:pt x="371050" y="175912"/>
                    <a:pt x="373912" y="173050"/>
                    <a:pt x="377438" y="173050"/>
                  </a:cubicBezTo>
                  <a:close/>
                  <a:moveTo>
                    <a:pt x="307179" y="192212"/>
                  </a:moveTo>
                  <a:cubicBezTo>
                    <a:pt x="310705" y="192212"/>
                    <a:pt x="313567" y="195073"/>
                    <a:pt x="313567" y="198599"/>
                  </a:cubicBezTo>
                  <a:cubicBezTo>
                    <a:pt x="313567" y="202124"/>
                    <a:pt x="310705" y="204986"/>
                    <a:pt x="307179" y="204986"/>
                  </a:cubicBezTo>
                  <a:cubicBezTo>
                    <a:pt x="303654" y="204986"/>
                    <a:pt x="300792" y="202124"/>
                    <a:pt x="300792" y="198599"/>
                  </a:cubicBezTo>
                  <a:cubicBezTo>
                    <a:pt x="300792" y="195073"/>
                    <a:pt x="303654" y="192212"/>
                    <a:pt x="307179" y="192212"/>
                  </a:cubicBezTo>
                  <a:close/>
                  <a:moveTo>
                    <a:pt x="141115" y="358276"/>
                  </a:moveTo>
                  <a:cubicBezTo>
                    <a:pt x="141115" y="372366"/>
                    <a:pt x="129656" y="383825"/>
                    <a:pt x="115567" y="383825"/>
                  </a:cubicBezTo>
                  <a:cubicBezTo>
                    <a:pt x="101477" y="383825"/>
                    <a:pt x="90018" y="372366"/>
                    <a:pt x="90018" y="358276"/>
                  </a:cubicBezTo>
                  <a:lnTo>
                    <a:pt x="90018" y="262470"/>
                  </a:lnTo>
                  <a:lnTo>
                    <a:pt x="141115" y="262470"/>
                  </a:lnTo>
                  <a:lnTo>
                    <a:pt x="141115" y="358276"/>
                  </a:lnTo>
                  <a:close/>
                  <a:moveTo>
                    <a:pt x="102792" y="249696"/>
                  </a:moveTo>
                  <a:lnTo>
                    <a:pt x="102792" y="229781"/>
                  </a:lnTo>
                  <a:cubicBezTo>
                    <a:pt x="106989" y="230247"/>
                    <a:pt x="111242" y="230534"/>
                    <a:pt x="115567" y="230534"/>
                  </a:cubicBezTo>
                  <a:cubicBezTo>
                    <a:pt x="119891" y="230534"/>
                    <a:pt x="124138" y="230247"/>
                    <a:pt x="128341" y="229781"/>
                  </a:cubicBezTo>
                  <a:lnTo>
                    <a:pt x="128341" y="249696"/>
                  </a:lnTo>
                  <a:lnTo>
                    <a:pt x="102792" y="249696"/>
                  </a:lnTo>
                  <a:close/>
                  <a:moveTo>
                    <a:pt x="115567" y="217760"/>
                  </a:moveTo>
                  <a:cubicBezTo>
                    <a:pt x="59220" y="217760"/>
                    <a:pt x="13373" y="171914"/>
                    <a:pt x="13373" y="115567"/>
                  </a:cubicBezTo>
                  <a:cubicBezTo>
                    <a:pt x="13373" y="59220"/>
                    <a:pt x="59220" y="13373"/>
                    <a:pt x="115567" y="13373"/>
                  </a:cubicBezTo>
                  <a:cubicBezTo>
                    <a:pt x="144494" y="13373"/>
                    <a:pt x="170591" y="25508"/>
                    <a:pt x="189203" y="44887"/>
                  </a:cubicBezTo>
                  <a:lnTo>
                    <a:pt x="170438" y="53414"/>
                  </a:lnTo>
                  <a:cubicBezTo>
                    <a:pt x="155786" y="40467"/>
                    <a:pt x="136606" y="32534"/>
                    <a:pt x="115567" y="32534"/>
                  </a:cubicBezTo>
                  <a:cubicBezTo>
                    <a:pt x="69784" y="32534"/>
                    <a:pt x="32534" y="69784"/>
                    <a:pt x="32534" y="115567"/>
                  </a:cubicBezTo>
                  <a:cubicBezTo>
                    <a:pt x="32534" y="161349"/>
                    <a:pt x="69784" y="198599"/>
                    <a:pt x="115567" y="198599"/>
                  </a:cubicBezTo>
                  <a:cubicBezTo>
                    <a:pt x="142412" y="198599"/>
                    <a:pt x="166248" y="185735"/>
                    <a:pt x="181437" y="165910"/>
                  </a:cubicBezTo>
                  <a:lnTo>
                    <a:pt x="201901" y="170004"/>
                  </a:lnTo>
                  <a:cubicBezTo>
                    <a:pt x="183774" y="198644"/>
                    <a:pt x="151896" y="217760"/>
                    <a:pt x="115567" y="217760"/>
                  </a:cubicBezTo>
                  <a:close/>
                  <a:moveTo>
                    <a:pt x="102792" y="96405"/>
                  </a:moveTo>
                  <a:cubicBezTo>
                    <a:pt x="92228" y="96405"/>
                    <a:pt x="83631" y="105002"/>
                    <a:pt x="83631" y="115567"/>
                  </a:cubicBezTo>
                  <a:cubicBezTo>
                    <a:pt x="83631" y="126131"/>
                    <a:pt x="92228" y="134728"/>
                    <a:pt x="102792" y="134728"/>
                  </a:cubicBezTo>
                  <a:cubicBezTo>
                    <a:pt x="111108" y="134728"/>
                    <a:pt x="118134" y="129375"/>
                    <a:pt x="120778" y="121954"/>
                  </a:cubicBezTo>
                  <a:lnTo>
                    <a:pt x="185505" y="121954"/>
                  </a:lnTo>
                  <a:cubicBezTo>
                    <a:pt x="184522" y="132786"/>
                    <a:pt x="181041" y="142878"/>
                    <a:pt x="175688" y="151737"/>
                  </a:cubicBezTo>
                  <a:lnTo>
                    <a:pt x="159408" y="148479"/>
                  </a:lnTo>
                  <a:cubicBezTo>
                    <a:pt x="157051" y="140559"/>
                    <a:pt x="149789" y="134728"/>
                    <a:pt x="141115" y="134728"/>
                  </a:cubicBezTo>
                  <a:cubicBezTo>
                    <a:pt x="130551" y="134728"/>
                    <a:pt x="121954" y="143325"/>
                    <a:pt x="121954" y="153889"/>
                  </a:cubicBezTo>
                  <a:cubicBezTo>
                    <a:pt x="121954" y="164453"/>
                    <a:pt x="130551" y="173050"/>
                    <a:pt x="141115" y="173050"/>
                  </a:cubicBezTo>
                  <a:cubicBezTo>
                    <a:pt x="149029" y="173050"/>
                    <a:pt x="155831" y="168228"/>
                    <a:pt x="158750" y="161375"/>
                  </a:cubicBezTo>
                  <a:lnTo>
                    <a:pt x="167187" y="163061"/>
                  </a:lnTo>
                  <a:cubicBezTo>
                    <a:pt x="154336" y="177017"/>
                    <a:pt x="135986" y="185825"/>
                    <a:pt x="115567" y="185825"/>
                  </a:cubicBezTo>
                  <a:cubicBezTo>
                    <a:pt x="76829" y="185825"/>
                    <a:pt x="45308" y="154304"/>
                    <a:pt x="45308" y="115567"/>
                  </a:cubicBezTo>
                  <a:cubicBezTo>
                    <a:pt x="45308" y="76829"/>
                    <a:pt x="76829" y="45308"/>
                    <a:pt x="115567" y="45308"/>
                  </a:cubicBezTo>
                  <a:cubicBezTo>
                    <a:pt x="131279" y="45308"/>
                    <a:pt x="145758" y="50559"/>
                    <a:pt x="157472" y="59309"/>
                  </a:cubicBezTo>
                  <a:lnTo>
                    <a:pt x="152222" y="61691"/>
                  </a:lnTo>
                  <a:cubicBezTo>
                    <a:pt x="149086" y="59443"/>
                    <a:pt x="145267" y="58083"/>
                    <a:pt x="141115" y="58083"/>
                  </a:cubicBezTo>
                  <a:cubicBezTo>
                    <a:pt x="130551" y="58083"/>
                    <a:pt x="121954" y="66680"/>
                    <a:pt x="121954" y="77244"/>
                  </a:cubicBezTo>
                  <a:cubicBezTo>
                    <a:pt x="121954" y="87808"/>
                    <a:pt x="130551" y="96405"/>
                    <a:pt x="141115" y="96405"/>
                  </a:cubicBezTo>
                  <a:cubicBezTo>
                    <a:pt x="151679" y="96405"/>
                    <a:pt x="160276" y="87808"/>
                    <a:pt x="160276" y="77244"/>
                  </a:cubicBezTo>
                  <a:cubicBezTo>
                    <a:pt x="160276" y="75558"/>
                    <a:pt x="159989" y="73948"/>
                    <a:pt x="159574" y="72383"/>
                  </a:cubicBezTo>
                  <a:lnTo>
                    <a:pt x="167736" y="68672"/>
                  </a:lnTo>
                  <a:cubicBezTo>
                    <a:pt x="177598" y="79633"/>
                    <a:pt x="184094" y="93665"/>
                    <a:pt x="185499" y="109179"/>
                  </a:cubicBezTo>
                  <a:lnTo>
                    <a:pt x="120778" y="109179"/>
                  </a:lnTo>
                  <a:cubicBezTo>
                    <a:pt x="118134" y="101758"/>
                    <a:pt x="111108" y="96405"/>
                    <a:pt x="102792" y="96405"/>
                  </a:cubicBezTo>
                  <a:close/>
                  <a:moveTo>
                    <a:pt x="109179" y="115567"/>
                  </a:moveTo>
                  <a:cubicBezTo>
                    <a:pt x="109179" y="119092"/>
                    <a:pt x="106318" y="121954"/>
                    <a:pt x="102792" y="121954"/>
                  </a:cubicBezTo>
                  <a:cubicBezTo>
                    <a:pt x="99267" y="121954"/>
                    <a:pt x="96405" y="119092"/>
                    <a:pt x="96405" y="115567"/>
                  </a:cubicBezTo>
                  <a:cubicBezTo>
                    <a:pt x="96405" y="112041"/>
                    <a:pt x="99267" y="109179"/>
                    <a:pt x="102792" y="109179"/>
                  </a:cubicBezTo>
                  <a:cubicBezTo>
                    <a:pt x="106318" y="109179"/>
                    <a:pt x="109179" y="112041"/>
                    <a:pt x="109179" y="115567"/>
                  </a:cubicBezTo>
                  <a:close/>
                  <a:moveTo>
                    <a:pt x="147502" y="153889"/>
                  </a:moveTo>
                  <a:cubicBezTo>
                    <a:pt x="147502" y="157415"/>
                    <a:pt x="144641" y="160276"/>
                    <a:pt x="141115" y="160276"/>
                  </a:cubicBezTo>
                  <a:cubicBezTo>
                    <a:pt x="137589" y="160276"/>
                    <a:pt x="134728" y="157415"/>
                    <a:pt x="134728" y="153889"/>
                  </a:cubicBezTo>
                  <a:cubicBezTo>
                    <a:pt x="134728" y="150363"/>
                    <a:pt x="137589" y="147502"/>
                    <a:pt x="141115" y="147502"/>
                  </a:cubicBezTo>
                  <a:cubicBezTo>
                    <a:pt x="144641" y="147502"/>
                    <a:pt x="147502" y="150363"/>
                    <a:pt x="147502" y="153889"/>
                  </a:cubicBezTo>
                  <a:close/>
                  <a:moveTo>
                    <a:pt x="147502" y="77244"/>
                  </a:moveTo>
                  <a:cubicBezTo>
                    <a:pt x="147502" y="80770"/>
                    <a:pt x="144641" y="83631"/>
                    <a:pt x="141115" y="83631"/>
                  </a:cubicBezTo>
                  <a:cubicBezTo>
                    <a:pt x="137589" y="83631"/>
                    <a:pt x="134728" y="80770"/>
                    <a:pt x="134728" y="77244"/>
                  </a:cubicBezTo>
                  <a:cubicBezTo>
                    <a:pt x="134728" y="73718"/>
                    <a:pt x="137589" y="70857"/>
                    <a:pt x="141115" y="70857"/>
                  </a:cubicBezTo>
                  <a:cubicBezTo>
                    <a:pt x="144641" y="70857"/>
                    <a:pt x="147502" y="73718"/>
                    <a:pt x="147502" y="77244"/>
                  </a:cubicBezTo>
                  <a:close/>
                  <a:moveTo>
                    <a:pt x="208294" y="158258"/>
                  </a:moveTo>
                  <a:lnTo>
                    <a:pt x="188916" y="154381"/>
                  </a:lnTo>
                  <a:cubicBezTo>
                    <a:pt x="194128" y="144570"/>
                    <a:pt x="197385" y="133591"/>
                    <a:pt x="198273" y="121954"/>
                  </a:cubicBezTo>
                  <a:lnTo>
                    <a:pt x="217434" y="121954"/>
                  </a:lnTo>
                  <a:cubicBezTo>
                    <a:pt x="216630" y="134849"/>
                    <a:pt x="213455" y="147087"/>
                    <a:pt x="208294" y="158258"/>
                  </a:cubicBezTo>
                  <a:close/>
                  <a:moveTo>
                    <a:pt x="198273" y="109179"/>
                  </a:moveTo>
                  <a:cubicBezTo>
                    <a:pt x="196945" y="91807"/>
                    <a:pt x="190302" y="75903"/>
                    <a:pt x="179891" y="63148"/>
                  </a:cubicBezTo>
                  <a:lnTo>
                    <a:pt x="197724" y="55042"/>
                  </a:lnTo>
                  <a:cubicBezTo>
                    <a:pt x="209061" y="70397"/>
                    <a:pt x="216176" y="88983"/>
                    <a:pt x="217434" y="109179"/>
                  </a:cubicBezTo>
                  <a:lnTo>
                    <a:pt x="198273" y="109179"/>
                  </a:lnTo>
                  <a:close/>
                  <a:moveTo>
                    <a:pt x="230534" y="160276"/>
                  </a:moveTo>
                  <a:cubicBezTo>
                    <a:pt x="234060" y="160276"/>
                    <a:pt x="236921" y="163138"/>
                    <a:pt x="236921" y="166663"/>
                  </a:cubicBezTo>
                  <a:cubicBezTo>
                    <a:pt x="236921" y="170189"/>
                    <a:pt x="234060" y="173050"/>
                    <a:pt x="230534" y="173050"/>
                  </a:cubicBezTo>
                  <a:cubicBezTo>
                    <a:pt x="227009" y="173050"/>
                    <a:pt x="224147" y="170189"/>
                    <a:pt x="224147" y="166663"/>
                  </a:cubicBezTo>
                  <a:cubicBezTo>
                    <a:pt x="224147" y="163138"/>
                    <a:pt x="227009" y="160276"/>
                    <a:pt x="230534" y="160276"/>
                  </a:cubicBezTo>
                  <a:close/>
                </a:path>
              </a:pathLst>
            </a:custGeom>
            <a:solidFill>
              <a:srgbClr val="063C46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50" name="Google Shape;819;g1b0b4827d83_0_59"/>
          <p:cNvCxnSpPr/>
          <p:nvPr/>
        </p:nvCxnSpPr>
        <p:spPr>
          <a:xfrm>
            <a:off x="1521980" y="4688001"/>
            <a:ext cx="915262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820;g1b0b4827d83_0_59"/>
          <p:cNvCxnSpPr/>
          <p:nvPr/>
        </p:nvCxnSpPr>
        <p:spPr>
          <a:xfrm>
            <a:off x="1521980" y="3632288"/>
            <a:ext cx="915262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821;g1b0b4827d83_0_59"/>
          <p:cNvCxnSpPr/>
          <p:nvPr/>
        </p:nvCxnSpPr>
        <p:spPr>
          <a:xfrm>
            <a:off x="1535672" y="2704567"/>
            <a:ext cx="915262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822;g1b0b4827d83_0_59"/>
          <p:cNvCxnSpPr/>
          <p:nvPr/>
        </p:nvCxnSpPr>
        <p:spPr>
          <a:xfrm>
            <a:off x="1521980" y="5739321"/>
            <a:ext cx="915262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7515352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prstClr val="white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prstClr val="white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prstClr val="white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prstClr val="white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1695610" y="6488668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3F8FC69-EB15-48D8-B28A-D975429005C4}" type="slidenum">
              <a:rPr lang="ru-RU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/>
              <a:t>35</a:t>
            </a:fld>
            <a:endParaRPr lang="ru-RU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B67264D-61AA-41B3-8FDD-C7FE977FABEB}"/>
              </a:ext>
            </a:extLst>
          </p:cNvPr>
          <p:cNvSpPr/>
          <p:nvPr/>
        </p:nvSpPr>
        <p:spPr>
          <a:xfrm>
            <a:off x="271002" y="233968"/>
            <a:ext cx="9441219" cy="461661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НОВЫЙ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КУРС РАЗВИТИЯ</a:t>
            </a:r>
            <a:r>
              <a:rPr lang="kk-KZ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НАУКИ</a:t>
            </a:r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9946" y="1298929"/>
            <a:ext cx="114349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Отработка законопроекта по дополнениям в Закон «О науке» </a:t>
            </a:r>
            <a:r>
              <a:rPr lang="ru-RU" sz="1600" i="1" dirty="0">
                <a:solidFill>
                  <a:srgbClr val="002060"/>
                </a:solidFill>
                <a:latin typeface="Arial Narrow" panose="020B0606020202030204" pitchFamily="34" charset="0"/>
              </a:rPr>
              <a:t>(депутатская инициатива)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. 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Основные вводимые нормы:</a:t>
            </a:r>
          </a:p>
          <a:p>
            <a:pPr marL="271463" indent="269875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увеличение доплат из гос. бюджета за ученые степени и ученые звания работникам научных организаций и вузов;</a:t>
            </a:r>
          </a:p>
          <a:p>
            <a:pPr marL="271463" indent="269875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предоставление права исследовательским университетам (АО, НАО) создавать дочерние научные центры, лабораторий и институты;</a:t>
            </a:r>
          </a:p>
          <a:p>
            <a:pPr marL="271463" indent="269875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предоставление налоговых льгот для бизнеса на проекты по созданию научных центров;</a:t>
            </a:r>
          </a:p>
          <a:p>
            <a:pPr marL="271463" indent="269875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предоставление доп. объема медицинской помощи ученым - члены НАН, национальных академий, и их супруг;</a:t>
            </a:r>
          </a:p>
          <a:p>
            <a:pPr marL="271463" indent="269875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предоставления нового вида </a:t>
            </a:r>
            <a:r>
              <a:rPr lang="ru-RU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грантового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финансирования для развития научной инфраструктуры;</a:t>
            </a:r>
          </a:p>
          <a:p>
            <a:pPr marL="271463" indent="269875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в части наделения МИО функциями по осуществлению гос. политики в области науки и финансирование прикладных проектов.</a:t>
            </a:r>
          </a:p>
          <a:p>
            <a:pPr marL="271463" indent="269875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по возложению функций по анализу научно-технической информации на дочернюю структуру АО «НЦГНТЭ» </a:t>
            </a:r>
          </a:p>
          <a:p>
            <a:pPr marL="271463" indent="269875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по закреплению администратора по проектам коммерциализации РННТД и научным стажировкам</a:t>
            </a:r>
          </a:p>
          <a:p>
            <a:pPr marL="271463"/>
            <a:endParaRPr lang="ru-RU" sz="16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 algn="just" defTabSz="920456" fontAlgn="base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Совместно с МЦРИАП подготовка концепции </a:t>
            </a:r>
            <a:r>
              <a:rPr lang="ru-RU" sz="1600" b="1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Информационной системы (Единое Окно) </a:t>
            </a: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для привлечения частных инвестиций в НИОКР, в том числе в рамках 1% от дохода недропользователей </a:t>
            </a:r>
            <a:r>
              <a:rPr lang="ru-RU" sz="1600" b="1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(более 100 млрд. в год)</a:t>
            </a: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;</a:t>
            </a:r>
          </a:p>
          <a:p>
            <a:pPr marL="285750" indent="-285750" algn="just" defTabSz="920456" fontAlgn="base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</a:t>
            </a:r>
            <a:r>
              <a:rPr lang="ru-RU" sz="1600" b="1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 техно-парков </a:t>
            </a: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 базе вузов</a:t>
            </a: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</a:t>
            </a:r>
            <a:r>
              <a:rPr lang="ru-RU" sz="1400" kern="0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КазНИТУ</a:t>
            </a: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им. К. </a:t>
            </a:r>
            <a:r>
              <a:rPr lang="ru-RU" sz="1400" kern="0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Сатпаева</a:t>
            </a: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ЮКУ им. </a:t>
            </a:r>
            <a:r>
              <a:rPr lang="ru-RU" sz="1400" kern="0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М.Ауэзова</a:t>
            </a: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ru-RU" sz="1400" kern="0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КарУ</a:t>
            </a: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им. </a:t>
            </a:r>
            <a:r>
              <a:rPr lang="ru-RU" sz="1400" kern="0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Е.Букетова</a:t>
            </a: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АРУ им. </a:t>
            </a:r>
            <a:r>
              <a:rPr lang="ru-RU" sz="1400" kern="0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К.Жубанова</a:t>
            </a: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ВКТУ им. Д. </a:t>
            </a:r>
            <a:r>
              <a:rPr lang="ru-RU" sz="1400" kern="0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Серикбаева</a:t>
            </a: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);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Будет продолжена работа по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увеличению финансирования НИОКР 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до 1% от ВВП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Ежегодно будут проводиться конкурсы на программно-целевое и </a:t>
            </a:r>
            <a:r>
              <a:rPr lang="ru-RU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грантовое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финансирование, проекты по коммерциализации.</a:t>
            </a:r>
          </a:p>
        </p:txBody>
      </p:sp>
    </p:spTree>
    <p:extLst>
      <p:ext uri="{BB962C8B-B14F-4D97-AF65-F5344CB8AC3E}">
        <p14:creationId xmlns:p14="http://schemas.microsoft.com/office/powerpoint/2010/main" val="146982287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0" y="6488668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5209E57-292E-4A8D-9567-972750D195D6}" type="slidenum">
              <a:rPr lang="ru-RU" smtClean="0">
                <a:latin typeface="Arial Narrow" panose="020B0606020202030204" pitchFamily="34" charset="0"/>
                <a:cs typeface="Arial" panose="020B0604020202020204" pitchFamily="34" charset="0"/>
              </a:rPr>
              <a:t>36</a:t>
            </a:fld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27" name="Google Shape;132;g1b0b4827d83_0_1"/>
          <p:cNvSpPr txBox="1"/>
          <p:nvPr/>
        </p:nvSpPr>
        <p:spPr>
          <a:xfrm>
            <a:off x="4560529" y="860122"/>
            <a:ext cx="2468077" cy="523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sz="1411" dirty="0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Углеродный налог и </a:t>
            </a:r>
            <a:r>
              <a:rPr lang="ru-RU" sz="1411" dirty="0" err="1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ESG</a:t>
            </a:r>
            <a:r>
              <a:rPr lang="ru-RU" sz="1411" dirty="0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-инвестиции</a:t>
            </a:r>
            <a:endParaRPr sz="1411" dirty="0">
              <a:solidFill>
                <a:srgbClr val="C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" name="Google Shape;133;g1b0b4827d83_0_1"/>
          <p:cNvSpPr/>
          <p:nvPr/>
        </p:nvSpPr>
        <p:spPr>
          <a:xfrm>
            <a:off x="7944360" y="3848663"/>
            <a:ext cx="1550582" cy="52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sz="1411" dirty="0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Индустрия 4.0</a:t>
            </a:r>
            <a:endParaRPr sz="1411" dirty="0">
              <a:solidFill>
                <a:srgbClr val="C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" name="Google Shape;134;g1b0b4827d83_0_1"/>
          <p:cNvSpPr/>
          <p:nvPr/>
        </p:nvSpPr>
        <p:spPr>
          <a:xfrm>
            <a:off x="2592151" y="4967671"/>
            <a:ext cx="1912153" cy="52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sz="1411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Протекционизм и торговые войны</a:t>
            </a:r>
            <a:endParaRPr sz="1411">
              <a:solidFill>
                <a:srgbClr val="C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" name="Google Shape;135;g1b0b4827d83_0_1"/>
          <p:cNvSpPr/>
          <p:nvPr/>
        </p:nvSpPr>
        <p:spPr>
          <a:xfrm>
            <a:off x="1852447" y="2401741"/>
            <a:ext cx="1912153" cy="523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>
              <a:lnSpc>
                <a:spcPct val="115000"/>
              </a:lnSpc>
            </a:pPr>
            <a:r>
              <a:rPr lang="ru-RU" sz="1411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Угроза новой волны пандемии</a:t>
            </a:r>
            <a:endParaRPr sz="1411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1" name="Google Shape;136;g1b0b4827d83_0_1"/>
          <p:cNvSpPr/>
          <p:nvPr/>
        </p:nvSpPr>
        <p:spPr>
          <a:xfrm>
            <a:off x="1902861" y="3891892"/>
            <a:ext cx="1811321" cy="52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>
              <a:lnSpc>
                <a:spcPct val="115000"/>
              </a:lnSpc>
            </a:pPr>
            <a:r>
              <a:rPr lang="ru-RU" sz="1411" dirty="0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Геополитические риски</a:t>
            </a:r>
            <a:endParaRPr sz="1411" dirty="0">
              <a:solidFill>
                <a:srgbClr val="C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1" name="Google Shape;137;g1b0b4827d83_0_1"/>
          <p:cNvSpPr/>
          <p:nvPr/>
        </p:nvSpPr>
        <p:spPr>
          <a:xfrm>
            <a:off x="7134251" y="4966251"/>
            <a:ext cx="2465598" cy="52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dirty="0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Нехватка ресурсов</a:t>
            </a:r>
            <a:br>
              <a:rPr lang="ru-RU" dirty="0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(вода, недра)</a:t>
            </a:r>
            <a:endParaRPr dirty="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2" name="Google Shape;138;g1b0b4827d83_0_1"/>
          <p:cNvGrpSpPr/>
          <p:nvPr/>
        </p:nvGrpSpPr>
        <p:grpSpPr>
          <a:xfrm>
            <a:off x="3974220" y="1786677"/>
            <a:ext cx="3639985" cy="3639985"/>
            <a:chOff x="4494100" y="2017000"/>
            <a:chExt cx="6141600" cy="6141600"/>
          </a:xfrm>
        </p:grpSpPr>
        <p:sp>
          <p:nvSpPr>
            <p:cNvPr id="43" name="Google Shape;139;g1b0b4827d83_0_1"/>
            <p:cNvSpPr/>
            <p:nvPr/>
          </p:nvSpPr>
          <p:spPr>
            <a:xfrm>
              <a:off x="4494100" y="2017000"/>
              <a:ext cx="6141600" cy="6141600"/>
            </a:xfrm>
            <a:prstGeom prst="ellipse">
              <a:avLst/>
            </a:prstGeom>
            <a:noFill/>
            <a:ln w="19050" cap="flat" cmpd="sng">
              <a:solidFill>
                <a:srgbClr val="BC3C1C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63"/>
              </a:pPr>
              <a:endParaRPr sz="938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44" name="Google Shape;140;g1b0b4827d83_0_1"/>
            <p:cNvSpPr/>
            <p:nvPr/>
          </p:nvSpPr>
          <p:spPr>
            <a:xfrm>
              <a:off x="5172802" y="2695698"/>
              <a:ext cx="4784400" cy="4784400"/>
            </a:xfrm>
            <a:prstGeom prst="ellipse">
              <a:avLst/>
            </a:prstGeom>
            <a:noFill/>
            <a:ln w="12700" cap="flat" cmpd="sng">
              <a:solidFill>
                <a:srgbClr val="BC3C1C">
                  <a:alpha val="51760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63"/>
              </a:pPr>
              <a:endParaRPr sz="938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45" name="Google Shape;141;g1b0b4827d83_0_1"/>
            <p:cNvSpPr/>
            <p:nvPr/>
          </p:nvSpPr>
          <p:spPr>
            <a:xfrm rot="-5400000" flipH="1">
              <a:off x="5672296" y="3195193"/>
              <a:ext cx="3785700" cy="3785700"/>
            </a:xfrm>
            <a:prstGeom prst="ellipse">
              <a:avLst/>
            </a:prstGeom>
            <a:gradFill>
              <a:gsLst>
                <a:gs pos="0">
                  <a:srgbClr val="DD8069"/>
                </a:gs>
                <a:gs pos="100000">
                  <a:srgbClr val="BC3C1C"/>
                </a:gs>
              </a:gsLst>
              <a:lin ang="5400012" scaled="0"/>
            </a:gradFill>
            <a:ln w="38100" cap="flat" cmpd="sng">
              <a:solidFill>
                <a:srgbClr val="FFFFFF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/>
              <a:endParaRPr sz="704">
                <a:solidFill>
                  <a:srgbClr val="22305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46" name="Google Shape;142;g1b0b4827d83_0_1"/>
            <p:cNvSpPr/>
            <p:nvPr/>
          </p:nvSpPr>
          <p:spPr>
            <a:xfrm rot="-5400000" flipH="1">
              <a:off x="5837913" y="3360806"/>
              <a:ext cx="3453900" cy="3453900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32373C"/>
                </a:buClr>
                <a:buSzPts val="1097"/>
              </a:pPr>
              <a:endParaRPr sz="704">
                <a:solidFill>
                  <a:srgbClr val="22305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grpSp>
        <p:nvGrpSpPr>
          <p:cNvPr id="47" name="Google Shape;143;g1b0b4827d83_0_1"/>
          <p:cNvGrpSpPr/>
          <p:nvPr/>
        </p:nvGrpSpPr>
        <p:grpSpPr>
          <a:xfrm>
            <a:off x="3847621" y="2313594"/>
            <a:ext cx="699507" cy="699507"/>
            <a:chOff x="4812104" y="2405885"/>
            <a:chExt cx="991500" cy="991500"/>
          </a:xfrm>
        </p:grpSpPr>
        <p:sp>
          <p:nvSpPr>
            <p:cNvPr id="48" name="Google Shape;144;g1b0b4827d83_0_1"/>
            <p:cNvSpPr/>
            <p:nvPr/>
          </p:nvSpPr>
          <p:spPr>
            <a:xfrm>
              <a:off x="4812104" y="2405885"/>
              <a:ext cx="991500" cy="991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63"/>
              </a:pPr>
              <a:endParaRPr sz="938">
                <a:solidFill>
                  <a:srgbClr val="5A6469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49" name="Google Shape;145;g1b0b4827d83_0_1"/>
            <p:cNvSpPr/>
            <p:nvPr/>
          </p:nvSpPr>
          <p:spPr>
            <a:xfrm>
              <a:off x="4899471" y="2486698"/>
              <a:ext cx="829800" cy="8298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DD80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63"/>
              </a:pPr>
              <a:endParaRPr sz="938">
                <a:solidFill>
                  <a:srgbClr val="5A6469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grpSp>
        <p:nvGrpSpPr>
          <p:cNvPr id="50" name="Google Shape;146;g1b0b4827d83_0_1"/>
          <p:cNvGrpSpPr/>
          <p:nvPr/>
        </p:nvGrpSpPr>
        <p:grpSpPr>
          <a:xfrm>
            <a:off x="4475412" y="4841088"/>
            <a:ext cx="699478" cy="699478"/>
            <a:chOff x="9846734" y="5585732"/>
            <a:chExt cx="1180200" cy="1180200"/>
          </a:xfrm>
        </p:grpSpPr>
        <p:sp>
          <p:nvSpPr>
            <p:cNvPr id="51" name="Google Shape;147;g1b0b4827d83_0_1"/>
            <p:cNvSpPr/>
            <p:nvPr/>
          </p:nvSpPr>
          <p:spPr>
            <a:xfrm>
              <a:off x="9846734" y="5585732"/>
              <a:ext cx="1180200" cy="118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63"/>
              </a:pPr>
              <a:endParaRPr sz="938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52" name="Google Shape;148;g1b0b4827d83_0_1"/>
            <p:cNvSpPr/>
            <p:nvPr/>
          </p:nvSpPr>
          <p:spPr>
            <a:xfrm>
              <a:off x="9950741" y="5681937"/>
              <a:ext cx="987900" cy="987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DD80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63"/>
              </a:pPr>
              <a:endParaRPr sz="938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grpSp>
        <p:nvGrpSpPr>
          <p:cNvPr id="53" name="Google Shape;149;g1b0b4827d83_0_1"/>
          <p:cNvGrpSpPr/>
          <p:nvPr/>
        </p:nvGrpSpPr>
        <p:grpSpPr>
          <a:xfrm>
            <a:off x="7212075" y="3747711"/>
            <a:ext cx="699478" cy="699478"/>
            <a:chOff x="9169665" y="2210646"/>
            <a:chExt cx="1180200" cy="1180200"/>
          </a:xfrm>
        </p:grpSpPr>
        <p:sp>
          <p:nvSpPr>
            <p:cNvPr id="54" name="Google Shape;150;g1b0b4827d83_0_1"/>
            <p:cNvSpPr/>
            <p:nvPr/>
          </p:nvSpPr>
          <p:spPr>
            <a:xfrm>
              <a:off x="9169665" y="2210646"/>
              <a:ext cx="1180200" cy="118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63"/>
              </a:pPr>
              <a:endParaRPr sz="938">
                <a:solidFill>
                  <a:srgbClr val="5A6469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55" name="Google Shape;151;g1b0b4827d83_0_1"/>
            <p:cNvSpPr/>
            <p:nvPr/>
          </p:nvSpPr>
          <p:spPr>
            <a:xfrm>
              <a:off x="9273671" y="2306850"/>
              <a:ext cx="987900" cy="987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DD80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63"/>
              </a:pPr>
              <a:endParaRPr sz="938">
                <a:solidFill>
                  <a:srgbClr val="5A6469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grpSp>
        <p:nvGrpSpPr>
          <p:cNvPr id="56" name="Google Shape;152;g1b0b4827d83_0_1"/>
          <p:cNvGrpSpPr/>
          <p:nvPr/>
        </p:nvGrpSpPr>
        <p:grpSpPr>
          <a:xfrm>
            <a:off x="3736271" y="3769712"/>
            <a:ext cx="699478" cy="699478"/>
            <a:chOff x="5718525" y="7348989"/>
            <a:chExt cx="1180200" cy="1180200"/>
          </a:xfrm>
        </p:grpSpPr>
        <p:sp>
          <p:nvSpPr>
            <p:cNvPr id="57" name="Google Shape;153;g1b0b4827d83_0_1"/>
            <p:cNvSpPr/>
            <p:nvPr/>
          </p:nvSpPr>
          <p:spPr>
            <a:xfrm>
              <a:off x="5718525" y="7348989"/>
              <a:ext cx="1180200" cy="118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63"/>
              </a:pPr>
              <a:endParaRPr sz="938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58" name="Google Shape;154;g1b0b4827d83_0_1"/>
            <p:cNvSpPr/>
            <p:nvPr/>
          </p:nvSpPr>
          <p:spPr>
            <a:xfrm>
              <a:off x="5822532" y="7445193"/>
              <a:ext cx="987900" cy="987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DD80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63"/>
              </a:pPr>
              <a:endParaRPr sz="938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60" name="Google Shape;156;g1b0b4827d83_0_1"/>
          <p:cNvSpPr/>
          <p:nvPr/>
        </p:nvSpPr>
        <p:spPr>
          <a:xfrm>
            <a:off x="1450242" y="6055682"/>
            <a:ext cx="801076" cy="7441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63" name="Google Shape;159;g1b0b4827d83_0_1"/>
          <p:cNvSpPr txBox="1"/>
          <p:nvPr/>
        </p:nvSpPr>
        <p:spPr>
          <a:xfrm>
            <a:off x="4770615" y="3241668"/>
            <a:ext cx="2047045" cy="710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2309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Мировые вызовы</a:t>
            </a:r>
            <a:endParaRPr sz="2309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4" name="Google Shape;160;g1b0b4827d83_0_1"/>
          <p:cNvGrpSpPr/>
          <p:nvPr/>
        </p:nvGrpSpPr>
        <p:grpSpPr>
          <a:xfrm>
            <a:off x="5441592" y="1353677"/>
            <a:ext cx="699478" cy="699478"/>
            <a:chOff x="9169665" y="2210646"/>
            <a:chExt cx="1180200" cy="1180200"/>
          </a:xfrm>
        </p:grpSpPr>
        <p:sp>
          <p:nvSpPr>
            <p:cNvPr id="65" name="Google Shape;161;g1b0b4827d83_0_1"/>
            <p:cNvSpPr/>
            <p:nvPr/>
          </p:nvSpPr>
          <p:spPr>
            <a:xfrm>
              <a:off x="9169665" y="2210646"/>
              <a:ext cx="1180200" cy="118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63"/>
              </a:pPr>
              <a:endParaRPr sz="938">
                <a:solidFill>
                  <a:srgbClr val="5A6469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66" name="Google Shape;162;g1b0b4827d83_0_1"/>
            <p:cNvSpPr/>
            <p:nvPr/>
          </p:nvSpPr>
          <p:spPr>
            <a:xfrm>
              <a:off x="9273671" y="2306850"/>
              <a:ext cx="987900" cy="987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DD80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63"/>
              </a:pPr>
              <a:endParaRPr sz="938">
                <a:solidFill>
                  <a:srgbClr val="5A6469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grpSp>
        <p:nvGrpSpPr>
          <p:cNvPr id="67" name="Google Shape;163;g1b0b4827d83_0_1"/>
          <p:cNvGrpSpPr/>
          <p:nvPr/>
        </p:nvGrpSpPr>
        <p:grpSpPr>
          <a:xfrm>
            <a:off x="6367571" y="4878600"/>
            <a:ext cx="699478" cy="699478"/>
            <a:chOff x="9169665" y="2210646"/>
            <a:chExt cx="1180200" cy="1180200"/>
          </a:xfrm>
        </p:grpSpPr>
        <p:sp>
          <p:nvSpPr>
            <p:cNvPr id="68" name="Google Shape;164;g1b0b4827d83_0_1"/>
            <p:cNvSpPr/>
            <p:nvPr/>
          </p:nvSpPr>
          <p:spPr>
            <a:xfrm>
              <a:off x="9169665" y="2210646"/>
              <a:ext cx="1180200" cy="118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63"/>
              </a:pPr>
              <a:endParaRPr sz="938">
                <a:solidFill>
                  <a:srgbClr val="5A6469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69" name="Google Shape;165;g1b0b4827d83_0_1"/>
            <p:cNvSpPr/>
            <p:nvPr/>
          </p:nvSpPr>
          <p:spPr>
            <a:xfrm>
              <a:off x="9273671" y="2306850"/>
              <a:ext cx="987900" cy="987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DD80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63"/>
              </a:pPr>
              <a:endParaRPr sz="938">
                <a:solidFill>
                  <a:srgbClr val="5A6469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grpSp>
        <p:nvGrpSpPr>
          <p:cNvPr id="70" name="Google Shape;166;g1b0b4827d83_0_1"/>
          <p:cNvGrpSpPr/>
          <p:nvPr/>
        </p:nvGrpSpPr>
        <p:grpSpPr>
          <a:xfrm>
            <a:off x="7369003" y="3909004"/>
            <a:ext cx="385629" cy="376912"/>
            <a:chOff x="3930936" y="1848357"/>
            <a:chExt cx="396000" cy="389331"/>
          </a:xfrm>
        </p:grpSpPr>
        <p:sp>
          <p:nvSpPr>
            <p:cNvPr id="71" name="Google Shape;167;g1b0b4827d83_0_1"/>
            <p:cNvSpPr/>
            <p:nvPr/>
          </p:nvSpPr>
          <p:spPr>
            <a:xfrm>
              <a:off x="4053562" y="2039763"/>
              <a:ext cx="15468" cy="20109"/>
            </a:xfrm>
            <a:custGeom>
              <a:avLst/>
              <a:gdLst/>
              <a:ahLst/>
              <a:cxnLst/>
              <a:rect l="l" t="t" r="r" b="b"/>
              <a:pathLst>
                <a:path w="15468" h="20109" extrusionOk="0">
                  <a:moveTo>
                    <a:pt x="13172" y="15310"/>
                  </a:moveTo>
                  <a:cubicBezTo>
                    <a:pt x="13785" y="13235"/>
                    <a:pt x="14476" y="11193"/>
                    <a:pt x="15247" y="9186"/>
                  </a:cubicBezTo>
                  <a:cubicBezTo>
                    <a:pt x="16540" y="5782"/>
                    <a:pt x="14831" y="1973"/>
                    <a:pt x="11428" y="675"/>
                  </a:cubicBezTo>
                  <a:cubicBezTo>
                    <a:pt x="8025" y="-622"/>
                    <a:pt x="4214" y="1081"/>
                    <a:pt x="2911" y="4482"/>
                  </a:cubicBezTo>
                  <a:cubicBezTo>
                    <a:pt x="2028" y="6796"/>
                    <a:pt x="1229" y="9155"/>
                    <a:pt x="513" y="11559"/>
                  </a:cubicBezTo>
                  <a:cubicBezTo>
                    <a:pt x="-80" y="13556"/>
                    <a:pt x="305" y="15715"/>
                    <a:pt x="1551" y="17384"/>
                  </a:cubicBezTo>
                  <a:cubicBezTo>
                    <a:pt x="2798" y="19053"/>
                    <a:pt x="4760" y="20035"/>
                    <a:pt x="6842" y="20034"/>
                  </a:cubicBezTo>
                  <a:cubicBezTo>
                    <a:pt x="9765" y="20033"/>
                    <a:pt x="12339" y="18111"/>
                    <a:pt x="13172" y="15310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68;g1b0b4827d83_0_1"/>
            <p:cNvSpPr/>
            <p:nvPr/>
          </p:nvSpPr>
          <p:spPr>
            <a:xfrm>
              <a:off x="4071352" y="1980357"/>
              <a:ext cx="84304" cy="46406"/>
            </a:xfrm>
            <a:custGeom>
              <a:avLst/>
              <a:gdLst/>
              <a:ahLst/>
              <a:cxnLst/>
              <a:rect l="l" t="t" r="r" b="b"/>
              <a:pathLst>
                <a:path w="84304" h="46406" extrusionOk="0">
                  <a:moveTo>
                    <a:pt x="6836" y="46440"/>
                  </a:moveTo>
                  <a:cubicBezTo>
                    <a:pt x="8787" y="46443"/>
                    <a:pt x="10640" y="45582"/>
                    <a:pt x="11895" y="44087"/>
                  </a:cubicBezTo>
                  <a:cubicBezTo>
                    <a:pt x="28187" y="24644"/>
                    <a:pt x="52258" y="13421"/>
                    <a:pt x="77624" y="13440"/>
                  </a:cubicBezTo>
                  <a:cubicBezTo>
                    <a:pt x="81270" y="13440"/>
                    <a:pt x="84224" y="10485"/>
                    <a:pt x="84224" y="6840"/>
                  </a:cubicBezTo>
                  <a:cubicBezTo>
                    <a:pt x="84224" y="3195"/>
                    <a:pt x="81270" y="240"/>
                    <a:pt x="77624" y="240"/>
                  </a:cubicBezTo>
                  <a:cubicBezTo>
                    <a:pt x="48359" y="216"/>
                    <a:pt x="20587" y="13163"/>
                    <a:pt x="1789" y="35593"/>
                  </a:cubicBezTo>
                  <a:cubicBezTo>
                    <a:pt x="138" y="37556"/>
                    <a:pt x="-226" y="40298"/>
                    <a:pt x="856" y="42624"/>
                  </a:cubicBezTo>
                  <a:cubicBezTo>
                    <a:pt x="1939" y="44950"/>
                    <a:pt x="4270" y="46438"/>
                    <a:pt x="6836" y="46440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169;g1b0b4827d83_0_1"/>
            <p:cNvSpPr/>
            <p:nvPr/>
          </p:nvSpPr>
          <p:spPr>
            <a:xfrm>
              <a:off x="3930936" y="1848357"/>
              <a:ext cx="396000" cy="225070"/>
            </a:xfrm>
            <a:custGeom>
              <a:avLst/>
              <a:gdLst/>
              <a:ahLst/>
              <a:cxnLst/>
              <a:rect l="l" t="t" r="r" b="b"/>
              <a:pathLst>
                <a:path w="396000" h="225070" extrusionOk="0">
                  <a:moveTo>
                    <a:pt x="395715" y="99277"/>
                  </a:moveTo>
                  <a:cubicBezTo>
                    <a:pt x="394321" y="92586"/>
                    <a:pt x="390208" y="86776"/>
                    <a:pt x="384362" y="83236"/>
                  </a:cubicBezTo>
                  <a:lnTo>
                    <a:pt x="260676" y="7929"/>
                  </a:lnTo>
                  <a:cubicBezTo>
                    <a:pt x="252402" y="2897"/>
                    <a:pt x="242903" y="237"/>
                    <a:pt x="233219" y="240"/>
                  </a:cubicBezTo>
                  <a:lnTo>
                    <a:pt x="165240" y="240"/>
                  </a:lnTo>
                  <a:cubicBezTo>
                    <a:pt x="163126" y="240"/>
                    <a:pt x="161006" y="240"/>
                    <a:pt x="159097" y="305"/>
                  </a:cubicBezTo>
                  <a:cubicBezTo>
                    <a:pt x="107175" y="1110"/>
                    <a:pt x="55512" y="7808"/>
                    <a:pt x="5100" y="20272"/>
                  </a:cubicBezTo>
                  <a:cubicBezTo>
                    <a:pt x="2230" y="21057"/>
                    <a:pt x="240" y="23665"/>
                    <a:pt x="240" y="26640"/>
                  </a:cubicBezTo>
                  <a:lnTo>
                    <a:pt x="240" y="46440"/>
                  </a:lnTo>
                  <a:lnTo>
                    <a:pt x="240" y="106433"/>
                  </a:lnTo>
                  <a:cubicBezTo>
                    <a:pt x="272" y="106644"/>
                    <a:pt x="314" y="106855"/>
                    <a:pt x="367" y="107062"/>
                  </a:cubicBezTo>
                  <a:cubicBezTo>
                    <a:pt x="400" y="107700"/>
                    <a:pt x="527" y="108329"/>
                    <a:pt x="744" y="108930"/>
                  </a:cubicBezTo>
                  <a:cubicBezTo>
                    <a:pt x="1028" y="109570"/>
                    <a:pt x="1414" y="110160"/>
                    <a:pt x="1886" y="110678"/>
                  </a:cubicBezTo>
                  <a:cubicBezTo>
                    <a:pt x="1990" y="110799"/>
                    <a:pt x="2028" y="110952"/>
                    <a:pt x="2141" y="111068"/>
                  </a:cubicBezTo>
                  <a:cubicBezTo>
                    <a:pt x="27987" y="137281"/>
                    <a:pt x="26441" y="175592"/>
                    <a:pt x="23224" y="196069"/>
                  </a:cubicBezTo>
                  <a:cubicBezTo>
                    <a:pt x="21493" y="207608"/>
                    <a:pt x="27850" y="218842"/>
                    <a:pt x="38635" y="223300"/>
                  </a:cubicBezTo>
                  <a:cubicBezTo>
                    <a:pt x="38783" y="223378"/>
                    <a:pt x="38938" y="223442"/>
                    <a:pt x="39092" y="223507"/>
                  </a:cubicBezTo>
                  <a:cubicBezTo>
                    <a:pt x="45711" y="226158"/>
                    <a:pt x="53131" y="225963"/>
                    <a:pt x="59602" y="222966"/>
                  </a:cubicBezTo>
                  <a:cubicBezTo>
                    <a:pt x="65732" y="220176"/>
                    <a:pt x="70414" y="214947"/>
                    <a:pt x="72512" y="208547"/>
                  </a:cubicBezTo>
                  <a:cubicBezTo>
                    <a:pt x="106337" y="105386"/>
                    <a:pt x="131933" y="92390"/>
                    <a:pt x="155175" y="89480"/>
                  </a:cubicBezTo>
                  <a:cubicBezTo>
                    <a:pt x="168422" y="94682"/>
                    <a:pt x="183337" y="93410"/>
                    <a:pt x="195512" y="86040"/>
                  </a:cubicBezTo>
                  <a:lnTo>
                    <a:pt x="235269" y="86040"/>
                  </a:lnTo>
                  <a:cubicBezTo>
                    <a:pt x="237409" y="86041"/>
                    <a:pt x="239534" y="86394"/>
                    <a:pt x="241559" y="87084"/>
                  </a:cubicBezTo>
                  <a:lnTo>
                    <a:pt x="363743" y="127812"/>
                  </a:lnTo>
                  <a:cubicBezTo>
                    <a:pt x="373821" y="131145"/>
                    <a:pt x="384901" y="127674"/>
                    <a:pt x="391277" y="119188"/>
                  </a:cubicBezTo>
                  <a:cubicBezTo>
                    <a:pt x="391439" y="118975"/>
                    <a:pt x="391585" y="118751"/>
                    <a:pt x="391716" y="118517"/>
                  </a:cubicBezTo>
                  <a:cubicBezTo>
                    <a:pt x="395661" y="112937"/>
                    <a:pt x="397110" y="105968"/>
                    <a:pt x="395715" y="99277"/>
                  </a:cubicBezTo>
                  <a:close/>
                  <a:moveTo>
                    <a:pt x="13441" y="53041"/>
                  </a:moveTo>
                  <a:lnTo>
                    <a:pt x="26641" y="53041"/>
                  </a:lnTo>
                  <a:lnTo>
                    <a:pt x="26641" y="92641"/>
                  </a:lnTo>
                  <a:lnTo>
                    <a:pt x="13441" y="92641"/>
                  </a:lnTo>
                  <a:lnTo>
                    <a:pt x="13441" y="53041"/>
                  </a:lnTo>
                  <a:close/>
                  <a:moveTo>
                    <a:pt x="59969" y="204434"/>
                  </a:moveTo>
                  <a:cubicBezTo>
                    <a:pt x="58996" y="207357"/>
                    <a:pt x="56843" y="209739"/>
                    <a:pt x="54033" y="211002"/>
                  </a:cubicBezTo>
                  <a:cubicBezTo>
                    <a:pt x="51077" y="212394"/>
                    <a:pt x="47696" y="212584"/>
                    <a:pt x="44603" y="211530"/>
                  </a:cubicBezTo>
                  <a:cubicBezTo>
                    <a:pt x="44364" y="211396"/>
                    <a:pt x="44117" y="211277"/>
                    <a:pt x="43862" y="211176"/>
                  </a:cubicBezTo>
                  <a:cubicBezTo>
                    <a:pt x="38604" y="209130"/>
                    <a:pt x="35453" y="203727"/>
                    <a:pt x="36263" y="198144"/>
                  </a:cubicBezTo>
                  <a:cubicBezTo>
                    <a:pt x="37215" y="192023"/>
                    <a:pt x="37809" y="185851"/>
                    <a:pt x="38041" y="179662"/>
                  </a:cubicBezTo>
                  <a:cubicBezTo>
                    <a:pt x="47881" y="177118"/>
                    <a:pt x="58339" y="178917"/>
                    <a:pt x="66765" y="184601"/>
                  </a:cubicBezTo>
                  <a:cubicBezTo>
                    <a:pt x="64523" y="190863"/>
                    <a:pt x="62261" y="197446"/>
                    <a:pt x="59969" y="204434"/>
                  </a:cubicBezTo>
                  <a:close/>
                  <a:moveTo>
                    <a:pt x="71413" y="172049"/>
                  </a:moveTo>
                  <a:cubicBezTo>
                    <a:pt x="61339" y="166085"/>
                    <a:pt x="49440" y="163986"/>
                    <a:pt x="37933" y="166143"/>
                  </a:cubicBezTo>
                  <a:cubicBezTo>
                    <a:pt x="37277" y="144068"/>
                    <a:pt x="29268" y="122845"/>
                    <a:pt x="15177" y="105840"/>
                  </a:cubicBezTo>
                  <a:lnTo>
                    <a:pt x="59640" y="105840"/>
                  </a:lnTo>
                  <a:cubicBezTo>
                    <a:pt x="77866" y="105840"/>
                    <a:pt x="92641" y="91065"/>
                    <a:pt x="92641" y="72840"/>
                  </a:cubicBezTo>
                  <a:cubicBezTo>
                    <a:pt x="92641" y="54615"/>
                    <a:pt x="77866" y="39840"/>
                    <a:pt x="59640" y="39840"/>
                  </a:cubicBezTo>
                  <a:lnTo>
                    <a:pt x="13441" y="39840"/>
                  </a:lnTo>
                  <a:lnTo>
                    <a:pt x="13441" y="31771"/>
                  </a:lnTo>
                  <a:cubicBezTo>
                    <a:pt x="54628" y="22037"/>
                    <a:pt x="96626" y="16124"/>
                    <a:pt x="138901" y="14106"/>
                  </a:cubicBezTo>
                  <a:cubicBezTo>
                    <a:pt x="130271" y="22857"/>
                    <a:pt x="125498" y="34695"/>
                    <a:pt x="125644" y="46985"/>
                  </a:cubicBezTo>
                  <a:cubicBezTo>
                    <a:pt x="125790" y="59274"/>
                    <a:pt x="130844" y="70995"/>
                    <a:pt x="139679" y="79539"/>
                  </a:cubicBezTo>
                  <a:cubicBezTo>
                    <a:pt x="116111" y="87626"/>
                    <a:pt x="94867" y="110789"/>
                    <a:pt x="71413" y="172049"/>
                  </a:cubicBezTo>
                  <a:close/>
                  <a:moveTo>
                    <a:pt x="39840" y="92641"/>
                  </a:moveTo>
                  <a:lnTo>
                    <a:pt x="39840" y="53041"/>
                  </a:lnTo>
                  <a:lnTo>
                    <a:pt x="53041" y="53041"/>
                  </a:lnTo>
                  <a:lnTo>
                    <a:pt x="53041" y="92641"/>
                  </a:lnTo>
                  <a:lnTo>
                    <a:pt x="39840" y="92641"/>
                  </a:lnTo>
                  <a:close/>
                  <a:moveTo>
                    <a:pt x="66240" y="91424"/>
                  </a:moveTo>
                  <a:lnTo>
                    <a:pt x="66240" y="54257"/>
                  </a:lnTo>
                  <a:cubicBezTo>
                    <a:pt x="74145" y="57014"/>
                    <a:pt x="79440" y="64469"/>
                    <a:pt x="79440" y="72841"/>
                  </a:cubicBezTo>
                  <a:cubicBezTo>
                    <a:pt x="79440" y="81212"/>
                    <a:pt x="74145" y="88667"/>
                    <a:pt x="66240" y="91424"/>
                  </a:cubicBezTo>
                  <a:close/>
                  <a:moveTo>
                    <a:pt x="171841" y="79440"/>
                  </a:moveTo>
                  <a:cubicBezTo>
                    <a:pt x="153615" y="79440"/>
                    <a:pt x="138840" y="64666"/>
                    <a:pt x="138840" y="46440"/>
                  </a:cubicBezTo>
                  <a:cubicBezTo>
                    <a:pt x="138862" y="28223"/>
                    <a:pt x="153624" y="13461"/>
                    <a:pt x="171841" y="13440"/>
                  </a:cubicBezTo>
                  <a:cubicBezTo>
                    <a:pt x="190066" y="13440"/>
                    <a:pt x="204841" y="28215"/>
                    <a:pt x="204841" y="46440"/>
                  </a:cubicBezTo>
                  <a:cubicBezTo>
                    <a:pt x="204841" y="64665"/>
                    <a:pt x="190066" y="79440"/>
                    <a:pt x="171841" y="79440"/>
                  </a:cubicBezTo>
                  <a:close/>
                  <a:moveTo>
                    <a:pt x="245775" y="74581"/>
                  </a:moveTo>
                  <a:cubicBezTo>
                    <a:pt x="242393" y="73427"/>
                    <a:pt x="238843" y="72839"/>
                    <a:pt x="235269" y="72841"/>
                  </a:cubicBezTo>
                  <a:lnTo>
                    <a:pt x="209699" y="72841"/>
                  </a:lnTo>
                  <a:cubicBezTo>
                    <a:pt x="222667" y="54352"/>
                    <a:pt x="220299" y="29185"/>
                    <a:pt x="204110" y="13441"/>
                  </a:cubicBezTo>
                  <a:lnTo>
                    <a:pt x="233219" y="13441"/>
                  </a:lnTo>
                  <a:cubicBezTo>
                    <a:pt x="240483" y="13435"/>
                    <a:pt x="247608" y="15431"/>
                    <a:pt x="253812" y="19209"/>
                  </a:cubicBezTo>
                  <a:lnTo>
                    <a:pt x="281763" y="36228"/>
                  </a:lnTo>
                  <a:lnTo>
                    <a:pt x="260160" y="79375"/>
                  </a:lnTo>
                  <a:lnTo>
                    <a:pt x="245775" y="74581"/>
                  </a:lnTo>
                  <a:close/>
                  <a:moveTo>
                    <a:pt x="272813" y="83593"/>
                  </a:moveTo>
                  <a:lnTo>
                    <a:pt x="293078" y="43117"/>
                  </a:lnTo>
                  <a:lnTo>
                    <a:pt x="350064" y="77813"/>
                  </a:lnTo>
                  <a:lnTo>
                    <a:pt x="336533" y="104833"/>
                  </a:lnTo>
                  <a:lnTo>
                    <a:pt x="272813" y="83593"/>
                  </a:lnTo>
                  <a:close/>
                  <a:moveTo>
                    <a:pt x="380733" y="111184"/>
                  </a:moveTo>
                  <a:cubicBezTo>
                    <a:pt x="380623" y="111332"/>
                    <a:pt x="380514" y="111487"/>
                    <a:pt x="380417" y="111648"/>
                  </a:cubicBezTo>
                  <a:cubicBezTo>
                    <a:pt x="377389" y="115319"/>
                    <a:pt x="372425" y="116763"/>
                    <a:pt x="367901" y="115289"/>
                  </a:cubicBezTo>
                  <a:lnTo>
                    <a:pt x="349191" y="109052"/>
                  </a:lnTo>
                  <a:lnTo>
                    <a:pt x="361383" y="84705"/>
                  </a:lnTo>
                  <a:lnTo>
                    <a:pt x="377517" y="94529"/>
                  </a:lnTo>
                  <a:cubicBezTo>
                    <a:pt x="380287" y="96199"/>
                    <a:pt x="382218" y="98966"/>
                    <a:pt x="382831" y="102141"/>
                  </a:cubicBezTo>
                  <a:cubicBezTo>
                    <a:pt x="383445" y="105316"/>
                    <a:pt x="382682" y="108603"/>
                    <a:pt x="380733" y="111184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170;g1b0b4827d83_0_1"/>
            <p:cNvSpPr/>
            <p:nvPr/>
          </p:nvSpPr>
          <p:spPr>
            <a:xfrm>
              <a:off x="4082736" y="1874757"/>
              <a:ext cx="39445" cy="39445"/>
            </a:xfrm>
            <a:custGeom>
              <a:avLst/>
              <a:gdLst/>
              <a:ahLst/>
              <a:cxnLst/>
              <a:rect l="l" t="t" r="r" b="b"/>
              <a:pathLst>
                <a:path w="39445" h="39445" extrusionOk="0">
                  <a:moveTo>
                    <a:pt x="20040" y="240"/>
                  </a:moveTo>
                  <a:cubicBezTo>
                    <a:pt x="9105" y="240"/>
                    <a:pt x="240" y="9105"/>
                    <a:pt x="240" y="20040"/>
                  </a:cubicBezTo>
                  <a:cubicBezTo>
                    <a:pt x="252" y="30971"/>
                    <a:pt x="9110" y="39829"/>
                    <a:pt x="20040" y="39840"/>
                  </a:cubicBezTo>
                  <a:cubicBezTo>
                    <a:pt x="30975" y="39840"/>
                    <a:pt x="39840" y="30976"/>
                    <a:pt x="39840" y="20040"/>
                  </a:cubicBezTo>
                  <a:cubicBezTo>
                    <a:pt x="39840" y="9105"/>
                    <a:pt x="30975" y="240"/>
                    <a:pt x="20040" y="240"/>
                  </a:cubicBezTo>
                  <a:close/>
                  <a:moveTo>
                    <a:pt x="20040" y="26641"/>
                  </a:moveTo>
                  <a:cubicBezTo>
                    <a:pt x="16395" y="26641"/>
                    <a:pt x="13441" y="23686"/>
                    <a:pt x="13441" y="20041"/>
                  </a:cubicBezTo>
                  <a:cubicBezTo>
                    <a:pt x="13443" y="16397"/>
                    <a:pt x="16397" y="13444"/>
                    <a:pt x="20040" y="13441"/>
                  </a:cubicBezTo>
                  <a:cubicBezTo>
                    <a:pt x="23686" y="13441"/>
                    <a:pt x="26640" y="16396"/>
                    <a:pt x="26640" y="20041"/>
                  </a:cubicBezTo>
                  <a:cubicBezTo>
                    <a:pt x="26640" y="23686"/>
                    <a:pt x="23686" y="26641"/>
                    <a:pt x="20040" y="26641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71;g1b0b4827d83_0_1"/>
            <p:cNvSpPr/>
            <p:nvPr/>
          </p:nvSpPr>
          <p:spPr>
            <a:xfrm>
              <a:off x="3977133" y="1980376"/>
              <a:ext cx="13148" cy="13148"/>
            </a:xfrm>
            <a:custGeom>
              <a:avLst/>
              <a:gdLst/>
              <a:ahLst/>
              <a:cxnLst/>
              <a:rect l="l" t="t" r="r" b="b"/>
              <a:pathLst>
                <a:path w="13148" h="13148" extrusionOk="0">
                  <a:moveTo>
                    <a:pt x="11529" y="2135"/>
                  </a:moveTo>
                  <a:cubicBezTo>
                    <a:pt x="9948" y="624"/>
                    <a:pt x="7739" y="-40"/>
                    <a:pt x="5587" y="350"/>
                  </a:cubicBezTo>
                  <a:cubicBezTo>
                    <a:pt x="5151" y="414"/>
                    <a:pt x="4729" y="550"/>
                    <a:pt x="4336" y="750"/>
                  </a:cubicBezTo>
                  <a:cubicBezTo>
                    <a:pt x="3914" y="892"/>
                    <a:pt x="3513" y="1092"/>
                    <a:pt x="3144" y="1343"/>
                  </a:cubicBezTo>
                  <a:cubicBezTo>
                    <a:pt x="2799" y="1588"/>
                    <a:pt x="2470" y="1852"/>
                    <a:pt x="2157" y="2136"/>
                  </a:cubicBezTo>
                  <a:cubicBezTo>
                    <a:pt x="949" y="3400"/>
                    <a:pt x="266" y="5074"/>
                    <a:pt x="242" y="6822"/>
                  </a:cubicBezTo>
                  <a:cubicBezTo>
                    <a:pt x="218" y="7688"/>
                    <a:pt x="399" y="8547"/>
                    <a:pt x="771" y="9330"/>
                  </a:cubicBezTo>
                  <a:cubicBezTo>
                    <a:pt x="1106" y="10129"/>
                    <a:pt x="1575" y="10866"/>
                    <a:pt x="2157" y="11509"/>
                  </a:cubicBezTo>
                  <a:cubicBezTo>
                    <a:pt x="2798" y="12092"/>
                    <a:pt x="3535" y="12560"/>
                    <a:pt x="4335" y="12895"/>
                  </a:cubicBezTo>
                  <a:cubicBezTo>
                    <a:pt x="5119" y="13263"/>
                    <a:pt x="5977" y="13444"/>
                    <a:pt x="6842" y="13423"/>
                  </a:cubicBezTo>
                  <a:cubicBezTo>
                    <a:pt x="9050" y="13446"/>
                    <a:pt x="11121" y="12352"/>
                    <a:pt x="12345" y="10514"/>
                  </a:cubicBezTo>
                  <a:cubicBezTo>
                    <a:pt x="13570" y="8676"/>
                    <a:pt x="13784" y="6345"/>
                    <a:pt x="12914" y="4316"/>
                  </a:cubicBezTo>
                  <a:cubicBezTo>
                    <a:pt x="12581" y="3514"/>
                    <a:pt x="12112" y="2777"/>
                    <a:pt x="11529" y="2135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72;g1b0b4827d83_0_1"/>
            <p:cNvSpPr/>
            <p:nvPr/>
          </p:nvSpPr>
          <p:spPr>
            <a:xfrm>
              <a:off x="4168534" y="1887966"/>
              <a:ext cx="13148" cy="13148"/>
            </a:xfrm>
            <a:custGeom>
              <a:avLst/>
              <a:gdLst/>
              <a:ahLst/>
              <a:cxnLst/>
              <a:rect l="l" t="t" r="r" b="b"/>
              <a:pathLst>
                <a:path w="13148" h="13148" extrusionOk="0">
                  <a:moveTo>
                    <a:pt x="11528" y="2145"/>
                  </a:moveTo>
                  <a:cubicBezTo>
                    <a:pt x="10885" y="1564"/>
                    <a:pt x="10149" y="1095"/>
                    <a:pt x="9349" y="759"/>
                  </a:cubicBezTo>
                  <a:cubicBezTo>
                    <a:pt x="6892" y="-279"/>
                    <a:pt x="4051" y="269"/>
                    <a:pt x="2155" y="2145"/>
                  </a:cubicBezTo>
                  <a:cubicBezTo>
                    <a:pt x="1558" y="2776"/>
                    <a:pt x="1088" y="3516"/>
                    <a:pt x="769" y="4324"/>
                  </a:cubicBezTo>
                  <a:cubicBezTo>
                    <a:pt x="-284" y="6780"/>
                    <a:pt x="265" y="9629"/>
                    <a:pt x="2155" y="11518"/>
                  </a:cubicBezTo>
                  <a:cubicBezTo>
                    <a:pt x="2797" y="12101"/>
                    <a:pt x="3534" y="12570"/>
                    <a:pt x="4334" y="12903"/>
                  </a:cubicBezTo>
                  <a:cubicBezTo>
                    <a:pt x="5931" y="13608"/>
                    <a:pt x="7751" y="13608"/>
                    <a:pt x="9348" y="12903"/>
                  </a:cubicBezTo>
                  <a:cubicBezTo>
                    <a:pt x="10148" y="12568"/>
                    <a:pt x="10884" y="12099"/>
                    <a:pt x="11527" y="11518"/>
                  </a:cubicBezTo>
                  <a:cubicBezTo>
                    <a:pt x="13417" y="9630"/>
                    <a:pt x="13967" y="6781"/>
                    <a:pt x="12913" y="4325"/>
                  </a:cubicBezTo>
                  <a:cubicBezTo>
                    <a:pt x="12595" y="3516"/>
                    <a:pt x="12125" y="2776"/>
                    <a:pt x="11528" y="2145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73;g1b0b4827d83_0_1"/>
            <p:cNvSpPr/>
            <p:nvPr/>
          </p:nvSpPr>
          <p:spPr>
            <a:xfrm>
              <a:off x="4227935" y="1914354"/>
              <a:ext cx="13148" cy="13148"/>
            </a:xfrm>
            <a:custGeom>
              <a:avLst/>
              <a:gdLst/>
              <a:ahLst/>
              <a:cxnLst/>
              <a:rect l="l" t="t" r="r" b="b"/>
              <a:pathLst>
                <a:path w="13148" h="13148" extrusionOk="0">
                  <a:moveTo>
                    <a:pt x="10470" y="1364"/>
                  </a:moveTo>
                  <a:cubicBezTo>
                    <a:pt x="10134" y="1102"/>
                    <a:pt x="9754" y="901"/>
                    <a:pt x="9348" y="771"/>
                  </a:cubicBezTo>
                  <a:cubicBezTo>
                    <a:pt x="8954" y="571"/>
                    <a:pt x="8529" y="436"/>
                    <a:pt x="8091" y="371"/>
                  </a:cubicBezTo>
                  <a:cubicBezTo>
                    <a:pt x="6828" y="106"/>
                    <a:pt x="5513" y="246"/>
                    <a:pt x="4334" y="771"/>
                  </a:cubicBezTo>
                  <a:cubicBezTo>
                    <a:pt x="2676" y="1372"/>
                    <a:pt x="1371" y="2678"/>
                    <a:pt x="770" y="4335"/>
                  </a:cubicBezTo>
                  <a:cubicBezTo>
                    <a:pt x="-284" y="6791"/>
                    <a:pt x="265" y="9640"/>
                    <a:pt x="2155" y="11529"/>
                  </a:cubicBezTo>
                  <a:cubicBezTo>
                    <a:pt x="2797" y="12112"/>
                    <a:pt x="3533" y="12581"/>
                    <a:pt x="4334" y="12914"/>
                  </a:cubicBezTo>
                  <a:cubicBezTo>
                    <a:pt x="5931" y="13619"/>
                    <a:pt x="7751" y="13619"/>
                    <a:pt x="9348" y="12914"/>
                  </a:cubicBezTo>
                  <a:cubicBezTo>
                    <a:pt x="10148" y="12578"/>
                    <a:pt x="10884" y="12110"/>
                    <a:pt x="11527" y="11528"/>
                  </a:cubicBezTo>
                  <a:cubicBezTo>
                    <a:pt x="12767" y="10285"/>
                    <a:pt x="13456" y="8598"/>
                    <a:pt x="13441" y="6843"/>
                  </a:cubicBezTo>
                  <a:cubicBezTo>
                    <a:pt x="13416" y="5095"/>
                    <a:pt x="12732" y="3422"/>
                    <a:pt x="11527" y="2156"/>
                  </a:cubicBezTo>
                  <a:cubicBezTo>
                    <a:pt x="11203" y="1857"/>
                    <a:pt x="10849" y="1592"/>
                    <a:pt x="10470" y="1364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74;g1b0b4827d83_0_1"/>
            <p:cNvSpPr/>
            <p:nvPr/>
          </p:nvSpPr>
          <p:spPr>
            <a:xfrm>
              <a:off x="4056337" y="2027351"/>
              <a:ext cx="179437" cy="92039"/>
            </a:xfrm>
            <a:custGeom>
              <a:avLst/>
              <a:gdLst/>
              <a:ahLst/>
              <a:cxnLst/>
              <a:rect l="l" t="t" r="r" b="b"/>
              <a:pathLst>
                <a:path w="179437" h="92039" extrusionOk="0">
                  <a:moveTo>
                    <a:pt x="179232" y="33240"/>
                  </a:moveTo>
                  <a:lnTo>
                    <a:pt x="179232" y="33240"/>
                  </a:lnTo>
                  <a:lnTo>
                    <a:pt x="179232" y="6840"/>
                  </a:lnTo>
                  <a:cubicBezTo>
                    <a:pt x="179219" y="3200"/>
                    <a:pt x="176272" y="253"/>
                    <a:pt x="172632" y="240"/>
                  </a:cubicBezTo>
                  <a:lnTo>
                    <a:pt x="146232" y="240"/>
                  </a:lnTo>
                  <a:cubicBezTo>
                    <a:pt x="142587" y="240"/>
                    <a:pt x="139632" y="3196"/>
                    <a:pt x="139632" y="6840"/>
                  </a:cubicBezTo>
                  <a:cubicBezTo>
                    <a:pt x="139632" y="10484"/>
                    <a:pt x="142587" y="13440"/>
                    <a:pt x="146232" y="13440"/>
                  </a:cubicBezTo>
                  <a:lnTo>
                    <a:pt x="156699" y="13440"/>
                  </a:lnTo>
                  <a:lnTo>
                    <a:pt x="100032" y="70107"/>
                  </a:lnTo>
                  <a:lnTo>
                    <a:pt x="69397" y="39473"/>
                  </a:lnTo>
                  <a:cubicBezTo>
                    <a:pt x="64528" y="34648"/>
                    <a:pt x="56784" y="34326"/>
                    <a:pt x="51531" y="38732"/>
                  </a:cubicBezTo>
                  <a:lnTo>
                    <a:pt x="2572" y="80214"/>
                  </a:lnTo>
                  <a:cubicBezTo>
                    <a:pt x="774" y="81738"/>
                    <a:pt x="-74" y="84106"/>
                    <a:pt x="346" y="86426"/>
                  </a:cubicBezTo>
                  <a:cubicBezTo>
                    <a:pt x="767" y="88746"/>
                    <a:pt x="2394" y="90664"/>
                    <a:pt x="4613" y="91460"/>
                  </a:cubicBezTo>
                  <a:cubicBezTo>
                    <a:pt x="6833" y="92255"/>
                    <a:pt x="9308" y="91805"/>
                    <a:pt x="11107" y="90281"/>
                  </a:cubicBezTo>
                  <a:lnTo>
                    <a:pt x="60065" y="48805"/>
                  </a:lnTo>
                  <a:lnTo>
                    <a:pt x="90699" y="79440"/>
                  </a:lnTo>
                  <a:cubicBezTo>
                    <a:pt x="95858" y="84583"/>
                    <a:pt x="104206" y="84583"/>
                    <a:pt x="109365" y="79440"/>
                  </a:cubicBezTo>
                  <a:lnTo>
                    <a:pt x="166032" y="22772"/>
                  </a:lnTo>
                  <a:lnTo>
                    <a:pt x="166032" y="33239"/>
                  </a:lnTo>
                  <a:cubicBezTo>
                    <a:pt x="166032" y="36884"/>
                    <a:pt x="168987" y="39839"/>
                    <a:pt x="172632" y="39839"/>
                  </a:cubicBezTo>
                  <a:cubicBezTo>
                    <a:pt x="176277" y="39839"/>
                    <a:pt x="179232" y="36884"/>
                    <a:pt x="179232" y="33240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75;g1b0b4827d83_0_1"/>
            <p:cNvSpPr/>
            <p:nvPr/>
          </p:nvSpPr>
          <p:spPr>
            <a:xfrm>
              <a:off x="4023326" y="1953837"/>
              <a:ext cx="250593" cy="283851"/>
            </a:xfrm>
            <a:custGeom>
              <a:avLst/>
              <a:gdLst/>
              <a:ahLst/>
              <a:cxnLst/>
              <a:rect l="l" t="t" r="r" b="b"/>
              <a:pathLst>
                <a:path w="250593" h="283851" extrusionOk="0">
                  <a:moveTo>
                    <a:pt x="203040" y="224231"/>
                  </a:moveTo>
                  <a:cubicBezTo>
                    <a:pt x="246397" y="190195"/>
                    <a:pt x="262437" y="131833"/>
                    <a:pt x="242566" y="80419"/>
                  </a:cubicBezTo>
                  <a:cubicBezTo>
                    <a:pt x="222696" y="29005"/>
                    <a:pt x="171575" y="-3400"/>
                    <a:pt x="116598" y="568"/>
                  </a:cubicBezTo>
                  <a:cubicBezTo>
                    <a:pt x="61620" y="4536"/>
                    <a:pt x="15684" y="43946"/>
                    <a:pt x="3402" y="97681"/>
                  </a:cubicBezTo>
                  <a:cubicBezTo>
                    <a:pt x="-8881" y="151415"/>
                    <a:pt x="15374" y="206868"/>
                    <a:pt x="63169" y="234326"/>
                  </a:cubicBezTo>
                  <a:cubicBezTo>
                    <a:pt x="63360" y="234457"/>
                    <a:pt x="63558" y="234577"/>
                    <a:pt x="63762" y="234687"/>
                  </a:cubicBezTo>
                  <a:cubicBezTo>
                    <a:pt x="65796" y="235847"/>
                    <a:pt x="67881" y="236913"/>
                    <a:pt x="69983" y="237961"/>
                  </a:cubicBezTo>
                  <a:lnTo>
                    <a:pt x="33249" y="237961"/>
                  </a:lnTo>
                  <a:cubicBezTo>
                    <a:pt x="18675" y="237975"/>
                    <a:pt x="6863" y="249786"/>
                    <a:pt x="6850" y="264360"/>
                  </a:cubicBezTo>
                  <a:lnTo>
                    <a:pt x="6850" y="277561"/>
                  </a:lnTo>
                  <a:cubicBezTo>
                    <a:pt x="6849" y="279312"/>
                    <a:pt x="7543" y="280991"/>
                    <a:pt x="8782" y="282228"/>
                  </a:cubicBezTo>
                  <a:cubicBezTo>
                    <a:pt x="10020" y="283466"/>
                    <a:pt x="11699" y="284161"/>
                    <a:pt x="13449" y="284160"/>
                  </a:cubicBezTo>
                  <a:lnTo>
                    <a:pt x="237849" y="284160"/>
                  </a:lnTo>
                  <a:cubicBezTo>
                    <a:pt x="239600" y="284161"/>
                    <a:pt x="241279" y="283467"/>
                    <a:pt x="242517" y="282228"/>
                  </a:cubicBezTo>
                  <a:cubicBezTo>
                    <a:pt x="243754" y="280990"/>
                    <a:pt x="244450" y="279311"/>
                    <a:pt x="244449" y="277561"/>
                  </a:cubicBezTo>
                  <a:lnTo>
                    <a:pt x="244449" y="264360"/>
                  </a:lnTo>
                  <a:cubicBezTo>
                    <a:pt x="244434" y="249786"/>
                    <a:pt x="232623" y="237974"/>
                    <a:pt x="218049" y="237961"/>
                  </a:cubicBezTo>
                  <a:lnTo>
                    <a:pt x="181315" y="237961"/>
                  </a:lnTo>
                  <a:cubicBezTo>
                    <a:pt x="188504" y="234379"/>
                    <a:pt x="195332" y="230116"/>
                    <a:pt x="201706" y="225229"/>
                  </a:cubicBezTo>
                  <a:cubicBezTo>
                    <a:pt x="202193" y="224954"/>
                    <a:pt x="202641" y="224620"/>
                    <a:pt x="203040" y="224231"/>
                  </a:cubicBezTo>
                  <a:close/>
                  <a:moveTo>
                    <a:pt x="218051" y="251160"/>
                  </a:moveTo>
                  <a:cubicBezTo>
                    <a:pt x="225337" y="251169"/>
                    <a:pt x="231241" y="257074"/>
                    <a:pt x="231251" y="264360"/>
                  </a:cubicBezTo>
                  <a:lnTo>
                    <a:pt x="231251" y="270960"/>
                  </a:lnTo>
                  <a:lnTo>
                    <a:pt x="20051" y="270960"/>
                  </a:lnTo>
                  <a:lnTo>
                    <a:pt x="20051" y="264360"/>
                  </a:lnTo>
                  <a:cubicBezTo>
                    <a:pt x="20060" y="257074"/>
                    <a:pt x="25964" y="251169"/>
                    <a:pt x="33251" y="251160"/>
                  </a:cubicBezTo>
                  <a:lnTo>
                    <a:pt x="218051" y="251160"/>
                  </a:lnTo>
                  <a:close/>
                  <a:moveTo>
                    <a:pt x="191650" y="138960"/>
                  </a:moveTo>
                  <a:lnTo>
                    <a:pt x="191650" y="216295"/>
                  </a:lnTo>
                  <a:cubicBezTo>
                    <a:pt x="187451" y="219403"/>
                    <a:pt x="183040" y="222213"/>
                    <a:pt x="178450" y="224706"/>
                  </a:cubicBezTo>
                  <a:lnTo>
                    <a:pt x="178450" y="158760"/>
                  </a:lnTo>
                  <a:cubicBezTo>
                    <a:pt x="178450" y="155115"/>
                    <a:pt x="175495" y="152160"/>
                    <a:pt x="171850" y="152160"/>
                  </a:cubicBezTo>
                  <a:cubicBezTo>
                    <a:pt x="168205" y="152160"/>
                    <a:pt x="165250" y="155115"/>
                    <a:pt x="165250" y="158760"/>
                  </a:cubicBezTo>
                  <a:lnTo>
                    <a:pt x="165250" y="230607"/>
                  </a:lnTo>
                  <a:cubicBezTo>
                    <a:pt x="160939" y="232242"/>
                    <a:pt x="156531" y="233606"/>
                    <a:pt x="152050" y="234693"/>
                  </a:cubicBezTo>
                  <a:lnTo>
                    <a:pt x="152050" y="178560"/>
                  </a:lnTo>
                  <a:cubicBezTo>
                    <a:pt x="152050" y="174915"/>
                    <a:pt x="149096" y="171960"/>
                    <a:pt x="145450" y="171960"/>
                  </a:cubicBezTo>
                  <a:cubicBezTo>
                    <a:pt x="141805" y="171960"/>
                    <a:pt x="138851" y="174915"/>
                    <a:pt x="138851" y="178560"/>
                  </a:cubicBezTo>
                  <a:lnTo>
                    <a:pt x="138851" y="237112"/>
                  </a:lnTo>
                  <a:cubicBezTo>
                    <a:pt x="134471" y="237653"/>
                    <a:pt x="130064" y="237937"/>
                    <a:pt x="125650" y="237960"/>
                  </a:cubicBezTo>
                  <a:lnTo>
                    <a:pt x="125650" y="171960"/>
                  </a:lnTo>
                  <a:cubicBezTo>
                    <a:pt x="125650" y="168315"/>
                    <a:pt x="122695" y="165360"/>
                    <a:pt x="119051" y="165360"/>
                  </a:cubicBezTo>
                  <a:cubicBezTo>
                    <a:pt x="115405" y="165360"/>
                    <a:pt x="112451" y="168315"/>
                    <a:pt x="112451" y="171960"/>
                  </a:cubicBezTo>
                  <a:lnTo>
                    <a:pt x="112451" y="237112"/>
                  </a:lnTo>
                  <a:cubicBezTo>
                    <a:pt x="108006" y="236572"/>
                    <a:pt x="103598" y="235764"/>
                    <a:pt x="99251" y="234693"/>
                  </a:cubicBezTo>
                  <a:lnTo>
                    <a:pt x="99251" y="152160"/>
                  </a:lnTo>
                  <a:cubicBezTo>
                    <a:pt x="99251" y="148515"/>
                    <a:pt x="96296" y="145560"/>
                    <a:pt x="92651" y="145560"/>
                  </a:cubicBezTo>
                  <a:cubicBezTo>
                    <a:pt x="89006" y="145560"/>
                    <a:pt x="86051" y="148515"/>
                    <a:pt x="86051" y="152160"/>
                  </a:cubicBezTo>
                  <a:lnTo>
                    <a:pt x="86051" y="230607"/>
                  </a:lnTo>
                  <a:cubicBezTo>
                    <a:pt x="81528" y="228928"/>
                    <a:pt x="77119" y="226956"/>
                    <a:pt x="72851" y="224706"/>
                  </a:cubicBezTo>
                  <a:lnTo>
                    <a:pt x="72851" y="178560"/>
                  </a:lnTo>
                  <a:cubicBezTo>
                    <a:pt x="72851" y="174915"/>
                    <a:pt x="69896" y="171960"/>
                    <a:pt x="66251" y="171960"/>
                  </a:cubicBezTo>
                  <a:cubicBezTo>
                    <a:pt x="62607" y="171960"/>
                    <a:pt x="59651" y="174915"/>
                    <a:pt x="59651" y="178560"/>
                  </a:cubicBezTo>
                  <a:lnTo>
                    <a:pt x="59651" y="216295"/>
                  </a:lnTo>
                  <a:cubicBezTo>
                    <a:pt x="21713" y="188621"/>
                    <a:pt x="5037" y="140238"/>
                    <a:pt x="17871" y="95067"/>
                  </a:cubicBezTo>
                  <a:cubicBezTo>
                    <a:pt x="30704" y="49895"/>
                    <a:pt x="70326" y="17506"/>
                    <a:pt x="117148" y="13913"/>
                  </a:cubicBezTo>
                  <a:cubicBezTo>
                    <a:pt x="163969" y="10320"/>
                    <a:pt x="208070" y="36284"/>
                    <a:pt x="227645" y="78969"/>
                  </a:cubicBezTo>
                  <a:cubicBezTo>
                    <a:pt x="247220" y="121653"/>
                    <a:pt x="238122" y="172013"/>
                    <a:pt x="204850" y="205152"/>
                  </a:cubicBezTo>
                  <a:lnTo>
                    <a:pt x="204850" y="138961"/>
                  </a:lnTo>
                  <a:cubicBezTo>
                    <a:pt x="204850" y="135315"/>
                    <a:pt x="201896" y="132361"/>
                    <a:pt x="198251" y="132361"/>
                  </a:cubicBezTo>
                  <a:cubicBezTo>
                    <a:pt x="194605" y="132361"/>
                    <a:pt x="191650" y="135315"/>
                    <a:pt x="191650" y="138960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76;g1b0b4827d83_0_1"/>
          <p:cNvGrpSpPr/>
          <p:nvPr/>
        </p:nvGrpSpPr>
        <p:grpSpPr>
          <a:xfrm>
            <a:off x="6524504" y="5035533"/>
            <a:ext cx="385611" cy="385622"/>
            <a:chOff x="2155776" y="1088397"/>
            <a:chExt cx="429291" cy="428874"/>
          </a:xfrm>
        </p:grpSpPr>
        <p:sp>
          <p:nvSpPr>
            <p:cNvPr id="81" name="Google Shape;177;g1b0b4827d83_0_1"/>
            <p:cNvSpPr/>
            <p:nvPr/>
          </p:nvSpPr>
          <p:spPr>
            <a:xfrm>
              <a:off x="2381449" y="1232711"/>
              <a:ext cx="71957" cy="61917"/>
            </a:xfrm>
            <a:custGeom>
              <a:avLst/>
              <a:gdLst/>
              <a:ahLst/>
              <a:cxnLst/>
              <a:rect l="l" t="t" r="r" b="b"/>
              <a:pathLst>
                <a:path w="71957" h="61917" extrusionOk="0">
                  <a:moveTo>
                    <a:pt x="47460" y="628"/>
                  </a:moveTo>
                  <a:cubicBezTo>
                    <a:pt x="38870" y="628"/>
                    <a:pt x="32994" y="5804"/>
                    <a:pt x="28261" y="9967"/>
                  </a:cubicBezTo>
                  <a:cubicBezTo>
                    <a:pt x="26125" y="11852"/>
                    <a:pt x="23184" y="14437"/>
                    <a:pt x="21835" y="14437"/>
                  </a:cubicBezTo>
                  <a:cubicBezTo>
                    <a:pt x="21549" y="14437"/>
                    <a:pt x="21170" y="14279"/>
                    <a:pt x="20907" y="14151"/>
                  </a:cubicBezTo>
                  <a:cubicBezTo>
                    <a:pt x="14366" y="10874"/>
                    <a:pt x="6427" y="15079"/>
                    <a:pt x="2657" y="24197"/>
                  </a:cubicBezTo>
                  <a:cubicBezTo>
                    <a:pt x="-42" y="30702"/>
                    <a:pt x="-899" y="40576"/>
                    <a:pt x="5527" y="47002"/>
                  </a:cubicBezTo>
                  <a:cubicBezTo>
                    <a:pt x="17987" y="59461"/>
                    <a:pt x="28982" y="62074"/>
                    <a:pt x="36008" y="62074"/>
                  </a:cubicBezTo>
                  <a:cubicBezTo>
                    <a:pt x="47253" y="62074"/>
                    <a:pt x="56514" y="55234"/>
                    <a:pt x="60191" y="44211"/>
                  </a:cubicBezTo>
                  <a:cubicBezTo>
                    <a:pt x="61433" y="40476"/>
                    <a:pt x="63568" y="37134"/>
                    <a:pt x="65631" y="33901"/>
                  </a:cubicBezTo>
                  <a:cubicBezTo>
                    <a:pt x="69679" y="27560"/>
                    <a:pt x="76462" y="16943"/>
                    <a:pt x="65003" y="7811"/>
                  </a:cubicBezTo>
                  <a:cubicBezTo>
                    <a:pt x="58934" y="2976"/>
                    <a:pt x="53201" y="628"/>
                    <a:pt x="47460" y="628"/>
                  </a:cubicBezTo>
                  <a:close/>
                  <a:moveTo>
                    <a:pt x="53593" y="26217"/>
                  </a:moveTo>
                  <a:cubicBezTo>
                    <a:pt x="51301" y="29808"/>
                    <a:pt x="48445" y="34285"/>
                    <a:pt x="46646" y="39697"/>
                  </a:cubicBezTo>
                  <a:cubicBezTo>
                    <a:pt x="44904" y="44917"/>
                    <a:pt x="41119" y="47794"/>
                    <a:pt x="36007" y="47794"/>
                  </a:cubicBezTo>
                  <a:cubicBezTo>
                    <a:pt x="29888" y="47794"/>
                    <a:pt x="22641" y="43924"/>
                    <a:pt x="15622" y="36906"/>
                  </a:cubicBezTo>
                  <a:cubicBezTo>
                    <a:pt x="15065" y="36342"/>
                    <a:pt x="14794" y="35007"/>
                    <a:pt x="14915" y="33414"/>
                  </a:cubicBezTo>
                  <a:cubicBezTo>
                    <a:pt x="15108" y="31108"/>
                    <a:pt x="16000" y="29045"/>
                    <a:pt x="16772" y="27867"/>
                  </a:cubicBezTo>
                  <a:cubicBezTo>
                    <a:pt x="18449" y="28431"/>
                    <a:pt x="20142" y="28717"/>
                    <a:pt x="21841" y="28717"/>
                  </a:cubicBezTo>
                  <a:cubicBezTo>
                    <a:pt x="28574" y="28717"/>
                    <a:pt x="33422" y="24447"/>
                    <a:pt x="37700" y="20685"/>
                  </a:cubicBezTo>
                  <a:cubicBezTo>
                    <a:pt x="41077" y="17714"/>
                    <a:pt x="44261" y="14909"/>
                    <a:pt x="47460" y="14909"/>
                  </a:cubicBezTo>
                  <a:cubicBezTo>
                    <a:pt x="49809" y="14909"/>
                    <a:pt x="52716" y="16279"/>
                    <a:pt x="56107" y="18978"/>
                  </a:cubicBezTo>
                  <a:cubicBezTo>
                    <a:pt x="56735" y="19486"/>
                    <a:pt x="57000" y="19814"/>
                    <a:pt x="57071" y="19828"/>
                  </a:cubicBezTo>
                  <a:cubicBezTo>
                    <a:pt x="56921" y="21005"/>
                    <a:pt x="54929" y="24133"/>
                    <a:pt x="53593" y="26217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78;g1b0b4827d83_0_1"/>
            <p:cNvSpPr/>
            <p:nvPr/>
          </p:nvSpPr>
          <p:spPr>
            <a:xfrm>
              <a:off x="2241629" y="1088397"/>
              <a:ext cx="260219" cy="121324"/>
            </a:xfrm>
            <a:custGeom>
              <a:avLst/>
              <a:gdLst/>
              <a:ahLst/>
              <a:cxnLst/>
              <a:rect l="l" t="t" r="r" b="b"/>
              <a:pathLst>
                <a:path w="260219" h="121324" extrusionOk="0">
                  <a:moveTo>
                    <a:pt x="5390" y="100174"/>
                  </a:moveTo>
                  <a:cubicBezTo>
                    <a:pt x="9110" y="101495"/>
                    <a:pt x="13186" y="99539"/>
                    <a:pt x="14501" y="95825"/>
                  </a:cubicBezTo>
                  <a:cubicBezTo>
                    <a:pt x="31607" y="47423"/>
                    <a:pt x="77618" y="14908"/>
                    <a:pt x="128975" y="14908"/>
                  </a:cubicBezTo>
                  <a:cubicBezTo>
                    <a:pt x="136994" y="14908"/>
                    <a:pt x="144976" y="15693"/>
                    <a:pt x="152780" y="17242"/>
                  </a:cubicBezTo>
                  <a:cubicBezTo>
                    <a:pt x="152716" y="21576"/>
                    <a:pt x="153187" y="26203"/>
                    <a:pt x="153637" y="30730"/>
                  </a:cubicBezTo>
                  <a:cubicBezTo>
                    <a:pt x="154058" y="34885"/>
                    <a:pt x="154722" y="41576"/>
                    <a:pt x="154158" y="44247"/>
                  </a:cubicBezTo>
                  <a:cubicBezTo>
                    <a:pt x="140049" y="49223"/>
                    <a:pt x="129975" y="57934"/>
                    <a:pt x="126412" y="68294"/>
                  </a:cubicBezTo>
                  <a:cubicBezTo>
                    <a:pt x="123799" y="75890"/>
                    <a:pt x="124905" y="83880"/>
                    <a:pt x="129518" y="90807"/>
                  </a:cubicBezTo>
                  <a:cubicBezTo>
                    <a:pt x="131938" y="94434"/>
                    <a:pt x="134052" y="98518"/>
                    <a:pt x="136087" y="102473"/>
                  </a:cubicBezTo>
                  <a:cubicBezTo>
                    <a:pt x="140335" y="110691"/>
                    <a:pt x="145861" y="121408"/>
                    <a:pt x="154700" y="121408"/>
                  </a:cubicBezTo>
                  <a:cubicBezTo>
                    <a:pt x="156578" y="121408"/>
                    <a:pt x="158613" y="120923"/>
                    <a:pt x="160813" y="119823"/>
                  </a:cubicBezTo>
                  <a:cubicBezTo>
                    <a:pt x="166325" y="117060"/>
                    <a:pt x="169866" y="110741"/>
                    <a:pt x="173608" y="104051"/>
                  </a:cubicBezTo>
                  <a:cubicBezTo>
                    <a:pt x="177227" y="97597"/>
                    <a:pt x="181726" y="89557"/>
                    <a:pt x="186096" y="89557"/>
                  </a:cubicBezTo>
                  <a:cubicBezTo>
                    <a:pt x="188609" y="89557"/>
                    <a:pt x="189566" y="90021"/>
                    <a:pt x="191479" y="99067"/>
                  </a:cubicBezTo>
                  <a:cubicBezTo>
                    <a:pt x="192764" y="105143"/>
                    <a:pt x="194364" y="112704"/>
                    <a:pt x="201118" y="116074"/>
                  </a:cubicBezTo>
                  <a:cubicBezTo>
                    <a:pt x="210486" y="120779"/>
                    <a:pt x="239524" y="116159"/>
                    <a:pt x="255839" y="109227"/>
                  </a:cubicBezTo>
                  <a:cubicBezTo>
                    <a:pt x="256138" y="109098"/>
                    <a:pt x="256332" y="108863"/>
                    <a:pt x="256603" y="108699"/>
                  </a:cubicBezTo>
                  <a:cubicBezTo>
                    <a:pt x="257024" y="108456"/>
                    <a:pt x="257423" y="108214"/>
                    <a:pt x="257774" y="107899"/>
                  </a:cubicBezTo>
                  <a:cubicBezTo>
                    <a:pt x="258124" y="107585"/>
                    <a:pt x="258388" y="107242"/>
                    <a:pt x="258667" y="106871"/>
                  </a:cubicBezTo>
                  <a:cubicBezTo>
                    <a:pt x="258938" y="106507"/>
                    <a:pt x="259195" y="106157"/>
                    <a:pt x="259402" y="105743"/>
                  </a:cubicBezTo>
                  <a:cubicBezTo>
                    <a:pt x="259602" y="105336"/>
                    <a:pt x="259716" y="104914"/>
                    <a:pt x="259838" y="104465"/>
                  </a:cubicBezTo>
                  <a:cubicBezTo>
                    <a:pt x="259960" y="104023"/>
                    <a:pt x="260060" y="103594"/>
                    <a:pt x="260088" y="103130"/>
                  </a:cubicBezTo>
                  <a:cubicBezTo>
                    <a:pt x="260124" y="102673"/>
                    <a:pt x="260067" y="102216"/>
                    <a:pt x="260010" y="101745"/>
                  </a:cubicBezTo>
                  <a:cubicBezTo>
                    <a:pt x="259967" y="101424"/>
                    <a:pt x="260024" y="101117"/>
                    <a:pt x="259945" y="100795"/>
                  </a:cubicBezTo>
                  <a:cubicBezTo>
                    <a:pt x="249828" y="63389"/>
                    <a:pt x="224060" y="32023"/>
                    <a:pt x="189259" y="14730"/>
                  </a:cubicBezTo>
                  <a:cubicBezTo>
                    <a:pt x="185703" y="12966"/>
                    <a:pt x="181441" y="14416"/>
                    <a:pt x="179691" y="17943"/>
                  </a:cubicBezTo>
                  <a:cubicBezTo>
                    <a:pt x="177928" y="21477"/>
                    <a:pt x="179378" y="25761"/>
                    <a:pt x="182904" y="27517"/>
                  </a:cubicBezTo>
                  <a:cubicBezTo>
                    <a:pt x="212107" y="42018"/>
                    <a:pt x="234027" y="67651"/>
                    <a:pt x="244130" y="98360"/>
                  </a:cubicBezTo>
                  <a:cubicBezTo>
                    <a:pt x="229342" y="103152"/>
                    <a:pt x="211264" y="104744"/>
                    <a:pt x="207673" y="103416"/>
                  </a:cubicBezTo>
                  <a:cubicBezTo>
                    <a:pt x="206810" y="102559"/>
                    <a:pt x="205959" y="98525"/>
                    <a:pt x="205452" y="96111"/>
                  </a:cubicBezTo>
                  <a:cubicBezTo>
                    <a:pt x="203910" y="88829"/>
                    <a:pt x="201047" y="75277"/>
                    <a:pt x="186096" y="75277"/>
                  </a:cubicBezTo>
                  <a:cubicBezTo>
                    <a:pt x="173351" y="75277"/>
                    <a:pt x="166589" y="87365"/>
                    <a:pt x="161149" y="97083"/>
                  </a:cubicBezTo>
                  <a:cubicBezTo>
                    <a:pt x="159478" y="100082"/>
                    <a:pt x="156800" y="104858"/>
                    <a:pt x="155044" y="106550"/>
                  </a:cubicBezTo>
                  <a:cubicBezTo>
                    <a:pt x="153280" y="104644"/>
                    <a:pt x="150617" y="99489"/>
                    <a:pt x="148776" y="95926"/>
                  </a:cubicBezTo>
                  <a:cubicBezTo>
                    <a:pt x="146662" y="91820"/>
                    <a:pt x="144263" y="87172"/>
                    <a:pt x="141400" y="82888"/>
                  </a:cubicBezTo>
                  <a:cubicBezTo>
                    <a:pt x="139258" y="79661"/>
                    <a:pt x="138751" y="76319"/>
                    <a:pt x="139915" y="72934"/>
                  </a:cubicBezTo>
                  <a:cubicBezTo>
                    <a:pt x="142085" y="66623"/>
                    <a:pt x="149546" y="60810"/>
                    <a:pt x="159871" y="57383"/>
                  </a:cubicBezTo>
                  <a:cubicBezTo>
                    <a:pt x="170324" y="53906"/>
                    <a:pt x="169003" y="40839"/>
                    <a:pt x="167847" y="29309"/>
                  </a:cubicBezTo>
                  <a:cubicBezTo>
                    <a:pt x="167269" y="23561"/>
                    <a:pt x="166619" y="17049"/>
                    <a:pt x="167461" y="13179"/>
                  </a:cubicBezTo>
                  <a:cubicBezTo>
                    <a:pt x="168282" y="9416"/>
                    <a:pt x="165969" y="5675"/>
                    <a:pt x="162227" y="4732"/>
                  </a:cubicBezTo>
                  <a:cubicBezTo>
                    <a:pt x="151416" y="2006"/>
                    <a:pt x="140221" y="628"/>
                    <a:pt x="128975" y="628"/>
                  </a:cubicBezTo>
                  <a:cubicBezTo>
                    <a:pt x="71577" y="628"/>
                    <a:pt x="20162" y="36970"/>
                    <a:pt x="1041" y="91063"/>
                  </a:cubicBezTo>
                  <a:cubicBezTo>
                    <a:pt x="-280" y="94783"/>
                    <a:pt x="1669" y="98860"/>
                    <a:pt x="5390" y="100174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79;g1b0b4827d83_0_1"/>
            <p:cNvSpPr/>
            <p:nvPr/>
          </p:nvSpPr>
          <p:spPr>
            <a:xfrm>
              <a:off x="2155776" y="1216917"/>
              <a:ext cx="93712" cy="243485"/>
            </a:xfrm>
            <a:custGeom>
              <a:avLst/>
              <a:gdLst/>
              <a:ahLst/>
              <a:cxnLst/>
              <a:rect l="l" t="t" r="r" b="b"/>
              <a:pathLst>
                <a:path w="93712" h="243485" extrusionOk="0">
                  <a:moveTo>
                    <a:pt x="86308" y="243387"/>
                  </a:moveTo>
                  <a:cubicBezTo>
                    <a:pt x="88136" y="243387"/>
                    <a:pt x="89963" y="242688"/>
                    <a:pt x="91355" y="241295"/>
                  </a:cubicBezTo>
                  <a:cubicBezTo>
                    <a:pt x="94148" y="238503"/>
                    <a:pt x="94148" y="233991"/>
                    <a:pt x="91355" y="231200"/>
                  </a:cubicBezTo>
                  <a:lnTo>
                    <a:pt x="26689" y="166568"/>
                  </a:lnTo>
                  <a:cubicBezTo>
                    <a:pt x="26210" y="166147"/>
                    <a:pt x="14908" y="156065"/>
                    <a:pt x="14908" y="136287"/>
                  </a:cubicBezTo>
                  <a:lnTo>
                    <a:pt x="14908" y="29187"/>
                  </a:lnTo>
                  <a:cubicBezTo>
                    <a:pt x="14908" y="21312"/>
                    <a:pt x="21312" y="14907"/>
                    <a:pt x="29188" y="14907"/>
                  </a:cubicBezTo>
                  <a:cubicBezTo>
                    <a:pt x="37057" y="14907"/>
                    <a:pt x="43468" y="21311"/>
                    <a:pt x="43468" y="29187"/>
                  </a:cubicBezTo>
                  <a:lnTo>
                    <a:pt x="43468" y="85714"/>
                  </a:lnTo>
                  <a:cubicBezTo>
                    <a:pt x="43468" y="89655"/>
                    <a:pt x="46660" y="92854"/>
                    <a:pt x="50608" y="92854"/>
                  </a:cubicBezTo>
                  <a:cubicBezTo>
                    <a:pt x="54557" y="92854"/>
                    <a:pt x="57748" y="89655"/>
                    <a:pt x="57748" y="85714"/>
                  </a:cubicBezTo>
                  <a:lnTo>
                    <a:pt x="57748" y="29187"/>
                  </a:lnTo>
                  <a:cubicBezTo>
                    <a:pt x="57748" y="13436"/>
                    <a:pt x="44938" y="628"/>
                    <a:pt x="29188" y="628"/>
                  </a:cubicBezTo>
                  <a:cubicBezTo>
                    <a:pt x="13437" y="628"/>
                    <a:pt x="628" y="13437"/>
                    <a:pt x="628" y="29187"/>
                  </a:cubicBezTo>
                  <a:lnTo>
                    <a:pt x="628" y="136287"/>
                  </a:lnTo>
                  <a:cubicBezTo>
                    <a:pt x="628" y="162948"/>
                    <a:pt x="16757" y="176864"/>
                    <a:pt x="17000" y="177035"/>
                  </a:cubicBezTo>
                  <a:lnTo>
                    <a:pt x="81260" y="241295"/>
                  </a:lnTo>
                  <a:cubicBezTo>
                    <a:pt x="82652" y="242688"/>
                    <a:pt x="84479" y="243387"/>
                    <a:pt x="86308" y="243387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180;g1b0b4827d83_0_1"/>
            <p:cNvSpPr/>
            <p:nvPr/>
          </p:nvSpPr>
          <p:spPr>
            <a:xfrm>
              <a:off x="2234317" y="1185914"/>
              <a:ext cx="271933" cy="174874"/>
            </a:xfrm>
            <a:custGeom>
              <a:avLst/>
              <a:gdLst/>
              <a:ahLst/>
              <a:cxnLst/>
              <a:rect l="l" t="t" r="r" b="b"/>
              <a:pathLst>
                <a:path w="271933" h="174874" extrusionOk="0">
                  <a:moveTo>
                    <a:pt x="271947" y="38771"/>
                  </a:moveTo>
                  <a:cubicBezTo>
                    <a:pt x="271947" y="36350"/>
                    <a:pt x="271883" y="33944"/>
                    <a:pt x="271761" y="31559"/>
                  </a:cubicBezTo>
                  <a:cubicBezTo>
                    <a:pt x="271547" y="27618"/>
                    <a:pt x="268163" y="24513"/>
                    <a:pt x="264257" y="24805"/>
                  </a:cubicBezTo>
                  <a:cubicBezTo>
                    <a:pt x="260316" y="25005"/>
                    <a:pt x="257288" y="28367"/>
                    <a:pt x="257495" y="32302"/>
                  </a:cubicBezTo>
                  <a:cubicBezTo>
                    <a:pt x="257602" y="34451"/>
                    <a:pt x="257667" y="36600"/>
                    <a:pt x="257667" y="38770"/>
                  </a:cubicBezTo>
                  <a:cubicBezTo>
                    <a:pt x="257667" y="105001"/>
                    <a:pt x="204338" y="159022"/>
                    <a:pt x="138365" y="160136"/>
                  </a:cubicBezTo>
                  <a:cubicBezTo>
                    <a:pt x="114617" y="144407"/>
                    <a:pt x="117280" y="129813"/>
                    <a:pt x="121429" y="120124"/>
                  </a:cubicBezTo>
                  <a:cubicBezTo>
                    <a:pt x="135023" y="88400"/>
                    <a:pt x="115389" y="73999"/>
                    <a:pt x="107999" y="68572"/>
                  </a:cubicBezTo>
                  <a:cubicBezTo>
                    <a:pt x="107528" y="68229"/>
                    <a:pt x="107092" y="67930"/>
                    <a:pt x="106721" y="67645"/>
                  </a:cubicBezTo>
                  <a:cubicBezTo>
                    <a:pt x="106636" y="65017"/>
                    <a:pt x="107814" y="58741"/>
                    <a:pt x="108706" y="54035"/>
                  </a:cubicBezTo>
                  <a:cubicBezTo>
                    <a:pt x="110348" y="45267"/>
                    <a:pt x="112404" y="34357"/>
                    <a:pt x="112404" y="23262"/>
                  </a:cubicBezTo>
                  <a:cubicBezTo>
                    <a:pt x="112404" y="13972"/>
                    <a:pt x="107677" y="6554"/>
                    <a:pt x="99437" y="2913"/>
                  </a:cubicBezTo>
                  <a:cubicBezTo>
                    <a:pt x="90263" y="-1143"/>
                    <a:pt x="77996" y="335"/>
                    <a:pt x="71470" y="6275"/>
                  </a:cubicBezTo>
                  <a:cubicBezTo>
                    <a:pt x="67172" y="10181"/>
                    <a:pt x="65679" y="15722"/>
                    <a:pt x="67471" y="21084"/>
                  </a:cubicBezTo>
                  <a:cubicBezTo>
                    <a:pt x="69185" y="26224"/>
                    <a:pt x="68435" y="35463"/>
                    <a:pt x="63687" y="43175"/>
                  </a:cubicBezTo>
                  <a:cubicBezTo>
                    <a:pt x="61252" y="47130"/>
                    <a:pt x="56825" y="52064"/>
                    <a:pt x="49571" y="53121"/>
                  </a:cubicBezTo>
                  <a:cubicBezTo>
                    <a:pt x="48336" y="53307"/>
                    <a:pt x="47751" y="53214"/>
                    <a:pt x="47694" y="53264"/>
                  </a:cubicBezTo>
                  <a:cubicBezTo>
                    <a:pt x="46994" y="52357"/>
                    <a:pt x="46330" y="48851"/>
                    <a:pt x="45895" y="46517"/>
                  </a:cubicBezTo>
                  <a:cubicBezTo>
                    <a:pt x="43917" y="36092"/>
                    <a:pt x="40240" y="16672"/>
                    <a:pt x="8660" y="16672"/>
                  </a:cubicBezTo>
                  <a:cubicBezTo>
                    <a:pt x="8325" y="16672"/>
                    <a:pt x="8032" y="16821"/>
                    <a:pt x="7710" y="16864"/>
                  </a:cubicBezTo>
                  <a:cubicBezTo>
                    <a:pt x="7211" y="16929"/>
                    <a:pt x="6732" y="16993"/>
                    <a:pt x="6268" y="17157"/>
                  </a:cubicBezTo>
                  <a:cubicBezTo>
                    <a:pt x="5854" y="17307"/>
                    <a:pt x="5511" y="17514"/>
                    <a:pt x="5140" y="17735"/>
                  </a:cubicBezTo>
                  <a:cubicBezTo>
                    <a:pt x="4712" y="17978"/>
                    <a:pt x="4312" y="18214"/>
                    <a:pt x="3948" y="18535"/>
                  </a:cubicBezTo>
                  <a:cubicBezTo>
                    <a:pt x="3619" y="18828"/>
                    <a:pt x="3376" y="19170"/>
                    <a:pt x="3105" y="19521"/>
                  </a:cubicBezTo>
                  <a:cubicBezTo>
                    <a:pt x="2820" y="19892"/>
                    <a:pt x="2541" y="20242"/>
                    <a:pt x="2327" y="20663"/>
                  </a:cubicBezTo>
                  <a:cubicBezTo>
                    <a:pt x="2113" y="21091"/>
                    <a:pt x="2006" y="21548"/>
                    <a:pt x="1884" y="22019"/>
                  </a:cubicBezTo>
                  <a:cubicBezTo>
                    <a:pt x="1799" y="22340"/>
                    <a:pt x="1620" y="22612"/>
                    <a:pt x="1577" y="22947"/>
                  </a:cubicBezTo>
                  <a:cubicBezTo>
                    <a:pt x="913" y="28381"/>
                    <a:pt x="628" y="33114"/>
                    <a:pt x="628" y="38769"/>
                  </a:cubicBezTo>
                  <a:cubicBezTo>
                    <a:pt x="628" y="96189"/>
                    <a:pt x="36985" y="147605"/>
                    <a:pt x="91099" y="166718"/>
                  </a:cubicBezTo>
                  <a:cubicBezTo>
                    <a:pt x="91884" y="166997"/>
                    <a:pt x="92691" y="167132"/>
                    <a:pt x="93477" y="167132"/>
                  </a:cubicBezTo>
                  <a:cubicBezTo>
                    <a:pt x="96418" y="167132"/>
                    <a:pt x="99175" y="165297"/>
                    <a:pt x="100210" y="162363"/>
                  </a:cubicBezTo>
                  <a:cubicBezTo>
                    <a:pt x="101523" y="158650"/>
                    <a:pt x="99567" y="154566"/>
                    <a:pt x="95855" y="153253"/>
                  </a:cubicBezTo>
                  <a:cubicBezTo>
                    <a:pt x="47438" y="136153"/>
                    <a:pt x="14909" y="90142"/>
                    <a:pt x="14909" y="38770"/>
                  </a:cubicBezTo>
                  <a:cubicBezTo>
                    <a:pt x="14909" y="36129"/>
                    <a:pt x="14987" y="33708"/>
                    <a:pt x="15137" y="31309"/>
                  </a:cubicBezTo>
                  <a:cubicBezTo>
                    <a:pt x="28781" y="32966"/>
                    <a:pt x="30174" y="40249"/>
                    <a:pt x="31859" y="49181"/>
                  </a:cubicBezTo>
                  <a:cubicBezTo>
                    <a:pt x="33215" y="56306"/>
                    <a:pt x="35750" y="69572"/>
                    <a:pt x="51636" y="67259"/>
                  </a:cubicBezTo>
                  <a:cubicBezTo>
                    <a:pt x="61547" y="65810"/>
                    <a:pt x="70143" y="59912"/>
                    <a:pt x="75849" y="50666"/>
                  </a:cubicBezTo>
                  <a:cubicBezTo>
                    <a:pt x="82268" y="40241"/>
                    <a:pt x="84345" y="26540"/>
                    <a:pt x="80882" y="17051"/>
                  </a:cubicBezTo>
                  <a:cubicBezTo>
                    <a:pt x="81682" y="15808"/>
                    <a:pt x="86959" y="13902"/>
                    <a:pt x="92278" y="15466"/>
                  </a:cubicBezTo>
                  <a:cubicBezTo>
                    <a:pt x="97518" y="17016"/>
                    <a:pt x="98125" y="20657"/>
                    <a:pt x="98125" y="23262"/>
                  </a:cubicBezTo>
                  <a:cubicBezTo>
                    <a:pt x="98125" y="33030"/>
                    <a:pt x="96212" y="43212"/>
                    <a:pt x="94670" y="51394"/>
                  </a:cubicBezTo>
                  <a:cubicBezTo>
                    <a:pt x="92328" y="63832"/>
                    <a:pt x="90778" y="72050"/>
                    <a:pt x="95791" y="77055"/>
                  </a:cubicBezTo>
                  <a:cubicBezTo>
                    <a:pt x="96619" y="77890"/>
                    <a:pt x="97933" y="78904"/>
                    <a:pt x="99547" y="80090"/>
                  </a:cubicBezTo>
                  <a:cubicBezTo>
                    <a:pt x="106680" y="85316"/>
                    <a:pt x="117433" y="93206"/>
                    <a:pt x="108307" y="114497"/>
                  </a:cubicBezTo>
                  <a:cubicBezTo>
                    <a:pt x="101603" y="130148"/>
                    <a:pt x="100346" y="153061"/>
                    <a:pt x="132484" y="173331"/>
                  </a:cubicBezTo>
                  <a:cubicBezTo>
                    <a:pt x="133619" y="174053"/>
                    <a:pt x="134939" y="174431"/>
                    <a:pt x="136289" y="174431"/>
                  </a:cubicBezTo>
                  <a:cubicBezTo>
                    <a:pt x="211093" y="174432"/>
                    <a:pt x="271947" y="113577"/>
                    <a:pt x="271947" y="38771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181;g1b0b4827d83_0_1"/>
            <p:cNvSpPr/>
            <p:nvPr/>
          </p:nvSpPr>
          <p:spPr>
            <a:xfrm>
              <a:off x="2198616" y="1317296"/>
              <a:ext cx="129691" cy="199975"/>
            </a:xfrm>
            <a:custGeom>
              <a:avLst/>
              <a:gdLst/>
              <a:ahLst/>
              <a:cxnLst/>
              <a:rect l="l" t="t" r="r" b="b"/>
              <a:pathLst>
                <a:path w="129691" h="199975" extrusionOk="0">
                  <a:moveTo>
                    <a:pt x="122008" y="157289"/>
                  </a:moveTo>
                  <a:lnTo>
                    <a:pt x="114868" y="157289"/>
                  </a:lnTo>
                  <a:lnTo>
                    <a:pt x="114868" y="100169"/>
                  </a:lnTo>
                  <a:cubicBezTo>
                    <a:pt x="114868" y="73894"/>
                    <a:pt x="98811" y="59671"/>
                    <a:pt x="98496" y="59421"/>
                  </a:cubicBezTo>
                  <a:lnTo>
                    <a:pt x="48515" y="9441"/>
                  </a:lnTo>
                  <a:cubicBezTo>
                    <a:pt x="43146" y="4064"/>
                    <a:pt x="36227" y="944"/>
                    <a:pt x="29052" y="645"/>
                  </a:cubicBezTo>
                  <a:cubicBezTo>
                    <a:pt x="21476" y="380"/>
                    <a:pt x="14415" y="3158"/>
                    <a:pt x="8996" y="8578"/>
                  </a:cubicBezTo>
                  <a:cubicBezTo>
                    <a:pt x="3569" y="13997"/>
                    <a:pt x="756" y="21123"/>
                    <a:pt x="1056" y="28634"/>
                  </a:cubicBezTo>
                  <a:cubicBezTo>
                    <a:pt x="1355" y="35810"/>
                    <a:pt x="4483" y="42728"/>
                    <a:pt x="9860" y="48098"/>
                  </a:cubicBezTo>
                  <a:lnTo>
                    <a:pt x="45560" y="83798"/>
                  </a:lnTo>
                  <a:cubicBezTo>
                    <a:pt x="48352" y="86590"/>
                    <a:pt x="52865" y="86590"/>
                    <a:pt x="55656" y="83798"/>
                  </a:cubicBezTo>
                  <a:cubicBezTo>
                    <a:pt x="58447" y="81006"/>
                    <a:pt x="58447" y="76493"/>
                    <a:pt x="55656" y="73702"/>
                  </a:cubicBezTo>
                  <a:lnTo>
                    <a:pt x="19956" y="38002"/>
                  </a:lnTo>
                  <a:cubicBezTo>
                    <a:pt x="17121" y="35167"/>
                    <a:pt x="15479" y="31633"/>
                    <a:pt x="15336" y="28049"/>
                  </a:cubicBezTo>
                  <a:cubicBezTo>
                    <a:pt x="15186" y="24522"/>
                    <a:pt x="16493" y="21280"/>
                    <a:pt x="19092" y="18674"/>
                  </a:cubicBezTo>
                  <a:cubicBezTo>
                    <a:pt x="21699" y="16076"/>
                    <a:pt x="24854" y="14762"/>
                    <a:pt x="28467" y="14919"/>
                  </a:cubicBezTo>
                  <a:cubicBezTo>
                    <a:pt x="32051" y="15062"/>
                    <a:pt x="35592" y="16704"/>
                    <a:pt x="38420" y="19539"/>
                  </a:cubicBezTo>
                  <a:lnTo>
                    <a:pt x="88735" y="69833"/>
                  </a:lnTo>
                  <a:cubicBezTo>
                    <a:pt x="89213" y="70269"/>
                    <a:pt x="100587" y="80650"/>
                    <a:pt x="100587" y="100171"/>
                  </a:cubicBezTo>
                  <a:lnTo>
                    <a:pt x="100587" y="157289"/>
                  </a:lnTo>
                  <a:lnTo>
                    <a:pt x="7767" y="157289"/>
                  </a:lnTo>
                  <a:cubicBezTo>
                    <a:pt x="3819" y="157289"/>
                    <a:pt x="628" y="160488"/>
                    <a:pt x="628" y="164429"/>
                  </a:cubicBezTo>
                  <a:lnTo>
                    <a:pt x="628" y="192989"/>
                  </a:lnTo>
                  <a:cubicBezTo>
                    <a:pt x="628" y="196930"/>
                    <a:pt x="3819" y="200129"/>
                    <a:pt x="7767" y="200129"/>
                  </a:cubicBezTo>
                  <a:cubicBezTo>
                    <a:pt x="11716" y="200129"/>
                    <a:pt x="14907" y="196930"/>
                    <a:pt x="14907" y="192989"/>
                  </a:cubicBezTo>
                  <a:lnTo>
                    <a:pt x="14907" y="171569"/>
                  </a:lnTo>
                  <a:lnTo>
                    <a:pt x="114867" y="171569"/>
                  </a:lnTo>
                  <a:lnTo>
                    <a:pt x="114867" y="192989"/>
                  </a:lnTo>
                  <a:cubicBezTo>
                    <a:pt x="114867" y="196930"/>
                    <a:pt x="118059" y="200129"/>
                    <a:pt x="122007" y="200129"/>
                  </a:cubicBezTo>
                  <a:cubicBezTo>
                    <a:pt x="125955" y="200129"/>
                    <a:pt x="129147" y="196930"/>
                    <a:pt x="129147" y="192989"/>
                  </a:cubicBezTo>
                  <a:lnTo>
                    <a:pt x="129147" y="164429"/>
                  </a:lnTo>
                  <a:cubicBezTo>
                    <a:pt x="129148" y="160488"/>
                    <a:pt x="125956" y="157289"/>
                    <a:pt x="122008" y="157289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82;g1b0b4827d83_0_1"/>
            <p:cNvSpPr/>
            <p:nvPr/>
          </p:nvSpPr>
          <p:spPr>
            <a:xfrm>
              <a:off x="2491355" y="1216917"/>
              <a:ext cx="93712" cy="243485"/>
            </a:xfrm>
            <a:custGeom>
              <a:avLst/>
              <a:gdLst/>
              <a:ahLst/>
              <a:cxnLst/>
              <a:rect l="l" t="t" r="r" b="b"/>
              <a:pathLst>
                <a:path w="93712" h="243485" extrusionOk="0">
                  <a:moveTo>
                    <a:pt x="64889" y="628"/>
                  </a:moveTo>
                  <a:cubicBezTo>
                    <a:pt x="49138" y="628"/>
                    <a:pt x="36329" y="13437"/>
                    <a:pt x="36329" y="29187"/>
                  </a:cubicBezTo>
                  <a:lnTo>
                    <a:pt x="36329" y="85714"/>
                  </a:lnTo>
                  <a:cubicBezTo>
                    <a:pt x="36329" y="89655"/>
                    <a:pt x="39521" y="92854"/>
                    <a:pt x="43469" y="92854"/>
                  </a:cubicBezTo>
                  <a:cubicBezTo>
                    <a:pt x="47417" y="92854"/>
                    <a:pt x="50609" y="89655"/>
                    <a:pt x="50609" y="85714"/>
                  </a:cubicBezTo>
                  <a:lnTo>
                    <a:pt x="50609" y="29187"/>
                  </a:lnTo>
                  <a:cubicBezTo>
                    <a:pt x="50609" y="21312"/>
                    <a:pt x="57013" y="14907"/>
                    <a:pt x="64889" y="14907"/>
                  </a:cubicBezTo>
                  <a:cubicBezTo>
                    <a:pt x="72758" y="14907"/>
                    <a:pt x="79169" y="21311"/>
                    <a:pt x="79169" y="29187"/>
                  </a:cubicBezTo>
                  <a:lnTo>
                    <a:pt x="79169" y="136287"/>
                  </a:lnTo>
                  <a:cubicBezTo>
                    <a:pt x="79169" y="156065"/>
                    <a:pt x="67867" y="166146"/>
                    <a:pt x="66982" y="166940"/>
                  </a:cubicBezTo>
                  <a:lnTo>
                    <a:pt x="2722" y="231200"/>
                  </a:lnTo>
                  <a:cubicBezTo>
                    <a:pt x="-70" y="233992"/>
                    <a:pt x="-70" y="238504"/>
                    <a:pt x="2722" y="241295"/>
                  </a:cubicBezTo>
                  <a:cubicBezTo>
                    <a:pt x="4114" y="242688"/>
                    <a:pt x="5942" y="243387"/>
                    <a:pt x="7770" y="243387"/>
                  </a:cubicBezTo>
                  <a:cubicBezTo>
                    <a:pt x="9598" y="243387"/>
                    <a:pt x="11425" y="242688"/>
                    <a:pt x="12817" y="241295"/>
                  </a:cubicBezTo>
                  <a:lnTo>
                    <a:pt x="76627" y="177442"/>
                  </a:lnTo>
                  <a:cubicBezTo>
                    <a:pt x="77320" y="176864"/>
                    <a:pt x="93449" y="162948"/>
                    <a:pt x="93449" y="136287"/>
                  </a:cubicBezTo>
                  <a:lnTo>
                    <a:pt x="93449" y="29187"/>
                  </a:lnTo>
                  <a:cubicBezTo>
                    <a:pt x="93449" y="13437"/>
                    <a:pt x="80639" y="628"/>
                    <a:pt x="64889" y="628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83;g1b0b4827d83_0_1"/>
            <p:cNvSpPr/>
            <p:nvPr/>
          </p:nvSpPr>
          <p:spPr>
            <a:xfrm>
              <a:off x="2412817" y="1317294"/>
              <a:ext cx="129691" cy="199975"/>
            </a:xfrm>
            <a:custGeom>
              <a:avLst/>
              <a:gdLst/>
              <a:ahLst/>
              <a:cxnLst/>
              <a:rect l="l" t="t" r="r" b="b"/>
              <a:pathLst>
                <a:path w="129691" h="199975" extrusionOk="0">
                  <a:moveTo>
                    <a:pt x="122007" y="157291"/>
                  </a:moveTo>
                  <a:lnTo>
                    <a:pt x="29186" y="157291"/>
                  </a:lnTo>
                  <a:lnTo>
                    <a:pt x="29186" y="100171"/>
                  </a:lnTo>
                  <a:cubicBezTo>
                    <a:pt x="29186" y="80650"/>
                    <a:pt x="40561" y="70268"/>
                    <a:pt x="41374" y="69518"/>
                  </a:cubicBezTo>
                  <a:lnTo>
                    <a:pt x="91354" y="19539"/>
                  </a:lnTo>
                  <a:cubicBezTo>
                    <a:pt x="94181" y="16704"/>
                    <a:pt x="97723" y="15062"/>
                    <a:pt x="101307" y="14919"/>
                  </a:cubicBezTo>
                  <a:cubicBezTo>
                    <a:pt x="104948" y="14762"/>
                    <a:pt x="108076" y="16076"/>
                    <a:pt x="110681" y="18674"/>
                  </a:cubicBezTo>
                  <a:cubicBezTo>
                    <a:pt x="113280" y="21281"/>
                    <a:pt x="114587" y="24522"/>
                    <a:pt x="114437" y="28049"/>
                  </a:cubicBezTo>
                  <a:cubicBezTo>
                    <a:pt x="114294" y="31633"/>
                    <a:pt x="112652" y="35168"/>
                    <a:pt x="109818" y="38002"/>
                  </a:cubicBezTo>
                  <a:lnTo>
                    <a:pt x="74119" y="73703"/>
                  </a:lnTo>
                  <a:cubicBezTo>
                    <a:pt x="71327" y="76495"/>
                    <a:pt x="71327" y="81007"/>
                    <a:pt x="74119" y="83799"/>
                  </a:cubicBezTo>
                  <a:cubicBezTo>
                    <a:pt x="76910" y="86591"/>
                    <a:pt x="81424" y="86591"/>
                    <a:pt x="84215" y="83799"/>
                  </a:cubicBezTo>
                  <a:lnTo>
                    <a:pt x="119915" y="48098"/>
                  </a:lnTo>
                  <a:cubicBezTo>
                    <a:pt x="125292" y="42729"/>
                    <a:pt x="128412" y="35810"/>
                    <a:pt x="128719" y="28635"/>
                  </a:cubicBezTo>
                  <a:cubicBezTo>
                    <a:pt x="129019" y="21123"/>
                    <a:pt x="126206" y="13998"/>
                    <a:pt x="120780" y="8579"/>
                  </a:cubicBezTo>
                  <a:cubicBezTo>
                    <a:pt x="115360" y="3159"/>
                    <a:pt x="108306" y="375"/>
                    <a:pt x="100723" y="646"/>
                  </a:cubicBezTo>
                  <a:cubicBezTo>
                    <a:pt x="93548" y="945"/>
                    <a:pt x="86629" y="4065"/>
                    <a:pt x="81260" y="9442"/>
                  </a:cubicBezTo>
                  <a:lnTo>
                    <a:pt x="31651" y="59080"/>
                  </a:lnTo>
                  <a:cubicBezTo>
                    <a:pt x="30965" y="59672"/>
                    <a:pt x="14907" y="73895"/>
                    <a:pt x="14907" y="100170"/>
                  </a:cubicBezTo>
                  <a:lnTo>
                    <a:pt x="14907" y="157291"/>
                  </a:lnTo>
                  <a:lnTo>
                    <a:pt x="7767" y="157291"/>
                  </a:lnTo>
                  <a:cubicBezTo>
                    <a:pt x="3819" y="157291"/>
                    <a:pt x="628" y="160490"/>
                    <a:pt x="628" y="164431"/>
                  </a:cubicBezTo>
                  <a:lnTo>
                    <a:pt x="628" y="192991"/>
                  </a:lnTo>
                  <a:cubicBezTo>
                    <a:pt x="628" y="196931"/>
                    <a:pt x="3819" y="200130"/>
                    <a:pt x="7767" y="200130"/>
                  </a:cubicBezTo>
                  <a:cubicBezTo>
                    <a:pt x="11716" y="200130"/>
                    <a:pt x="14907" y="196931"/>
                    <a:pt x="14907" y="192991"/>
                  </a:cubicBezTo>
                  <a:lnTo>
                    <a:pt x="14907" y="171571"/>
                  </a:lnTo>
                  <a:lnTo>
                    <a:pt x="114867" y="171571"/>
                  </a:lnTo>
                  <a:lnTo>
                    <a:pt x="114867" y="192991"/>
                  </a:lnTo>
                  <a:cubicBezTo>
                    <a:pt x="114867" y="196931"/>
                    <a:pt x="118059" y="200130"/>
                    <a:pt x="122007" y="200130"/>
                  </a:cubicBezTo>
                  <a:cubicBezTo>
                    <a:pt x="125955" y="200130"/>
                    <a:pt x="129147" y="196931"/>
                    <a:pt x="129147" y="192991"/>
                  </a:cubicBezTo>
                  <a:lnTo>
                    <a:pt x="129147" y="164431"/>
                  </a:lnTo>
                  <a:cubicBezTo>
                    <a:pt x="129147" y="160490"/>
                    <a:pt x="125955" y="157291"/>
                    <a:pt x="122007" y="157291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" name="Google Shape;184;g1b0b4827d83_0_1"/>
          <p:cNvSpPr/>
          <p:nvPr/>
        </p:nvSpPr>
        <p:spPr>
          <a:xfrm>
            <a:off x="3901065" y="3937014"/>
            <a:ext cx="385084" cy="358715"/>
          </a:xfrm>
          <a:custGeom>
            <a:avLst/>
            <a:gdLst/>
            <a:ahLst/>
            <a:cxnLst/>
            <a:rect l="l" t="t" r="r" b="b"/>
            <a:pathLst>
              <a:path w="1086618" h="1016811" extrusionOk="0">
                <a:moveTo>
                  <a:pt x="561258" y="827065"/>
                </a:moveTo>
                <a:cubicBezTo>
                  <a:pt x="564026" y="843559"/>
                  <a:pt x="582725" y="840964"/>
                  <a:pt x="598897" y="840966"/>
                </a:cubicBezTo>
                <a:cubicBezTo>
                  <a:pt x="614799" y="840971"/>
                  <a:pt x="633226" y="840936"/>
                  <a:pt x="630534" y="821101"/>
                </a:cubicBezTo>
                <a:cubicBezTo>
                  <a:pt x="629608" y="814287"/>
                  <a:pt x="623720" y="808366"/>
                  <a:pt x="617939" y="806870"/>
                </a:cubicBezTo>
                <a:cubicBezTo>
                  <a:pt x="613697" y="805773"/>
                  <a:pt x="575463" y="804374"/>
                  <a:pt x="568725" y="809110"/>
                </a:cubicBezTo>
                <a:cubicBezTo>
                  <a:pt x="563616" y="812700"/>
                  <a:pt x="559921" y="819108"/>
                  <a:pt x="561258" y="827065"/>
                </a:cubicBezTo>
                <a:close/>
                <a:moveTo>
                  <a:pt x="244130" y="689277"/>
                </a:moveTo>
                <a:cubicBezTo>
                  <a:pt x="246972" y="681558"/>
                  <a:pt x="243663" y="673266"/>
                  <a:pt x="239099" y="669860"/>
                </a:cubicBezTo>
                <a:cubicBezTo>
                  <a:pt x="233596" y="665754"/>
                  <a:pt x="225760" y="665881"/>
                  <a:pt x="217256" y="665904"/>
                </a:cubicBezTo>
                <a:cubicBezTo>
                  <a:pt x="200259" y="665951"/>
                  <a:pt x="181067" y="662422"/>
                  <a:pt x="176200" y="677561"/>
                </a:cubicBezTo>
                <a:cubicBezTo>
                  <a:pt x="173385" y="686312"/>
                  <a:pt x="178075" y="694256"/>
                  <a:pt x="182307" y="697424"/>
                </a:cubicBezTo>
                <a:cubicBezTo>
                  <a:pt x="187802" y="701538"/>
                  <a:pt x="196041" y="700753"/>
                  <a:pt x="203836" y="700742"/>
                </a:cubicBezTo>
                <a:cubicBezTo>
                  <a:pt x="220010" y="700714"/>
                  <a:pt x="238842" y="703642"/>
                  <a:pt x="244130" y="689277"/>
                </a:cubicBezTo>
                <a:close/>
                <a:moveTo>
                  <a:pt x="805012" y="829504"/>
                </a:moveTo>
                <a:cubicBezTo>
                  <a:pt x="807748" y="822071"/>
                  <a:pt x="804291" y="813317"/>
                  <a:pt x="800068" y="810003"/>
                </a:cubicBezTo>
                <a:cubicBezTo>
                  <a:pt x="794843" y="805905"/>
                  <a:pt x="786404" y="806110"/>
                  <a:pt x="778135" y="806129"/>
                </a:cubicBezTo>
                <a:cubicBezTo>
                  <a:pt x="762160" y="806168"/>
                  <a:pt x="743161" y="803231"/>
                  <a:pt x="737470" y="816854"/>
                </a:cubicBezTo>
                <a:cubicBezTo>
                  <a:pt x="733960" y="825257"/>
                  <a:pt x="737680" y="833406"/>
                  <a:pt x="742360" y="837225"/>
                </a:cubicBezTo>
                <a:cubicBezTo>
                  <a:pt x="748338" y="842107"/>
                  <a:pt x="756595" y="841081"/>
                  <a:pt x="764723" y="841060"/>
                </a:cubicBezTo>
                <a:cubicBezTo>
                  <a:pt x="780770" y="841019"/>
                  <a:pt x="799757" y="843774"/>
                  <a:pt x="805012" y="829504"/>
                </a:cubicBezTo>
                <a:close/>
                <a:moveTo>
                  <a:pt x="244130" y="829504"/>
                </a:moveTo>
                <a:cubicBezTo>
                  <a:pt x="247053" y="821625"/>
                  <a:pt x="243550" y="813654"/>
                  <a:pt x="239154" y="810070"/>
                </a:cubicBezTo>
                <a:cubicBezTo>
                  <a:pt x="233213" y="805233"/>
                  <a:pt x="225762" y="806087"/>
                  <a:pt x="217256" y="806138"/>
                </a:cubicBezTo>
                <a:cubicBezTo>
                  <a:pt x="200527" y="806237"/>
                  <a:pt x="181146" y="802404"/>
                  <a:pt x="176200" y="817787"/>
                </a:cubicBezTo>
                <a:cubicBezTo>
                  <a:pt x="173328" y="826716"/>
                  <a:pt x="177929" y="834288"/>
                  <a:pt x="182473" y="837528"/>
                </a:cubicBezTo>
                <a:cubicBezTo>
                  <a:pt x="188091" y="841532"/>
                  <a:pt x="195856" y="840980"/>
                  <a:pt x="203836" y="840968"/>
                </a:cubicBezTo>
                <a:cubicBezTo>
                  <a:pt x="220283" y="840943"/>
                  <a:pt x="238741" y="844028"/>
                  <a:pt x="244130" y="829504"/>
                </a:cubicBezTo>
                <a:close/>
                <a:moveTo>
                  <a:pt x="561258" y="686836"/>
                </a:moveTo>
                <a:cubicBezTo>
                  <a:pt x="564248" y="703536"/>
                  <a:pt x="583632" y="700818"/>
                  <a:pt x="600116" y="700832"/>
                </a:cubicBezTo>
                <a:cubicBezTo>
                  <a:pt x="608971" y="700839"/>
                  <a:pt x="616486" y="702134"/>
                  <a:pt x="623099" y="697597"/>
                </a:cubicBezTo>
                <a:cubicBezTo>
                  <a:pt x="637858" y="687474"/>
                  <a:pt x="629197" y="668719"/>
                  <a:pt x="617027" y="666279"/>
                </a:cubicBezTo>
                <a:cubicBezTo>
                  <a:pt x="613314" y="665535"/>
                  <a:pt x="574932" y="664168"/>
                  <a:pt x="568686" y="668851"/>
                </a:cubicBezTo>
                <a:cubicBezTo>
                  <a:pt x="563676" y="672610"/>
                  <a:pt x="559817" y="678796"/>
                  <a:pt x="561258" y="686836"/>
                </a:cubicBezTo>
                <a:close/>
                <a:moveTo>
                  <a:pt x="561258" y="757559"/>
                </a:moveTo>
                <a:cubicBezTo>
                  <a:pt x="564207" y="773871"/>
                  <a:pt x="583611" y="770774"/>
                  <a:pt x="600116" y="770878"/>
                </a:cubicBezTo>
                <a:cubicBezTo>
                  <a:pt x="609915" y="770940"/>
                  <a:pt x="635420" y="772568"/>
                  <a:pt x="630271" y="749327"/>
                </a:cubicBezTo>
                <a:cubicBezTo>
                  <a:pt x="626810" y="733704"/>
                  <a:pt x="608458" y="735974"/>
                  <a:pt x="591579" y="735962"/>
                </a:cubicBezTo>
                <a:cubicBezTo>
                  <a:pt x="574634" y="735948"/>
                  <a:pt x="557624" y="737452"/>
                  <a:pt x="561258" y="757559"/>
                </a:cubicBezTo>
                <a:close/>
                <a:moveTo>
                  <a:pt x="281198" y="688055"/>
                </a:moveTo>
                <a:cubicBezTo>
                  <a:pt x="285444" y="703677"/>
                  <a:pt x="304279" y="700804"/>
                  <a:pt x="320896" y="700832"/>
                </a:cubicBezTo>
                <a:cubicBezTo>
                  <a:pt x="329737" y="700848"/>
                  <a:pt x="336909" y="702111"/>
                  <a:pt x="343349" y="697082"/>
                </a:cubicBezTo>
                <a:cubicBezTo>
                  <a:pt x="356339" y="686936"/>
                  <a:pt x="349851" y="668470"/>
                  <a:pt x="335447" y="666205"/>
                </a:cubicBezTo>
                <a:cubicBezTo>
                  <a:pt x="327107" y="664893"/>
                  <a:pt x="293565" y="664870"/>
                  <a:pt x="287218" y="669068"/>
                </a:cubicBezTo>
                <a:cubicBezTo>
                  <a:pt x="282881" y="671934"/>
                  <a:pt x="278892" y="679574"/>
                  <a:pt x="281198" y="688055"/>
                </a:cubicBezTo>
                <a:close/>
                <a:moveTo>
                  <a:pt x="805351" y="688055"/>
                </a:moveTo>
                <a:cubicBezTo>
                  <a:pt x="807995" y="680290"/>
                  <a:pt x="803529" y="672358"/>
                  <a:pt x="799390" y="669257"/>
                </a:cubicBezTo>
                <a:cubicBezTo>
                  <a:pt x="793144" y="664574"/>
                  <a:pt x="785178" y="665951"/>
                  <a:pt x="776916" y="665939"/>
                </a:cubicBezTo>
                <a:cubicBezTo>
                  <a:pt x="760823" y="665918"/>
                  <a:pt x="741968" y="663184"/>
                  <a:pt x="737112" y="677552"/>
                </a:cubicBezTo>
                <a:cubicBezTo>
                  <a:pt x="734140" y="686356"/>
                  <a:pt x="738061" y="694029"/>
                  <a:pt x="743249" y="697359"/>
                </a:cubicBezTo>
                <a:cubicBezTo>
                  <a:pt x="749188" y="701174"/>
                  <a:pt x="757680" y="700846"/>
                  <a:pt x="765942" y="700832"/>
                </a:cubicBezTo>
                <a:cubicBezTo>
                  <a:pt x="783497" y="700804"/>
                  <a:pt x="799720" y="704600"/>
                  <a:pt x="805351" y="688055"/>
                </a:cubicBezTo>
                <a:close/>
                <a:moveTo>
                  <a:pt x="753748" y="876189"/>
                </a:moveTo>
                <a:cubicBezTo>
                  <a:pt x="740788" y="876189"/>
                  <a:pt x="732672" y="888997"/>
                  <a:pt x="737890" y="901482"/>
                </a:cubicBezTo>
                <a:cubicBezTo>
                  <a:pt x="743498" y="914905"/>
                  <a:pt x="764187" y="911202"/>
                  <a:pt x="784231" y="911202"/>
                </a:cubicBezTo>
                <a:cubicBezTo>
                  <a:pt x="814640" y="911202"/>
                  <a:pt x="811385" y="876189"/>
                  <a:pt x="786669" y="876189"/>
                </a:cubicBezTo>
                <a:lnTo>
                  <a:pt x="753748" y="876189"/>
                </a:lnTo>
                <a:close/>
                <a:moveTo>
                  <a:pt x="524910" y="828284"/>
                </a:moveTo>
                <a:cubicBezTo>
                  <a:pt x="527092" y="819939"/>
                  <a:pt x="523241" y="813095"/>
                  <a:pt x="518842" y="809581"/>
                </a:cubicBezTo>
                <a:cubicBezTo>
                  <a:pt x="512980" y="804900"/>
                  <a:pt x="504506" y="806177"/>
                  <a:pt x="496475" y="806152"/>
                </a:cubicBezTo>
                <a:cubicBezTo>
                  <a:pt x="479661" y="806096"/>
                  <a:pt x="460349" y="803138"/>
                  <a:pt x="456368" y="818792"/>
                </a:cubicBezTo>
                <a:cubicBezTo>
                  <a:pt x="450591" y="841502"/>
                  <a:pt x="475318" y="840975"/>
                  <a:pt x="485498" y="840968"/>
                </a:cubicBezTo>
                <a:cubicBezTo>
                  <a:pt x="503762" y="840952"/>
                  <a:pt x="520653" y="844575"/>
                  <a:pt x="524910" y="828284"/>
                </a:cubicBezTo>
                <a:close/>
                <a:moveTo>
                  <a:pt x="281198" y="828284"/>
                </a:moveTo>
                <a:cubicBezTo>
                  <a:pt x="285696" y="844129"/>
                  <a:pt x="303978" y="841030"/>
                  <a:pt x="320896" y="841058"/>
                </a:cubicBezTo>
                <a:cubicBezTo>
                  <a:pt x="330104" y="841074"/>
                  <a:pt x="337191" y="842137"/>
                  <a:pt x="343538" y="837468"/>
                </a:cubicBezTo>
                <a:cubicBezTo>
                  <a:pt x="348283" y="833979"/>
                  <a:pt x="351904" y="826804"/>
                  <a:pt x="349793" y="818928"/>
                </a:cubicBezTo>
                <a:cubicBezTo>
                  <a:pt x="348228" y="813077"/>
                  <a:pt x="341635" y="807207"/>
                  <a:pt x="335503" y="806336"/>
                </a:cubicBezTo>
                <a:cubicBezTo>
                  <a:pt x="329116" y="805427"/>
                  <a:pt x="294209" y="804935"/>
                  <a:pt x="287236" y="809313"/>
                </a:cubicBezTo>
                <a:cubicBezTo>
                  <a:pt x="282886" y="812042"/>
                  <a:pt x="278818" y="819902"/>
                  <a:pt x="281198" y="828284"/>
                </a:cubicBezTo>
                <a:close/>
                <a:moveTo>
                  <a:pt x="842078" y="828284"/>
                </a:moveTo>
                <a:cubicBezTo>
                  <a:pt x="846698" y="844552"/>
                  <a:pt x="864177" y="841028"/>
                  <a:pt x="881776" y="841058"/>
                </a:cubicBezTo>
                <a:cubicBezTo>
                  <a:pt x="890532" y="841074"/>
                  <a:pt x="897911" y="842363"/>
                  <a:pt x="904171" y="837267"/>
                </a:cubicBezTo>
                <a:cubicBezTo>
                  <a:pt x="908276" y="833926"/>
                  <a:pt x="912663" y="827548"/>
                  <a:pt x="910701" y="818879"/>
                </a:cubicBezTo>
                <a:cubicBezTo>
                  <a:pt x="907043" y="802739"/>
                  <a:pt x="887904" y="806119"/>
                  <a:pt x="870801" y="806168"/>
                </a:cubicBezTo>
                <a:cubicBezTo>
                  <a:pt x="861757" y="806193"/>
                  <a:pt x="854856" y="804702"/>
                  <a:pt x="848552" y="809685"/>
                </a:cubicBezTo>
                <a:cubicBezTo>
                  <a:pt x="843572" y="813622"/>
                  <a:pt x="839709" y="819939"/>
                  <a:pt x="842078" y="828284"/>
                </a:cubicBezTo>
                <a:close/>
                <a:moveTo>
                  <a:pt x="842078" y="688055"/>
                </a:moveTo>
                <a:cubicBezTo>
                  <a:pt x="846419" y="704021"/>
                  <a:pt x="864798" y="700804"/>
                  <a:pt x="881776" y="700832"/>
                </a:cubicBezTo>
                <a:cubicBezTo>
                  <a:pt x="890587" y="700848"/>
                  <a:pt x="898608" y="701887"/>
                  <a:pt x="904381" y="697193"/>
                </a:cubicBezTo>
                <a:cubicBezTo>
                  <a:pt x="908925" y="693496"/>
                  <a:pt x="912437" y="686797"/>
                  <a:pt x="910661" y="678653"/>
                </a:cubicBezTo>
                <a:cubicBezTo>
                  <a:pt x="907089" y="662272"/>
                  <a:pt x="887957" y="665934"/>
                  <a:pt x="870801" y="665907"/>
                </a:cubicBezTo>
                <a:cubicBezTo>
                  <a:pt x="861843" y="665891"/>
                  <a:pt x="854712" y="664801"/>
                  <a:pt x="848566" y="669465"/>
                </a:cubicBezTo>
                <a:cubicBezTo>
                  <a:pt x="843500" y="673308"/>
                  <a:pt x="839822" y="679754"/>
                  <a:pt x="842078" y="688055"/>
                </a:cubicBezTo>
                <a:close/>
                <a:moveTo>
                  <a:pt x="280882" y="757559"/>
                </a:moveTo>
                <a:cubicBezTo>
                  <a:pt x="282281" y="763784"/>
                  <a:pt x="287663" y="769107"/>
                  <a:pt x="294461" y="770458"/>
                </a:cubicBezTo>
                <a:cubicBezTo>
                  <a:pt x="299878" y="771536"/>
                  <a:pt x="335565" y="772538"/>
                  <a:pt x="343226" y="767678"/>
                </a:cubicBezTo>
                <a:cubicBezTo>
                  <a:pt x="347493" y="764969"/>
                  <a:pt x="351682" y="757499"/>
                  <a:pt x="349883" y="749337"/>
                </a:cubicBezTo>
                <a:cubicBezTo>
                  <a:pt x="346443" y="733718"/>
                  <a:pt x="327948" y="735969"/>
                  <a:pt x="311141" y="735962"/>
                </a:cubicBezTo>
                <a:cubicBezTo>
                  <a:pt x="302355" y="735958"/>
                  <a:pt x="293849" y="734762"/>
                  <a:pt x="287735" y="739024"/>
                </a:cubicBezTo>
                <a:cubicBezTo>
                  <a:pt x="282958" y="742354"/>
                  <a:pt x="278935" y="748909"/>
                  <a:pt x="280882" y="757559"/>
                </a:cubicBezTo>
                <a:close/>
                <a:moveTo>
                  <a:pt x="243920" y="760000"/>
                </a:moveTo>
                <a:cubicBezTo>
                  <a:pt x="247265" y="752634"/>
                  <a:pt x="244250" y="744464"/>
                  <a:pt x="239309" y="740410"/>
                </a:cubicBezTo>
                <a:cubicBezTo>
                  <a:pt x="233188" y="735383"/>
                  <a:pt x="227729" y="735918"/>
                  <a:pt x="218482" y="735953"/>
                </a:cubicBezTo>
                <a:cubicBezTo>
                  <a:pt x="201497" y="736015"/>
                  <a:pt x="182205" y="732542"/>
                  <a:pt x="176620" y="746162"/>
                </a:cubicBezTo>
                <a:cubicBezTo>
                  <a:pt x="173328" y="754190"/>
                  <a:pt x="177036" y="762318"/>
                  <a:pt x="181531" y="766435"/>
                </a:cubicBezTo>
                <a:cubicBezTo>
                  <a:pt x="187442" y="771850"/>
                  <a:pt x="193501" y="770864"/>
                  <a:pt x="202619" y="770929"/>
                </a:cubicBezTo>
                <a:cubicBezTo>
                  <a:pt x="220715" y="771056"/>
                  <a:pt x="237325" y="774519"/>
                  <a:pt x="243920" y="760000"/>
                </a:cubicBezTo>
                <a:close/>
                <a:moveTo>
                  <a:pt x="841699" y="897788"/>
                </a:moveTo>
                <a:cubicBezTo>
                  <a:pt x="845834" y="914633"/>
                  <a:pt x="862496" y="910968"/>
                  <a:pt x="880557" y="911167"/>
                </a:cubicBezTo>
                <a:cubicBezTo>
                  <a:pt x="888848" y="911259"/>
                  <a:pt x="897669" y="912116"/>
                  <a:pt x="904000" y="907821"/>
                </a:cubicBezTo>
                <a:cubicBezTo>
                  <a:pt x="908239" y="904944"/>
                  <a:pt x="912672" y="897857"/>
                  <a:pt x="910772" y="889568"/>
                </a:cubicBezTo>
                <a:cubicBezTo>
                  <a:pt x="907186" y="873926"/>
                  <a:pt x="888948" y="876196"/>
                  <a:pt x="872021" y="876189"/>
                </a:cubicBezTo>
                <a:cubicBezTo>
                  <a:pt x="863399" y="876184"/>
                  <a:pt x="854549" y="874995"/>
                  <a:pt x="848638" y="879257"/>
                </a:cubicBezTo>
                <a:cubicBezTo>
                  <a:pt x="844251" y="882421"/>
                  <a:pt x="839630" y="889369"/>
                  <a:pt x="841699" y="897788"/>
                </a:cubicBezTo>
                <a:close/>
                <a:moveTo>
                  <a:pt x="524910" y="688055"/>
                </a:moveTo>
                <a:cubicBezTo>
                  <a:pt x="527148" y="679717"/>
                  <a:pt x="523264" y="672673"/>
                  <a:pt x="518706" y="669458"/>
                </a:cubicBezTo>
                <a:cubicBezTo>
                  <a:pt x="512940" y="665394"/>
                  <a:pt x="504889" y="665870"/>
                  <a:pt x="496475" y="665911"/>
                </a:cubicBezTo>
                <a:cubicBezTo>
                  <a:pt x="480022" y="665997"/>
                  <a:pt x="461580" y="662349"/>
                  <a:pt x="456671" y="677556"/>
                </a:cubicBezTo>
                <a:cubicBezTo>
                  <a:pt x="453660" y="686887"/>
                  <a:pt x="457955" y="693710"/>
                  <a:pt x="462709" y="697440"/>
                </a:cubicBezTo>
                <a:cubicBezTo>
                  <a:pt x="468481" y="701963"/>
                  <a:pt x="477659" y="700843"/>
                  <a:pt x="485501" y="700832"/>
                </a:cubicBezTo>
                <a:cubicBezTo>
                  <a:pt x="502282" y="700806"/>
                  <a:pt x="520542" y="704337"/>
                  <a:pt x="524910" y="688055"/>
                </a:cubicBezTo>
                <a:close/>
                <a:moveTo>
                  <a:pt x="524910" y="758781"/>
                </a:moveTo>
                <a:cubicBezTo>
                  <a:pt x="527644" y="751260"/>
                  <a:pt x="522851" y="743102"/>
                  <a:pt x="519002" y="739922"/>
                </a:cubicBezTo>
                <a:cubicBezTo>
                  <a:pt x="513121" y="735062"/>
                  <a:pt x="506422" y="735937"/>
                  <a:pt x="497697" y="735960"/>
                </a:cubicBezTo>
                <a:cubicBezTo>
                  <a:pt x="479391" y="736006"/>
                  <a:pt x="462600" y="732136"/>
                  <a:pt x="456973" y="747367"/>
                </a:cubicBezTo>
                <a:cubicBezTo>
                  <a:pt x="453655" y="756345"/>
                  <a:pt x="457142" y="762912"/>
                  <a:pt x="462573" y="767054"/>
                </a:cubicBezTo>
                <a:cubicBezTo>
                  <a:pt x="469345" y="772222"/>
                  <a:pt x="474692" y="770915"/>
                  <a:pt x="484282" y="770873"/>
                </a:cubicBezTo>
                <a:cubicBezTo>
                  <a:pt x="502615" y="770793"/>
                  <a:pt x="519085" y="774794"/>
                  <a:pt x="524910" y="758781"/>
                </a:cubicBezTo>
                <a:close/>
                <a:moveTo>
                  <a:pt x="841761" y="757559"/>
                </a:moveTo>
                <a:cubicBezTo>
                  <a:pt x="845454" y="773986"/>
                  <a:pt x="862822" y="771077"/>
                  <a:pt x="880557" y="770910"/>
                </a:cubicBezTo>
                <a:cubicBezTo>
                  <a:pt x="888832" y="770832"/>
                  <a:pt x="897666" y="771896"/>
                  <a:pt x="904000" y="767594"/>
                </a:cubicBezTo>
                <a:cubicBezTo>
                  <a:pt x="908299" y="764674"/>
                  <a:pt x="912536" y="757652"/>
                  <a:pt x="910788" y="749320"/>
                </a:cubicBezTo>
                <a:cubicBezTo>
                  <a:pt x="907336" y="732880"/>
                  <a:pt x="889183" y="735974"/>
                  <a:pt x="872021" y="735962"/>
                </a:cubicBezTo>
                <a:cubicBezTo>
                  <a:pt x="863390" y="735955"/>
                  <a:pt x="855888" y="734803"/>
                  <a:pt x="848954" y="739294"/>
                </a:cubicBezTo>
                <a:cubicBezTo>
                  <a:pt x="844040" y="742476"/>
                  <a:pt x="839741" y="748568"/>
                  <a:pt x="841761" y="757559"/>
                </a:cubicBezTo>
                <a:close/>
                <a:moveTo>
                  <a:pt x="243920" y="900226"/>
                </a:moveTo>
                <a:cubicBezTo>
                  <a:pt x="247455" y="892449"/>
                  <a:pt x="244275" y="885176"/>
                  <a:pt x="239350" y="880599"/>
                </a:cubicBezTo>
                <a:cubicBezTo>
                  <a:pt x="233222" y="874909"/>
                  <a:pt x="227487" y="876159"/>
                  <a:pt x="218477" y="876186"/>
                </a:cubicBezTo>
                <a:cubicBezTo>
                  <a:pt x="202682" y="876230"/>
                  <a:pt x="182552" y="872610"/>
                  <a:pt x="176618" y="886386"/>
                </a:cubicBezTo>
                <a:cubicBezTo>
                  <a:pt x="173166" y="894400"/>
                  <a:pt x="177077" y="902559"/>
                  <a:pt x="181534" y="906657"/>
                </a:cubicBezTo>
                <a:cubicBezTo>
                  <a:pt x="187562" y="912204"/>
                  <a:pt x="193388" y="911285"/>
                  <a:pt x="202621" y="911158"/>
                </a:cubicBezTo>
                <a:cubicBezTo>
                  <a:pt x="220733" y="910904"/>
                  <a:pt x="237157" y="915099"/>
                  <a:pt x="243920" y="900226"/>
                </a:cubicBezTo>
                <a:close/>
                <a:moveTo>
                  <a:pt x="805266" y="758781"/>
                </a:moveTo>
                <a:cubicBezTo>
                  <a:pt x="808381" y="751061"/>
                  <a:pt x="803763" y="743305"/>
                  <a:pt x="799634" y="739763"/>
                </a:cubicBezTo>
                <a:cubicBezTo>
                  <a:pt x="793709" y="734683"/>
                  <a:pt x="786715" y="735946"/>
                  <a:pt x="778135" y="735960"/>
                </a:cubicBezTo>
                <a:cubicBezTo>
                  <a:pt x="760275" y="735992"/>
                  <a:pt x="743025" y="732337"/>
                  <a:pt x="737405" y="747360"/>
                </a:cubicBezTo>
                <a:cubicBezTo>
                  <a:pt x="734279" y="755712"/>
                  <a:pt x="738019" y="764253"/>
                  <a:pt x="742501" y="767534"/>
                </a:cubicBezTo>
                <a:cubicBezTo>
                  <a:pt x="748003" y="771564"/>
                  <a:pt x="756833" y="771035"/>
                  <a:pt x="764723" y="770973"/>
                </a:cubicBezTo>
                <a:cubicBezTo>
                  <a:pt x="783086" y="770832"/>
                  <a:pt x="798916" y="774506"/>
                  <a:pt x="805266" y="758781"/>
                </a:cubicBezTo>
                <a:close/>
                <a:moveTo>
                  <a:pt x="280817" y="897788"/>
                </a:moveTo>
                <a:cubicBezTo>
                  <a:pt x="285077" y="915111"/>
                  <a:pt x="305784" y="911116"/>
                  <a:pt x="319677" y="911098"/>
                </a:cubicBezTo>
                <a:cubicBezTo>
                  <a:pt x="328890" y="911086"/>
                  <a:pt x="336212" y="912539"/>
                  <a:pt x="343261" y="907920"/>
                </a:cubicBezTo>
                <a:cubicBezTo>
                  <a:pt x="347590" y="905085"/>
                  <a:pt x="351813" y="897906"/>
                  <a:pt x="349895" y="889565"/>
                </a:cubicBezTo>
                <a:cubicBezTo>
                  <a:pt x="346050" y="872866"/>
                  <a:pt x="328467" y="876203"/>
                  <a:pt x="311141" y="876189"/>
                </a:cubicBezTo>
                <a:cubicBezTo>
                  <a:pt x="301935" y="876182"/>
                  <a:pt x="275299" y="875339"/>
                  <a:pt x="280817" y="897788"/>
                </a:cubicBezTo>
                <a:close/>
                <a:moveTo>
                  <a:pt x="596408" y="910181"/>
                </a:moveTo>
                <a:lnTo>
                  <a:pt x="630751" y="910181"/>
                </a:lnTo>
                <a:lnTo>
                  <a:pt x="630934" y="980504"/>
                </a:lnTo>
                <a:lnTo>
                  <a:pt x="596001" y="980504"/>
                </a:lnTo>
                <a:cubicBezTo>
                  <a:pt x="595080" y="970321"/>
                  <a:pt x="594651" y="918477"/>
                  <a:pt x="596408" y="910181"/>
                </a:cubicBezTo>
                <a:close/>
                <a:moveTo>
                  <a:pt x="525693" y="910181"/>
                </a:moveTo>
                <a:lnTo>
                  <a:pt x="560519" y="910250"/>
                </a:lnTo>
                <a:lnTo>
                  <a:pt x="560896" y="980123"/>
                </a:lnTo>
                <a:lnTo>
                  <a:pt x="525940" y="980537"/>
                </a:lnTo>
                <a:lnTo>
                  <a:pt x="525693" y="910181"/>
                </a:lnTo>
                <a:close/>
                <a:moveTo>
                  <a:pt x="456186" y="910181"/>
                </a:moveTo>
                <a:lnTo>
                  <a:pt x="490430" y="910181"/>
                </a:lnTo>
                <a:lnTo>
                  <a:pt x="490712" y="980504"/>
                </a:lnTo>
                <a:lnTo>
                  <a:pt x="455782" y="980504"/>
                </a:lnTo>
                <a:cubicBezTo>
                  <a:pt x="454858" y="970321"/>
                  <a:pt x="454429" y="918477"/>
                  <a:pt x="456186" y="910181"/>
                </a:cubicBezTo>
                <a:close/>
                <a:moveTo>
                  <a:pt x="420679" y="936807"/>
                </a:moveTo>
                <a:lnTo>
                  <a:pt x="420683" y="981137"/>
                </a:lnTo>
                <a:lnTo>
                  <a:pt x="69719" y="981356"/>
                </a:lnTo>
                <a:lnTo>
                  <a:pt x="70003" y="596170"/>
                </a:lnTo>
                <a:cubicBezTo>
                  <a:pt x="150568" y="594117"/>
                  <a:pt x="247282" y="595530"/>
                  <a:pt x="329430" y="595586"/>
                </a:cubicBezTo>
                <a:lnTo>
                  <a:pt x="1016539" y="595650"/>
                </a:lnTo>
                <a:lnTo>
                  <a:pt x="1014697" y="981467"/>
                </a:lnTo>
                <a:lnTo>
                  <a:pt x="665958" y="981435"/>
                </a:lnTo>
                <a:lnTo>
                  <a:pt x="665958" y="912421"/>
                </a:lnTo>
                <a:cubicBezTo>
                  <a:pt x="665958" y="891189"/>
                  <a:pt x="651144" y="875258"/>
                  <a:pt x="629380" y="875258"/>
                </a:cubicBezTo>
                <a:lnTo>
                  <a:pt x="457458" y="875258"/>
                </a:lnTo>
                <a:cubicBezTo>
                  <a:pt x="415493" y="875258"/>
                  <a:pt x="420679" y="916171"/>
                  <a:pt x="420679" y="936807"/>
                </a:cubicBezTo>
                <a:close/>
                <a:moveTo>
                  <a:pt x="35544" y="547829"/>
                </a:moveTo>
                <a:cubicBezTo>
                  <a:pt x="33293" y="537863"/>
                  <a:pt x="39008" y="529045"/>
                  <a:pt x="46048" y="526599"/>
                </a:cubicBezTo>
                <a:cubicBezTo>
                  <a:pt x="54180" y="523773"/>
                  <a:pt x="262068" y="525530"/>
                  <a:pt x="275781" y="525530"/>
                </a:cubicBezTo>
                <a:cubicBezTo>
                  <a:pt x="526637" y="525530"/>
                  <a:pt x="779925" y="524311"/>
                  <a:pt x="1030564" y="525491"/>
                </a:cubicBezTo>
                <a:cubicBezTo>
                  <a:pt x="1058886" y="525623"/>
                  <a:pt x="1055122" y="553974"/>
                  <a:pt x="1040823" y="559377"/>
                </a:cubicBezTo>
                <a:cubicBezTo>
                  <a:pt x="1032317" y="562591"/>
                  <a:pt x="825125" y="560753"/>
                  <a:pt x="811057" y="560753"/>
                </a:cubicBezTo>
                <a:lnTo>
                  <a:pt x="89228" y="560753"/>
                </a:lnTo>
                <a:cubicBezTo>
                  <a:pt x="77842" y="560753"/>
                  <a:pt x="49467" y="562762"/>
                  <a:pt x="42619" y="557832"/>
                </a:cubicBezTo>
                <a:cubicBezTo>
                  <a:pt x="39795" y="555800"/>
                  <a:pt x="36560" y="552323"/>
                  <a:pt x="35544" y="547829"/>
                </a:cubicBezTo>
                <a:close/>
                <a:moveTo>
                  <a:pt x="1016629" y="490617"/>
                </a:moveTo>
                <a:lnTo>
                  <a:pt x="946399" y="490577"/>
                </a:lnTo>
                <a:cubicBezTo>
                  <a:pt x="946125" y="455976"/>
                  <a:pt x="948291" y="455396"/>
                  <a:pt x="980540" y="455359"/>
                </a:cubicBezTo>
                <a:cubicBezTo>
                  <a:pt x="1014856" y="455320"/>
                  <a:pt x="1016629" y="455731"/>
                  <a:pt x="1016629" y="490617"/>
                </a:cubicBezTo>
                <a:close/>
                <a:moveTo>
                  <a:pt x="630629" y="420293"/>
                </a:moveTo>
                <a:lnTo>
                  <a:pt x="736188" y="420284"/>
                </a:lnTo>
                <a:lnTo>
                  <a:pt x="736188" y="490564"/>
                </a:lnTo>
                <a:lnTo>
                  <a:pt x="630781" y="490319"/>
                </a:lnTo>
                <a:lnTo>
                  <a:pt x="630629" y="420293"/>
                </a:lnTo>
                <a:close/>
                <a:moveTo>
                  <a:pt x="490564" y="420413"/>
                </a:moveTo>
                <a:lnTo>
                  <a:pt x="595969" y="420282"/>
                </a:lnTo>
                <a:lnTo>
                  <a:pt x="595969" y="490617"/>
                </a:lnTo>
                <a:lnTo>
                  <a:pt x="490578" y="490541"/>
                </a:lnTo>
                <a:lnTo>
                  <a:pt x="490564" y="420413"/>
                </a:lnTo>
                <a:close/>
                <a:moveTo>
                  <a:pt x="350359" y="420305"/>
                </a:moveTo>
                <a:lnTo>
                  <a:pt x="455750" y="420284"/>
                </a:lnTo>
                <a:lnTo>
                  <a:pt x="455782" y="490617"/>
                </a:lnTo>
                <a:lnTo>
                  <a:pt x="350359" y="490319"/>
                </a:lnTo>
                <a:lnTo>
                  <a:pt x="350359" y="420305"/>
                </a:lnTo>
                <a:close/>
                <a:moveTo>
                  <a:pt x="92885" y="455357"/>
                </a:moveTo>
                <a:cubicBezTo>
                  <a:pt x="139961" y="455357"/>
                  <a:pt x="140238" y="453295"/>
                  <a:pt x="140238" y="490319"/>
                </a:cubicBezTo>
                <a:lnTo>
                  <a:pt x="69916" y="490416"/>
                </a:lnTo>
                <a:cubicBezTo>
                  <a:pt x="69922" y="474167"/>
                  <a:pt x="65397" y="455357"/>
                  <a:pt x="92885" y="455357"/>
                </a:cubicBezTo>
                <a:close/>
                <a:moveTo>
                  <a:pt x="351578" y="385454"/>
                </a:moveTo>
                <a:cubicBezTo>
                  <a:pt x="351333" y="358899"/>
                  <a:pt x="362666" y="335333"/>
                  <a:pt x="371959" y="314865"/>
                </a:cubicBezTo>
                <a:cubicBezTo>
                  <a:pt x="383024" y="290499"/>
                  <a:pt x="391080" y="285964"/>
                  <a:pt x="400198" y="273465"/>
                </a:cubicBezTo>
                <a:cubicBezTo>
                  <a:pt x="403474" y="268974"/>
                  <a:pt x="406605" y="265815"/>
                  <a:pt x="410678" y="262072"/>
                </a:cubicBezTo>
                <a:cubicBezTo>
                  <a:pt x="413431" y="259546"/>
                  <a:pt x="414929" y="259059"/>
                  <a:pt x="417698" y="256847"/>
                </a:cubicBezTo>
                <a:cubicBezTo>
                  <a:pt x="419910" y="255078"/>
                  <a:pt x="420986" y="253655"/>
                  <a:pt x="423440" y="251672"/>
                </a:cubicBezTo>
                <a:cubicBezTo>
                  <a:pt x="438425" y="239552"/>
                  <a:pt x="448601" y="234601"/>
                  <a:pt x="466355" y="226240"/>
                </a:cubicBezTo>
                <a:cubicBezTo>
                  <a:pt x="515076" y="203292"/>
                  <a:pt x="572856" y="205638"/>
                  <a:pt x="621315" y="226621"/>
                </a:cubicBezTo>
                <a:cubicBezTo>
                  <a:pt x="681726" y="252780"/>
                  <a:pt x="731547" y="316200"/>
                  <a:pt x="735258" y="385507"/>
                </a:cubicBezTo>
                <a:cubicBezTo>
                  <a:pt x="609056" y="384373"/>
                  <a:pt x="478382" y="385618"/>
                  <a:pt x="351578" y="385454"/>
                </a:cubicBezTo>
                <a:close/>
                <a:moveTo>
                  <a:pt x="560847" y="45449"/>
                </a:moveTo>
                <a:cubicBezTo>
                  <a:pt x="567139" y="47017"/>
                  <a:pt x="577273" y="52204"/>
                  <a:pt x="584759" y="54690"/>
                </a:cubicBezTo>
                <a:cubicBezTo>
                  <a:pt x="610920" y="63377"/>
                  <a:pt x="637974" y="68693"/>
                  <a:pt x="666028" y="69586"/>
                </a:cubicBezTo>
                <a:lnTo>
                  <a:pt x="666056" y="104710"/>
                </a:lnTo>
                <a:cubicBezTo>
                  <a:pt x="617895" y="103992"/>
                  <a:pt x="597558" y="90883"/>
                  <a:pt x="560739" y="77253"/>
                </a:cubicBezTo>
                <a:lnTo>
                  <a:pt x="560847" y="45449"/>
                </a:lnTo>
                <a:close/>
                <a:moveTo>
                  <a:pt x="1086619" y="1003441"/>
                </a:moveTo>
                <a:lnTo>
                  <a:pt x="1086619" y="994551"/>
                </a:lnTo>
                <a:cubicBezTo>
                  <a:pt x="1083322" y="989893"/>
                  <a:pt x="1081509" y="984691"/>
                  <a:pt x="1075153" y="982416"/>
                </a:cubicBezTo>
                <a:cubicBezTo>
                  <a:pt x="1069819" y="980509"/>
                  <a:pt x="1057971" y="981342"/>
                  <a:pt x="1051839" y="981342"/>
                </a:cubicBezTo>
                <a:lnTo>
                  <a:pt x="1051446" y="594166"/>
                </a:lnTo>
                <a:cubicBezTo>
                  <a:pt x="1053090" y="590806"/>
                  <a:pt x="1059733" y="588702"/>
                  <a:pt x="1063134" y="586536"/>
                </a:cubicBezTo>
                <a:cubicBezTo>
                  <a:pt x="1068048" y="583405"/>
                  <a:pt x="1071084" y="580909"/>
                  <a:pt x="1074261" y="576933"/>
                </a:cubicBezTo>
                <a:cubicBezTo>
                  <a:pt x="1085381" y="563011"/>
                  <a:pt x="1083195" y="556636"/>
                  <a:pt x="1086619" y="549379"/>
                </a:cubicBezTo>
                <a:lnTo>
                  <a:pt x="1086619" y="536526"/>
                </a:lnTo>
                <a:cubicBezTo>
                  <a:pt x="1084606" y="532349"/>
                  <a:pt x="1084278" y="526689"/>
                  <a:pt x="1082098" y="521822"/>
                </a:cubicBezTo>
                <a:cubicBezTo>
                  <a:pt x="1073382" y="502372"/>
                  <a:pt x="1061807" y="499625"/>
                  <a:pt x="1051749" y="493390"/>
                </a:cubicBezTo>
                <a:cubicBezTo>
                  <a:pt x="1048493" y="467655"/>
                  <a:pt x="1055508" y="455479"/>
                  <a:pt x="1037417" y="437307"/>
                </a:cubicBezTo>
                <a:cubicBezTo>
                  <a:pt x="1021279" y="421092"/>
                  <a:pt x="1011718" y="420524"/>
                  <a:pt x="982978" y="420527"/>
                </a:cubicBezTo>
                <a:cubicBezTo>
                  <a:pt x="961454" y="420527"/>
                  <a:pt x="943552" y="419672"/>
                  <a:pt x="927221" y="434781"/>
                </a:cubicBezTo>
                <a:cubicBezTo>
                  <a:pt x="911238" y="449566"/>
                  <a:pt x="911389" y="469780"/>
                  <a:pt x="911389" y="490617"/>
                </a:cubicBezTo>
                <a:lnTo>
                  <a:pt x="771019" y="490566"/>
                </a:lnTo>
                <a:lnTo>
                  <a:pt x="771049" y="420376"/>
                </a:lnTo>
                <a:cubicBezTo>
                  <a:pt x="789018" y="420376"/>
                  <a:pt x="806037" y="421718"/>
                  <a:pt x="806095" y="402691"/>
                </a:cubicBezTo>
                <a:cubicBezTo>
                  <a:pt x="806164" y="380512"/>
                  <a:pt x="780343" y="386426"/>
                  <a:pt x="773326" y="385292"/>
                </a:cubicBezTo>
                <a:cubicBezTo>
                  <a:pt x="769107" y="384611"/>
                  <a:pt x="771479" y="385011"/>
                  <a:pt x="770153" y="384433"/>
                </a:cubicBezTo>
                <a:cubicBezTo>
                  <a:pt x="763554" y="351413"/>
                  <a:pt x="765669" y="338909"/>
                  <a:pt x="747982" y="303580"/>
                </a:cubicBezTo>
                <a:cubicBezTo>
                  <a:pt x="732875" y="273398"/>
                  <a:pt x="732374" y="275982"/>
                  <a:pt x="717056" y="256579"/>
                </a:cubicBezTo>
                <a:cubicBezTo>
                  <a:pt x="709079" y="246470"/>
                  <a:pt x="701990" y="239390"/>
                  <a:pt x="691228" y="229907"/>
                </a:cubicBezTo>
                <a:cubicBezTo>
                  <a:pt x="680099" y="220100"/>
                  <a:pt x="657813" y="204994"/>
                  <a:pt x="643582" y="198380"/>
                </a:cubicBezTo>
                <a:cubicBezTo>
                  <a:pt x="619671" y="187267"/>
                  <a:pt x="591152" y="178236"/>
                  <a:pt x="560748" y="176019"/>
                </a:cubicBezTo>
                <a:lnTo>
                  <a:pt x="560782" y="115154"/>
                </a:lnTo>
                <a:cubicBezTo>
                  <a:pt x="587375" y="124072"/>
                  <a:pt x="589243" y="127577"/>
                  <a:pt x="622952" y="134638"/>
                </a:cubicBezTo>
                <a:cubicBezTo>
                  <a:pt x="639105" y="138023"/>
                  <a:pt x="684804" y="145073"/>
                  <a:pt x="695721" y="134975"/>
                </a:cubicBezTo>
                <a:cubicBezTo>
                  <a:pt x="702992" y="128251"/>
                  <a:pt x="700970" y="112651"/>
                  <a:pt x="700970" y="100323"/>
                </a:cubicBezTo>
                <a:cubicBezTo>
                  <a:pt x="700970" y="86489"/>
                  <a:pt x="700956" y="72655"/>
                  <a:pt x="700995" y="58824"/>
                </a:cubicBezTo>
                <a:cubicBezTo>
                  <a:pt x="701122" y="14170"/>
                  <a:pt x="662204" y="52229"/>
                  <a:pt x="580210" y="15429"/>
                </a:cubicBezTo>
                <a:cubicBezTo>
                  <a:pt x="569720" y="10718"/>
                  <a:pt x="562064" y="6858"/>
                  <a:pt x="552117" y="2004"/>
                </a:cubicBezTo>
                <a:cubicBezTo>
                  <a:pt x="541269" y="-3291"/>
                  <a:pt x="529572" y="2526"/>
                  <a:pt x="526697" y="12208"/>
                </a:cubicBezTo>
                <a:cubicBezTo>
                  <a:pt x="524296" y="20303"/>
                  <a:pt x="526069" y="154764"/>
                  <a:pt x="525707" y="175892"/>
                </a:cubicBezTo>
                <a:cubicBezTo>
                  <a:pt x="511163" y="176952"/>
                  <a:pt x="494441" y="179959"/>
                  <a:pt x="481232" y="183826"/>
                </a:cubicBezTo>
                <a:cubicBezTo>
                  <a:pt x="441300" y="195510"/>
                  <a:pt x="410900" y="214059"/>
                  <a:pt x="382391" y="242304"/>
                </a:cubicBezTo>
                <a:lnTo>
                  <a:pt x="363899" y="262767"/>
                </a:lnTo>
                <a:cubicBezTo>
                  <a:pt x="353820" y="275123"/>
                  <a:pt x="346304" y="288220"/>
                  <a:pt x="338763" y="303603"/>
                </a:cubicBezTo>
                <a:cubicBezTo>
                  <a:pt x="324205" y="333296"/>
                  <a:pt x="321885" y="350462"/>
                  <a:pt x="316071" y="385454"/>
                </a:cubicBezTo>
                <a:cubicBezTo>
                  <a:pt x="305322" y="385454"/>
                  <a:pt x="282052" y="381685"/>
                  <a:pt x="280593" y="401553"/>
                </a:cubicBezTo>
                <a:cubicBezTo>
                  <a:pt x="279152" y="421169"/>
                  <a:pt x="298021" y="420376"/>
                  <a:pt x="314470" y="420376"/>
                </a:cubicBezTo>
                <a:cubicBezTo>
                  <a:pt x="317013" y="424669"/>
                  <a:pt x="315533" y="481089"/>
                  <a:pt x="315528" y="490617"/>
                </a:cubicBezTo>
                <a:lnTo>
                  <a:pt x="175068" y="490566"/>
                </a:lnTo>
                <a:cubicBezTo>
                  <a:pt x="175068" y="465138"/>
                  <a:pt x="174491" y="451300"/>
                  <a:pt x="160450" y="436365"/>
                </a:cubicBezTo>
                <a:cubicBezTo>
                  <a:pt x="146557" y="421584"/>
                  <a:pt x="130879" y="420434"/>
                  <a:pt x="105079" y="420434"/>
                </a:cubicBezTo>
                <a:cubicBezTo>
                  <a:pt x="79306" y="420434"/>
                  <a:pt x="63155" y="422030"/>
                  <a:pt x="49703" y="436360"/>
                </a:cubicBezTo>
                <a:cubicBezTo>
                  <a:pt x="25364" y="462286"/>
                  <a:pt x="42002" y="487446"/>
                  <a:pt x="32434" y="494588"/>
                </a:cubicBezTo>
                <a:cubicBezTo>
                  <a:pt x="26992" y="498652"/>
                  <a:pt x="19571" y="500003"/>
                  <a:pt x="10977" y="511011"/>
                </a:cubicBezTo>
                <a:cubicBezTo>
                  <a:pt x="-7066" y="534118"/>
                  <a:pt x="-1647" y="570507"/>
                  <a:pt x="21492" y="585093"/>
                </a:cubicBezTo>
                <a:lnTo>
                  <a:pt x="35089" y="594166"/>
                </a:lnTo>
                <a:lnTo>
                  <a:pt x="34080" y="981372"/>
                </a:lnTo>
                <a:cubicBezTo>
                  <a:pt x="21224" y="981342"/>
                  <a:pt x="11501" y="979419"/>
                  <a:pt x="4327" y="987258"/>
                </a:cubicBezTo>
                <a:cubicBezTo>
                  <a:pt x="-3013" y="995280"/>
                  <a:pt x="-215" y="1008426"/>
                  <a:pt x="6756" y="1013120"/>
                </a:cubicBezTo>
                <a:cubicBezTo>
                  <a:pt x="15223" y="1018824"/>
                  <a:pt x="62936" y="1016201"/>
                  <a:pt x="77034" y="1016263"/>
                </a:cubicBezTo>
                <a:cubicBezTo>
                  <a:pt x="222689" y="1016886"/>
                  <a:pt x="369212" y="1015480"/>
                  <a:pt x="514765" y="1016256"/>
                </a:cubicBezTo>
                <a:cubicBezTo>
                  <a:pt x="684506" y="1017159"/>
                  <a:pt x="855952" y="1015221"/>
                  <a:pt x="1025653" y="1016247"/>
                </a:cubicBezTo>
                <a:cubicBezTo>
                  <a:pt x="1037870" y="1016320"/>
                  <a:pt x="1050049" y="1016124"/>
                  <a:pt x="1062238" y="1016263"/>
                </a:cubicBezTo>
                <a:cubicBezTo>
                  <a:pt x="1081248" y="1016478"/>
                  <a:pt x="1078512" y="1014139"/>
                  <a:pt x="1086619" y="1003441"/>
                </a:cubicBezTo>
                <a:close/>
              </a:path>
            </a:pathLst>
          </a:custGeom>
          <a:solidFill>
            <a:srgbClr val="DD8069"/>
          </a:soli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155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89" name="Google Shape;185;g1b0b4827d83_0_1"/>
          <p:cNvGrpSpPr/>
          <p:nvPr/>
        </p:nvGrpSpPr>
        <p:grpSpPr>
          <a:xfrm>
            <a:off x="5601759" y="1510602"/>
            <a:ext cx="385615" cy="385617"/>
            <a:chOff x="5675083" y="1912679"/>
            <a:chExt cx="428958" cy="429481"/>
          </a:xfrm>
        </p:grpSpPr>
        <p:sp>
          <p:nvSpPr>
            <p:cNvPr id="90" name="Google Shape;186;g1b0b4827d83_0_1"/>
            <p:cNvSpPr/>
            <p:nvPr/>
          </p:nvSpPr>
          <p:spPr>
            <a:xfrm>
              <a:off x="5675083" y="1912679"/>
              <a:ext cx="393257" cy="286157"/>
            </a:xfrm>
            <a:custGeom>
              <a:avLst/>
              <a:gdLst/>
              <a:ahLst/>
              <a:cxnLst/>
              <a:rect l="l" t="t" r="r" b="b"/>
              <a:pathLst>
                <a:path w="393257" h="286157" extrusionOk="0">
                  <a:moveTo>
                    <a:pt x="14908" y="214828"/>
                  </a:moveTo>
                  <a:cubicBezTo>
                    <a:pt x="14908" y="104593"/>
                    <a:pt x="104586" y="14908"/>
                    <a:pt x="214828" y="14908"/>
                  </a:cubicBezTo>
                  <a:cubicBezTo>
                    <a:pt x="276710" y="14908"/>
                    <a:pt x="334616" y="44047"/>
                    <a:pt x="372315" y="93448"/>
                  </a:cubicBezTo>
                  <a:lnTo>
                    <a:pt x="329068" y="93448"/>
                  </a:lnTo>
                  <a:cubicBezTo>
                    <a:pt x="325120" y="93448"/>
                    <a:pt x="321928" y="96647"/>
                    <a:pt x="321928" y="100588"/>
                  </a:cubicBezTo>
                  <a:cubicBezTo>
                    <a:pt x="321928" y="104529"/>
                    <a:pt x="325120" y="107728"/>
                    <a:pt x="329068" y="107728"/>
                  </a:cubicBezTo>
                  <a:lnTo>
                    <a:pt x="386188" y="107728"/>
                  </a:lnTo>
                  <a:cubicBezTo>
                    <a:pt x="386408" y="107728"/>
                    <a:pt x="386602" y="107620"/>
                    <a:pt x="386816" y="107599"/>
                  </a:cubicBezTo>
                  <a:cubicBezTo>
                    <a:pt x="387287" y="107563"/>
                    <a:pt x="387744" y="107456"/>
                    <a:pt x="388201" y="107320"/>
                  </a:cubicBezTo>
                  <a:cubicBezTo>
                    <a:pt x="388686" y="107177"/>
                    <a:pt x="389114" y="107006"/>
                    <a:pt x="389550" y="106777"/>
                  </a:cubicBezTo>
                  <a:cubicBezTo>
                    <a:pt x="389736" y="106677"/>
                    <a:pt x="389950" y="106662"/>
                    <a:pt x="390136" y="106534"/>
                  </a:cubicBezTo>
                  <a:cubicBezTo>
                    <a:pt x="390336" y="106406"/>
                    <a:pt x="390443" y="106199"/>
                    <a:pt x="390621" y="106049"/>
                  </a:cubicBezTo>
                  <a:cubicBezTo>
                    <a:pt x="391007" y="105742"/>
                    <a:pt x="391343" y="105406"/>
                    <a:pt x="391650" y="105028"/>
                  </a:cubicBezTo>
                  <a:cubicBezTo>
                    <a:pt x="391935" y="104671"/>
                    <a:pt x="392185" y="104315"/>
                    <a:pt x="392393" y="103921"/>
                  </a:cubicBezTo>
                  <a:cubicBezTo>
                    <a:pt x="392607" y="103521"/>
                    <a:pt x="392771" y="103121"/>
                    <a:pt x="392900" y="102686"/>
                  </a:cubicBezTo>
                  <a:cubicBezTo>
                    <a:pt x="393049" y="102215"/>
                    <a:pt x="393150" y="101758"/>
                    <a:pt x="393185" y="101258"/>
                  </a:cubicBezTo>
                  <a:cubicBezTo>
                    <a:pt x="393213" y="101030"/>
                    <a:pt x="393328" y="100822"/>
                    <a:pt x="393328" y="100587"/>
                  </a:cubicBezTo>
                  <a:lnTo>
                    <a:pt x="393328" y="43468"/>
                  </a:lnTo>
                  <a:cubicBezTo>
                    <a:pt x="393328" y="39527"/>
                    <a:pt x="390137" y="36328"/>
                    <a:pt x="386188" y="36328"/>
                  </a:cubicBezTo>
                  <a:cubicBezTo>
                    <a:pt x="382240" y="36328"/>
                    <a:pt x="379049" y="39527"/>
                    <a:pt x="379049" y="43468"/>
                  </a:cubicBezTo>
                  <a:lnTo>
                    <a:pt x="379049" y="79039"/>
                  </a:lnTo>
                  <a:cubicBezTo>
                    <a:pt x="338628" y="29630"/>
                    <a:pt x="278730" y="628"/>
                    <a:pt x="214828" y="628"/>
                  </a:cubicBezTo>
                  <a:cubicBezTo>
                    <a:pt x="96718" y="628"/>
                    <a:pt x="628" y="96718"/>
                    <a:pt x="628" y="214828"/>
                  </a:cubicBezTo>
                  <a:cubicBezTo>
                    <a:pt x="628" y="237554"/>
                    <a:pt x="4162" y="259909"/>
                    <a:pt x="11131" y="281272"/>
                  </a:cubicBezTo>
                  <a:cubicBezTo>
                    <a:pt x="12117" y="284293"/>
                    <a:pt x="14908" y="286206"/>
                    <a:pt x="17921" y="286206"/>
                  </a:cubicBezTo>
                  <a:cubicBezTo>
                    <a:pt x="18649" y="286206"/>
                    <a:pt x="19398" y="286085"/>
                    <a:pt x="20134" y="285849"/>
                  </a:cubicBezTo>
                  <a:cubicBezTo>
                    <a:pt x="23882" y="284621"/>
                    <a:pt x="25932" y="280594"/>
                    <a:pt x="24711" y="276846"/>
                  </a:cubicBezTo>
                  <a:cubicBezTo>
                    <a:pt x="18206" y="256910"/>
                    <a:pt x="14908" y="236048"/>
                    <a:pt x="14908" y="214828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87;g1b0b4827d83_0_1"/>
            <p:cNvSpPr/>
            <p:nvPr/>
          </p:nvSpPr>
          <p:spPr>
            <a:xfrm>
              <a:off x="5710784" y="2054329"/>
              <a:ext cx="393257" cy="287831"/>
            </a:xfrm>
            <a:custGeom>
              <a:avLst/>
              <a:gdLst/>
              <a:ahLst/>
              <a:cxnLst/>
              <a:rect l="l" t="t" r="r" b="b"/>
              <a:pathLst>
                <a:path w="393257" h="287831" extrusionOk="0">
                  <a:moveTo>
                    <a:pt x="382417" y="5512"/>
                  </a:moveTo>
                  <a:cubicBezTo>
                    <a:pt x="381175" y="1771"/>
                    <a:pt x="377148" y="-257"/>
                    <a:pt x="373378" y="1000"/>
                  </a:cubicBezTo>
                  <a:cubicBezTo>
                    <a:pt x="369644" y="2243"/>
                    <a:pt x="367617" y="6284"/>
                    <a:pt x="368858" y="10025"/>
                  </a:cubicBezTo>
                  <a:cubicBezTo>
                    <a:pt x="375620" y="30317"/>
                    <a:pt x="379047" y="51565"/>
                    <a:pt x="379047" y="73178"/>
                  </a:cubicBezTo>
                  <a:cubicBezTo>
                    <a:pt x="379047" y="183412"/>
                    <a:pt x="289368" y="273098"/>
                    <a:pt x="179127" y="273098"/>
                  </a:cubicBezTo>
                  <a:cubicBezTo>
                    <a:pt x="117259" y="273098"/>
                    <a:pt x="59353" y="243966"/>
                    <a:pt x="21648" y="194557"/>
                  </a:cubicBezTo>
                  <a:lnTo>
                    <a:pt x="64888" y="194557"/>
                  </a:lnTo>
                  <a:cubicBezTo>
                    <a:pt x="68828" y="194557"/>
                    <a:pt x="72027" y="191359"/>
                    <a:pt x="72027" y="187418"/>
                  </a:cubicBezTo>
                  <a:cubicBezTo>
                    <a:pt x="72027" y="183477"/>
                    <a:pt x="68828" y="180278"/>
                    <a:pt x="64888" y="180278"/>
                  </a:cubicBezTo>
                  <a:lnTo>
                    <a:pt x="7767" y="180278"/>
                  </a:lnTo>
                  <a:cubicBezTo>
                    <a:pt x="7546" y="180278"/>
                    <a:pt x="7367" y="180385"/>
                    <a:pt x="7153" y="180407"/>
                  </a:cubicBezTo>
                  <a:cubicBezTo>
                    <a:pt x="6668" y="180443"/>
                    <a:pt x="6203" y="180550"/>
                    <a:pt x="5732" y="180692"/>
                  </a:cubicBezTo>
                  <a:cubicBezTo>
                    <a:pt x="5268" y="180828"/>
                    <a:pt x="4840" y="180999"/>
                    <a:pt x="4419" y="181220"/>
                  </a:cubicBezTo>
                  <a:cubicBezTo>
                    <a:pt x="4226" y="181327"/>
                    <a:pt x="4012" y="181341"/>
                    <a:pt x="3819" y="181470"/>
                  </a:cubicBezTo>
                  <a:cubicBezTo>
                    <a:pt x="3619" y="181599"/>
                    <a:pt x="3512" y="181806"/>
                    <a:pt x="3326" y="181955"/>
                  </a:cubicBezTo>
                  <a:cubicBezTo>
                    <a:pt x="2948" y="182269"/>
                    <a:pt x="2619" y="182598"/>
                    <a:pt x="2305" y="182976"/>
                  </a:cubicBezTo>
                  <a:cubicBezTo>
                    <a:pt x="2020" y="183334"/>
                    <a:pt x="1777" y="183690"/>
                    <a:pt x="1563" y="184090"/>
                  </a:cubicBezTo>
                  <a:cubicBezTo>
                    <a:pt x="1349" y="184482"/>
                    <a:pt x="1191" y="184882"/>
                    <a:pt x="1056" y="185318"/>
                  </a:cubicBezTo>
                  <a:cubicBezTo>
                    <a:pt x="906" y="185789"/>
                    <a:pt x="813" y="186246"/>
                    <a:pt x="763" y="186739"/>
                  </a:cubicBezTo>
                  <a:cubicBezTo>
                    <a:pt x="741" y="186975"/>
                    <a:pt x="628" y="187175"/>
                    <a:pt x="628" y="187418"/>
                  </a:cubicBezTo>
                  <a:lnTo>
                    <a:pt x="628" y="244538"/>
                  </a:lnTo>
                  <a:cubicBezTo>
                    <a:pt x="628" y="248479"/>
                    <a:pt x="3826" y="251678"/>
                    <a:pt x="7767" y="251678"/>
                  </a:cubicBezTo>
                  <a:cubicBezTo>
                    <a:pt x="11708" y="251678"/>
                    <a:pt x="14907" y="248479"/>
                    <a:pt x="14907" y="244538"/>
                  </a:cubicBezTo>
                  <a:lnTo>
                    <a:pt x="14907" y="208959"/>
                  </a:lnTo>
                  <a:cubicBezTo>
                    <a:pt x="55341" y="258382"/>
                    <a:pt x="115231" y="287378"/>
                    <a:pt x="179127" y="287378"/>
                  </a:cubicBezTo>
                  <a:cubicBezTo>
                    <a:pt x="297237" y="287378"/>
                    <a:pt x="393327" y="191287"/>
                    <a:pt x="393327" y="73178"/>
                  </a:cubicBezTo>
                  <a:cubicBezTo>
                    <a:pt x="393327" y="50030"/>
                    <a:pt x="389650" y="27260"/>
                    <a:pt x="382417" y="5512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88;g1b0b4827d83_0_1"/>
            <p:cNvSpPr/>
            <p:nvPr/>
          </p:nvSpPr>
          <p:spPr>
            <a:xfrm>
              <a:off x="5910678" y="2069760"/>
              <a:ext cx="129691" cy="129691"/>
            </a:xfrm>
            <a:custGeom>
              <a:avLst/>
              <a:gdLst/>
              <a:ahLst/>
              <a:cxnLst/>
              <a:rect l="l" t="t" r="r" b="b"/>
              <a:pathLst>
                <a:path w="129691" h="129691" extrusionOk="0">
                  <a:moveTo>
                    <a:pt x="1210" y="124799"/>
                  </a:moveTo>
                  <a:cubicBezTo>
                    <a:pt x="1260" y="124914"/>
                    <a:pt x="1360" y="124992"/>
                    <a:pt x="1410" y="125106"/>
                  </a:cubicBezTo>
                  <a:cubicBezTo>
                    <a:pt x="1753" y="125806"/>
                    <a:pt x="2146" y="126498"/>
                    <a:pt x="2731" y="127084"/>
                  </a:cubicBezTo>
                  <a:cubicBezTo>
                    <a:pt x="3274" y="127627"/>
                    <a:pt x="3917" y="127969"/>
                    <a:pt x="4566" y="128305"/>
                  </a:cubicBezTo>
                  <a:cubicBezTo>
                    <a:pt x="4730" y="128390"/>
                    <a:pt x="4852" y="128533"/>
                    <a:pt x="5023" y="128605"/>
                  </a:cubicBezTo>
                  <a:cubicBezTo>
                    <a:pt x="5902" y="128976"/>
                    <a:pt x="6836" y="129176"/>
                    <a:pt x="7779" y="129176"/>
                  </a:cubicBezTo>
                  <a:cubicBezTo>
                    <a:pt x="7801" y="129176"/>
                    <a:pt x="7815" y="129162"/>
                    <a:pt x="7836" y="129162"/>
                  </a:cubicBezTo>
                  <a:lnTo>
                    <a:pt x="43172" y="129162"/>
                  </a:lnTo>
                  <a:lnTo>
                    <a:pt x="44679" y="129184"/>
                  </a:lnTo>
                  <a:cubicBezTo>
                    <a:pt x="50933" y="129184"/>
                    <a:pt x="83242" y="128048"/>
                    <a:pt x="105640" y="105650"/>
                  </a:cubicBezTo>
                  <a:cubicBezTo>
                    <a:pt x="130423" y="80874"/>
                    <a:pt x="129210" y="44718"/>
                    <a:pt x="129152" y="43482"/>
                  </a:cubicBezTo>
                  <a:lnTo>
                    <a:pt x="129152" y="7781"/>
                  </a:lnTo>
                  <a:cubicBezTo>
                    <a:pt x="129152" y="3841"/>
                    <a:pt x="125961" y="642"/>
                    <a:pt x="122012" y="642"/>
                  </a:cubicBezTo>
                  <a:lnTo>
                    <a:pt x="86612" y="649"/>
                  </a:lnTo>
                  <a:lnTo>
                    <a:pt x="85105" y="628"/>
                  </a:lnTo>
                  <a:cubicBezTo>
                    <a:pt x="78851" y="628"/>
                    <a:pt x="46542" y="1763"/>
                    <a:pt x="24144" y="24154"/>
                  </a:cubicBezTo>
                  <a:cubicBezTo>
                    <a:pt x="-639" y="48936"/>
                    <a:pt x="596" y="85101"/>
                    <a:pt x="653" y="86322"/>
                  </a:cubicBezTo>
                  <a:lnTo>
                    <a:pt x="653" y="121964"/>
                  </a:lnTo>
                  <a:cubicBezTo>
                    <a:pt x="645" y="122928"/>
                    <a:pt x="831" y="123892"/>
                    <a:pt x="1210" y="124799"/>
                  </a:cubicBezTo>
                  <a:close/>
                  <a:moveTo>
                    <a:pt x="34240" y="34249"/>
                  </a:moveTo>
                  <a:cubicBezTo>
                    <a:pt x="52654" y="15836"/>
                    <a:pt x="79843" y="14907"/>
                    <a:pt x="85105" y="14907"/>
                  </a:cubicBezTo>
                  <a:lnTo>
                    <a:pt x="114873" y="14921"/>
                  </a:lnTo>
                  <a:lnTo>
                    <a:pt x="114879" y="43781"/>
                  </a:lnTo>
                  <a:cubicBezTo>
                    <a:pt x="114894" y="44095"/>
                    <a:pt x="115943" y="75162"/>
                    <a:pt x="95544" y="95553"/>
                  </a:cubicBezTo>
                  <a:cubicBezTo>
                    <a:pt x="77130" y="113975"/>
                    <a:pt x="49942" y="114902"/>
                    <a:pt x="44679" y="114902"/>
                  </a:cubicBezTo>
                  <a:lnTo>
                    <a:pt x="25022" y="114888"/>
                  </a:lnTo>
                  <a:lnTo>
                    <a:pt x="98521" y="41389"/>
                  </a:lnTo>
                  <a:cubicBezTo>
                    <a:pt x="101314" y="38605"/>
                    <a:pt x="101314" y="34085"/>
                    <a:pt x="98521" y="31293"/>
                  </a:cubicBezTo>
                  <a:cubicBezTo>
                    <a:pt x="95730" y="28509"/>
                    <a:pt x="91217" y="28509"/>
                    <a:pt x="88426" y="31293"/>
                  </a:cubicBezTo>
                  <a:lnTo>
                    <a:pt x="14933" y="104786"/>
                  </a:lnTo>
                  <a:lnTo>
                    <a:pt x="14926" y="86036"/>
                  </a:lnTo>
                  <a:cubicBezTo>
                    <a:pt x="14911" y="85722"/>
                    <a:pt x="13969" y="54520"/>
                    <a:pt x="34240" y="34249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89;g1b0b4827d83_0_1"/>
            <p:cNvSpPr/>
            <p:nvPr/>
          </p:nvSpPr>
          <p:spPr>
            <a:xfrm>
              <a:off x="5767906" y="2012625"/>
              <a:ext cx="129691" cy="271933"/>
            </a:xfrm>
            <a:custGeom>
              <a:avLst/>
              <a:gdLst/>
              <a:ahLst/>
              <a:cxnLst/>
              <a:rect l="l" t="t" r="r" b="b"/>
              <a:pathLst>
                <a:path w="129691" h="271933" extrusionOk="0">
                  <a:moveTo>
                    <a:pt x="105605" y="24118"/>
                  </a:moveTo>
                  <a:cubicBezTo>
                    <a:pt x="83813" y="2320"/>
                    <a:pt x="53497" y="628"/>
                    <a:pt x="44722" y="628"/>
                  </a:cubicBezTo>
                  <a:lnTo>
                    <a:pt x="7787" y="642"/>
                  </a:lnTo>
                  <a:cubicBezTo>
                    <a:pt x="3846" y="642"/>
                    <a:pt x="647" y="3841"/>
                    <a:pt x="647" y="7781"/>
                  </a:cubicBezTo>
                  <a:lnTo>
                    <a:pt x="654" y="43153"/>
                  </a:lnTo>
                  <a:cubicBezTo>
                    <a:pt x="590" y="44674"/>
                    <a:pt x="-623" y="80838"/>
                    <a:pt x="24138" y="105614"/>
                  </a:cubicBezTo>
                  <a:cubicBezTo>
                    <a:pt x="46558" y="128041"/>
                    <a:pt x="78866" y="129176"/>
                    <a:pt x="85120" y="129176"/>
                  </a:cubicBezTo>
                  <a:lnTo>
                    <a:pt x="114866" y="129162"/>
                  </a:lnTo>
                  <a:lnTo>
                    <a:pt x="114866" y="264822"/>
                  </a:lnTo>
                  <a:cubicBezTo>
                    <a:pt x="114866" y="268763"/>
                    <a:pt x="118064" y="271962"/>
                    <a:pt x="122005" y="271962"/>
                  </a:cubicBezTo>
                  <a:cubicBezTo>
                    <a:pt x="125946" y="271962"/>
                    <a:pt x="129145" y="268763"/>
                    <a:pt x="129145" y="264822"/>
                  </a:cubicBezTo>
                  <a:lnTo>
                    <a:pt x="129145" y="122129"/>
                  </a:lnTo>
                  <a:cubicBezTo>
                    <a:pt x="129145" y="122086"/>
                    <a:pt x="129167" y="122058"/>
                    <a:pt x="129167" y="122022"/>
                  </a:cubicBezTo>
                  <a:lnTo>
                    <a:pt x="129167" y="122015"/>
                  </a:lnTo>
                  <a:lnTo>
                    <a:pt x="129167" y="121944"/>
                  </a:lnTo>
                  <a:lnTo>
                    <a:pt x="129159" y="86573"/>
                  </a:lnTo>
                  <a:cubicBezTo>
                    <a:pt x="129224" y="85044"/>
                    <a:pt x="130359" y="48887"/>
                    <a:pt x="105605" y="24118"/>
                  </a:cubicBezTo>
                  <a:close/>
                  <a:moveTo>
                    <a:pt x="114887" y="86287"/>
                  </a:moveTo>
                  <a:lnTo>
                    <a:pt x="114887" y="104736"/>
                  </a:lnTo>
                  <a:lnTo>
                    <a:pt x="41394" y="31244"/>
                  </a:lnTo>
                  <a:cubicBezTo>
                    <a:pt x="38602" y="28453"/>
                    <a:pt x="34083" y="28453"/>
                    <a:pt x="31298" y="31244"/>
                  </a:cubicBezTo>
                  <a:cubicBezTo>
                    <a:pt x="28507" y="34029"/>
                    <a:pt x="28507" y="38548"/>
                    <a:pt x="31298" y="41340"/>
                  </a:cubicBezTo>
                  <a:lnTo>
                    <a:pt x="104848" y="114889"/>
                  </a:lnTo>
                  <a:lnTo>
                    <a:pt x="85120" y="114897"/>
                  </a:lnTo>
                  <a:cubicBezTo>
                    <a:pt x="79857" y="114897"/>
                    <a:pt x="52676" y="113969"/>
                    <a:pt x="34240" y="95519"/>
                  </a:cubicBezTo>
                  <a:cubicBezTo>
                    <a:pt x="13983" y="75255"/>
                    <a:pt x="14905" y="44047"/>
                    <a:pt x="14926" y="43447"/>
                  </a:cubicBezTo>
                  <a:lnTo>
                    <a:pt x="14926" y="14922"/>
                  </a:lnTo>
                  <a:lnTo>
                    <a:pt x="44721" y="14908"/>
                  </a:lnTo>
                  <a:cubicBezTo>
                    <a:pt x="49983" y="14908"/>
                    <a:pt x="77130" y="15836"/>
                    <a:pt x="95501" y="34214"/>
                  </a:cubicBezTo>
                  <a:cubicBezTo>
                    <a:pt x="115765" y="54492"/>
                    <a:pt x="114901" y="85708"/>
                    <a:pt x="114887" y="86287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190;g1b0b4827d83_0_1"/>
          <p:cNvSpPr/>
          <p:nvPr/>
        </p:nvSpPr>
        <p:spPr>
          <a:xfrm rot="10800000">
            <a:off x="4004644" y="2470629"/>
            <a:ext cx="385452" cy="385452"/>
          </a:xfrm>
          <a:custGeom>
            <a:avLst/>
            <a:gdLst/>
            <a:ahLst/>
            <a:cxnLst/>
            <a:rect l="l" t="t" r="r" b="b"/>
            <a:pathLst>
              <a:path w="429236" h="429236" extrusionOk="0">
                <a:moveTo>
                  <a:pt x="393330" y="64888"/>
                </a:moveTo>
                <a:cubicBezTo>
                  <a:pt x="386896" y="64888"/>
                  <a:pt x="374430" y="66552"/>
                  <a:pt x="363292" y="77690"/>
                </a:cubicBezTo>
                <a:lnTo>
                  <a:pt x="327949" y="113033"/>
                </a:lnTo>
                <a:lnTo>
                  <a:pt x="316768" y="101852"/>
                </a:lnTo>
                <a:lnTo>
                  <a:pt x="351967" y="66366"/>
                </a:lnTo>
                <a:cubicBezTo>
                  <a:pt x="363106" y="55228"/>
                  <a:pt x="364769" y="42768"/>
                  <a:pt x="364769" y="36328"/>
                </a:cubicBezTo>
                <a:cubicBezTo>
                  <a:pt x="364769" y="16643"/>
                  <a:pt x="348754" y="628"/>
                  <a:pt x="329069" y="628"/>
                </a:cubicBezTo>
                <a:cubicBezTo>
                  <a:pt x="309384" y="628"/>
                  <a:pt x="293369" y="16642"/>
                  <a:pt x="293369" y="36328"/>
                </a:cubicBezTo>
                <a:cubicBezTo>
                  <a:pt x="293369" y="47895"/>
                  <a:pt x="299009" y="58790"/>
                  <a:pt x="308456" y="65487"/>
                </a:cubicBezTo>
                <a:cubicBezTo>
                  <a:pt x="311676" y="67773"/>
                  <a:pt x="316131" y="67009"/>
                  <a:pt x="318409" y="63796"/>
                </a:cubicBezTo>
                <a:cubicBezTo>
                  <a:pt x="320687" y="60575"/>
                  <a:pt x="319937" y="56120"/>
                  <a:pt x="316717" y="53843"/>
                </a:cubicBezTo>
                <a:cubicBezTo>
                  <a:pt x="311041" y="49816"/>
                  <a:pt x="307650" y="43268"/>
                  <a:pt x="307650" y="36329"/>
                </a:cubicBezTo>
                <a:cubicBezTo>
                  <a:pt x="307650" y="24519"/>
                  <a:pt x="317260" y="14909"/>
                  <a:pt x="329070" y="14909"/>
                </a:cubicBezTo>
                <a:cubicBezTo>
                  <a:pt x="340879" y="14909"/>
                  <a:pt x="350490" y="24519"/>
                  <a:pt x="350490" y="36329"/>
                </a:cubicBezTo>
                <a:cubicBezTo>
                  <a:pt x="350490" y="43526"/>
                  <a:pt x="347348" y="50795"/>
                  <a:pt x="341851" y="56292"/>
                </a:cubicBezTo>
                <a:lnTo>
                  <a:pt x="306672" y="91756"/>
                </a:lnTo>
                <a:lnTo>
                  <a:pt x="276855" y="61932"/>
                </a:lnTo>
                <a:cubicBezTo>
                  <a:pt x="271294" y="56371"/>
                  <a:pt x="262239" y="56363"/>
                  <a:pt x="256649" y="61932"/>
                </a:cubicBezTo>
                <a:lnTo>
                  <a:pt x="172961" y="145628"/>
                </a:lnTo>
                <a:cubicBezTo>
                  <a:pt x="170169" y="148412"/>
                  <a:pt x="170169" y="152932"/>
                  <a:pt x="172961" y="155723"/>
                </a:cubicBezTo>
                <a:cubicBezTo>
                  <a:pt x="175745" y="158508"/>
                  <a:pt x="180265" y="158508"/>
                  <a:pt x="183057" y="155723"/>
                </a:cubicBezTo>
                <a:lnTo>
                  <a:pt x="266752" y="72028"/>
                </a:lnTo>
                <a:lnTo>
                  <a:pt x="322650" y="127920"/>
                </a:lnTo>
                <a:cubicBezTo>
                  <a:pt x="322729" y="128013"/>
                  <a:pt x="322758" y="128134"/>
                  <a:pt x="322850" y="128227"/>
                </a:cubicBezTo>
                <a:cubicBezTo>
                  <a:pt x="322943" y="128320"/>
                  <a:pt x="323057" y="128348"/>
                  <a:pt x="323158" y="128427"/>
                </a:cubicBezTo>
                <a:lnTo>
                  <a:pt x="357630" y="162906"/>
                </a:lnTo>
                <a:lnTo>
                  <a:pt x="286737" y="233798"/>
                </a:lnTo>
                <a:lnTo>
                  <a:pt x="269858" y="216919"/>
                </a:lnTo>
                <a:cubicBezTo>
                  <a:pt x="267066" y="214128"/>
                  <a:pt x="262553" y="214128"/>
                  <a:pt x="259762" y="216919"/>
                </a:cubicBezTo>
                <a:cubicBezTo>
                  <a:pt x="256971" y="219711"/>
                  <a:pt x="256971" y="224224"/>
                  <a:pt x="259762" y="227015"/>
                </a:cubicBezTo>
                <a:lnTo>
                  <a:pt x="276641" y="243894"/>
                </a:lnTo>
                <a:lnTo>
                  <a:pt x="243897" y="276638"/>
                </a:lnTo>
                <a:lnTo>
                  <a:pt x="227018" y="259759"/>
                </a:lnTo>
                <a:cubicBezTo>
                  <a:pt x="224226" y="256968"/>
                  <a:pt x="219713" y="256968"/>
                  <a:pt x="216922" y="259759"/>
                </a:cubicBezTo>
                <a:cubicBezTo>
                  <a:pt x="214131" y="262551"/>
                  <a:pt x="214131" y="267064"/>
                  <a:pt x="216922" y="269855"/>
                </a:cubicBezTo>
                <a:lnTo>
                  <a:pt x="233801" y="286734"/>
                </a:lnTo>
                <a:lnTo>
                  <a:pt x="201057" y="319478"/>
                </a:lnTo>
                <a:lnTo>
                  <a:pt x="184178" y="302599"/>
                </a:lnTo>
                <a:cubicBezTo>
                  <a:pt x="181386" y="299808"/>
                  <a:pt x="176873" y="299808"/>
                  <a:pt x="174082" y="302599"/>
                </a:cubicBezTo>
                <a:cubicBezTo>
                  <a:pt x="171290" y="305391"/>
                  <a:pt x="171290" y="309904"/>
                  <a:pt x="174082" y="312695"/>
                </a:cubicBezTo>
                <a:lnTo>
                  <a:pt x="190961" y="329574"/>
                </a:lnTo>
                <a:lnTo>
                  <a:pt x="180922" y="339613"/>
                </a:lnTo>
                <a:cubicBezTo>
                  <a:pt x="172833" y="347703"/>
                  <a:pt x="158724" y="347696"/>
                  <a:pt x="150627" y="339613"/>
                </a:cubicBezTo>
                <a:lnTo>
                  <a:pt x="140531" y="329517"/>
                </a:lnTo>
                <a:cubicBezTo>
                  <a:pt x="139189" y="328175"/>
                  <a:pt x="137375" y="327426"/>
                  <a:pt x="135483" y="327426"/>
                </a:cubicBezTo>
                <a:cubicBezTo>
                  <a:pt x="133591" y="327426"/>
                  <a:pt x="131771" y="328175"/>
                  <a:pt x="130435" y="329517"/>
                </a:cubicBezTo>
                <a:lnTo>
                  <a:pt x="105196" y="354757"/>
                </a:lnTo>
                <a:lnTo>
                  <a:pt x="74900" y="324463"/>
                </a:lnTo>
                <a:lnTo>
                  <a:pt x="100139" y="299223"/>
                </a:lnTo>
                <a:cubicBezTo>
                  <a:pt x="102931" y="296431"/>
                  <a:pt x="102931" y="291912"/>
                  <a:pt x="100139" y="289127"/>
                </a:cubicBezTo>
                <a:lnTo>
                  <a:pt x="90043" y="279031"/>
                </a:lnTo>
                <a:cubicBezTo>
                  <a:pt x="86045" y="275033"/>
                  <a:pt x="83710" y="269649"/>
                  <a:pt x="83468" y="263880"/>
                </a:cubicBezTo>
                <a:cubicBezTo>
                  <a:pt x="83246" y="258732"/>
                  <a:pt x="84810" y="253970"/>
                  <a:pt x="87645" y="251135"/>
                </a:cubicBezTo>
                <a:lnTo>
                  <a:pt x="152519" y="186269"/>
                </a:lnTo>
                <a:lnTo>
                  <a:pt x="314790" y="186269"/>
                </a:lnTo>
                <a:cubicBezTo>
                  <a:pt x="318738" y="186269"/>
                  <a:pt x="321929" y="183070"/>
                  <a:pt x="321929" y="179129"/>
                </a:cubicBezTo>
                <a:cubicBezTo>
                  <a:pt x="321929" y="175188"/>
                  <a:pt x="318738" y="171989"/>
                  <a:pt x="314790" y="171989"/>
                </a:cubicBezTo>
                <a:lnTo>
                  <a:pt x="149563" y="171989"/>
                </a:lnTo>
                <a:cubicBezTo>
                  <a:pt x="147671" y="171989"/>
                  <a:pt x="145857" y="172739"/>
                  <a:pt x="144515" y="174081"/>
                </a:cubicBezTo>
                <a:lnTo>
                  <a:pt x="77549" y="241033"/>
                </a:lnTo>
                <a:cubicBezTo>
                  <a:pt x="71851" y="246737"/>
                  <a:pt x="68803" y="255285"/>
                  <a:pt x="69203" y="264488"/>
                </a:cubicBezTo>
                <a:cubicBezTo>
                  <a:pt x="69602" y="273848"/>
                  <a:pt x="73415" y="282595"/>
                  <a:pt x="79948" y="289127"/>
                </a:cubicBezTo>
                <a:lnTo>
                  <a:pt x="84996" y="294175"/>
                </a:lnTo>
                <a:lnTo>
                  <a:pt x="64804" y="314367"/>
                </a:lnTo>
                <a:cubicBezTo>
                  <a:pt x="59235" y="319936"/>
                  <a:pt x="59235" y="328997"/>
                  <a:pt x="64804" y="334566"/>
                </a:cubicBezTo>
                <a:lnTo>
                  <a:pt x="74900" y="344662"/>
                </a:lnTo>
                <a:lnTo>
                  <a:pt x="2721" y="416841"/>
                </a:lnTo>
                <a:cubicBezTo>
                  <a:pt x="-70" y="419633"/>
                  <a:pt x="-70" y="424145"/>
                  <a:pt x="2721" y="426937"/>
                </a:cubicBezTo>
                <a:cubicBezTo>
                  <a:pt x="4113" y="428329"/>
                  <a:pt x="5942" y="429028"/>
                  <a:pt x="7769" y="429028"/>
                </a:cubicBezTo>
                <a:cubicBezTo>
                  <a:pt x="9597" y="429028"/>
                  <a:pt x="11425" y="428329"/>
                  <a:pt x="12817" y="426937"/>
                </a:cubicBezTo>
                <a:lnTo>
                  <a:pt x="84995" y="354759"/>
                </a:lnTo>
                <a:lnTo>
                  <a:pt x="95091" y="364855"/>
                </a:lnTo>
                <a:cubicBezTo>
                  <a:pt x="97875" y="367639"/>
                  <a:pt x="101531" y="369031"/>
                  <a:pt x="105194" y="369031"/>
                </a:cubicBezTo>
                <a:cubicBezTo>
                  <a:pt x="108850" y="369031"/>
                  <a:pt x="112505" y="367639"/>
                  <a:pt x="115290" y="364855"/>
                </a:cubicBezTo>
                <a:lnTo>
                  <a:pt x="135482" y="344663"/>
                </a:lnTo>
                <a:lnTo>
                  <a:pt x="140529" y="349711"/>
                </a:lnTo>
                <a:cubicBezTo>
                  <a:pt x="147277" y="356451"/>
                  <a:pt x="156237" y="360164"/>
                  <a:pt x="165777" y="360164"/>
                </a:cubicBezTo>
                <a:cubicBezTo>
                  <a:pt x="175308" y="360164"/>
                  <a:pt x="184276" y="356451"/>
                  <a:pt x="191016" y="349711"/>
                </a:cubicBezTo>
                <a:lnTo>
                  <a:pt x="367724" y="173003"/>
                </a:lnTo>
                <a:cubicBezTo>
                  <a:pt x="373293" y="167434"/>
                  <a:pt x="373293" y="158381"/>
                  <a:pt x="367724" y="152812"/>
                </a:cubicBezTo>
                <a:lnTo>
                  <a:pt x="338043" y="123131"/>
                </a:lnTo>
                <a:lnTo>
                  <a:pt x="373386" y="87788"/>
                </a:lnTo>
                <a:cubicBezTo>
                  <a:pt x="378870" y="82311"/>
                  <a:pt x="386131" y="79169"/>
                  <a:pt x="393328" y="79169"/>
                </a:cubicBezTo>
                <a:cubicBezTo>
                  <a:pt x="405138" y="79169"/>
                  <a:pt x="414748" y="88780"/>
                  <a:pt x="414748" y="100589"/>
                </a:cubicBezTo>
                <a:cubicBezTo>
                  <a:pt x="414748" y="112399"/>
                  <a:pt x="405138" y="122009"/>
                  <a:pt x="393328" y="122009"/>
                </a:cubicBezTo>
                <a:cubicBezTo>
                  <a:pt x="386388" y="122009"/>
                  <a:pt x="379840" y="118618"/>
                  <a:pt x="375814" y="112942"/>
                </a:cubicBezTo>
                <a:cubicBezTo>
                  <a:pt x="373543" y="109721"/>
                  <a:pt x="369081" y="108965"/>
                  <a:pt x="365860" y="111243"/>
                </a:cubicBezTo>
                <a:cubicBezTo>
                  <a:pt x="362640" y="113528"/>
                  <a:pt x="361890" y="117982"/>
                  <a:pt x="364168" y="121195"/>
                </a:cubicBezTo>
                <a:cubicBezTo>
                  <a:pt x="370866" y="130649"/>
                  <a:pt x="381769" y="136289"/>
                  <a:pt x="393328" y="136289"/>
                </a:cubicBezTo>
                <a:cubicBezTo>
                  <a:pt x="413013" y="136289"/>
                  <a:pt x="429028" y="120274"/>
                  <a:pt x="429028" y="100589"/>
                </a:cubicBezTo>
                <a:cubicBezTo>
                  <a:pt x="429028" y="80903"/>
                  <a:pt x="413014" y="64888"/>
                  <a:pt x="393330" y="64888"/>
                </a:cubicBezTo>
                <a:close/>
              </a:path>
            </a:pathLst>
          </a:custGeom>
          <a:solidFill>
            <a:srgbClr val="DD8069"/>
          </a:solidFill>
          <a:ln>
            <a:noFill/>
          </a:ln>
        </p:spPr>
        <p:txBody>
          <a:bodyPr spcFirstLastPara="1" wrap="square" lIns="78190" tIns="39079" rIns="78190" bIns="390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89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" name="Google Shape;191;g1b0b4827d83_0_1"/>
          <p:cNvGrpSpPr/>
          <p:nvPr/>
        </p:nvGrpSpPr>
        <p:grpSpPr>
          <a:xfrm>
            <a:off x="4640887" y="5003751"/>
            <a:ext cx="385619" cy="373943"/>
            <a:chOff x="3930596" y="2690698"/>
            <a:chExt cx="396773" cy="390585"/>
          </a:xfrm>
        </p:grpSpPr>
        <p:sp>
          <p:nvSpPr>
            <p:cNvPr id="96" name="Google Shape;192;g1b0b4827d83_0_1"/>
            <p:cNvSpPr/>
            <p:nvPr/>
          </p:nvSpPr>
          <p:spPr>
            <a:xfrm>
              <a:off x="3930596" y="2690698"/>
              <a:ext cx="396773" cy="390585"/>
            </a:xfrm>
            <a:custGeom>
              <a:avLst/>
              <a:gdLst/>
              <a:ahLst/>
              <a:cxnLst/>
              <a:rect l="l" t="t" r="r" b="b"/>
              <a:pathLst>
                <a:path w="396773" h="390585" extrusionOk="0">
                  <a:moveTo>
                    <a:pt x="366577" y="161580"/>
                  </a:moveTo>
                  <a:cubicBezTo>
                    <a:pt x="362813" y="72164"/>
                    <a:pt x="288908" y="580"/>
                    <a:pt x="198582" y="580"/>
                  </a:cubicBezTo>
                  <a:cubicBezTo>
                    <a:pt x="108255" y="580"/>
                    <a:pt x="34347" y="72164"/>
                    <a:pt x="30583" y="161580"/>
                  </a:cubicBezTo>
                  <a:lnTo>
                    <a:pt x="580" y="161580"/>
                  </a:lnTo>
                  <a:lnTo>
                    <a:pt x="580" y="390497"/>
                  </a:lnTo>
                  <a:lnTo>
                    <a:pt x="396580" y="390497"/>
                  </a:lnTo>
                  <a:lnTo>
                    <a:pt x="396580" y="161580"/>
                  </a:lnTo>
                  <a:lnTo>
                    <a:pt x="366577" y="161580"/>
                  </a:lnTo>
                  <a:close/>
                  <a:moveTo>
                    <a:pt x="205746" y="15664"/>
                  </a:moveTo>
                  <a:cubicBezTo>
                    <a:pt x="226364" y="20084"/>
                    <a:pt x="244781" y="43309"/>
                    <a:pt x="256919" y="76781"/>
                  </a:cubicBezTo>
                  <a:cubicBezTo>
                    <a:pt x="240032" y="79280"/>
                    <a:pt x="222950" y="80703"/>
                    <a:pt x="205746" y="81009"/>
                  </a:cubicBezTo>
                  <a:lnTo>
                    <a:pt x="205746" y="15664"/>
                  </a:lnTo>
                  <a:close/>
                  <a:moveTo>
                    <a:pt x="191432" y="15661"/>
                  </a:moveTo>
                  <a:lnTo>
                    <a:pt x="191432" y="81008"/>
                  </a:lnTo>
                  <a:cubicBezTo>
                    <a:pt x="174229" y="80702"/>
                    <a:pt x="157143" y="79278"/>
                    <a:pt x="140247" y="76775"/>
                  </a:cubicBezTo>
                  <a:cubicBezTo>
                    <a:pt x="152389" y="43299"/>
                    <a:pt x="170810" y="20074"/>
                    <a:pt x="191432" y="15661"/>
                  </a:cubicBezTo>
                  <a:close/>
                  <a:moveTo>
                    <a:pt x="191432" y="95322"/>
                  </a:moveTo>
                  <a:lnTo>
                    <a:pt x="191432" y="161580"/>
                  </a:lnTo>
                  <a:lnTo>
                    <a:pt x="125325" y="161580"/>
                  </a:lnTo>
                  <a:cubicBezTo>
                    <a:pt x="125917" y="135931"/>
                    <a:pt x="129673" y="111692"/>
                    <a:pt x="135770" y="90580"/>
                  </a:cubicBezTo>
                  <a:cubicBezTo>
                    <a:pt x="154133" y="93410"/>
                    <a:pt x="172717" y="95001"/>
                    <a:pt x="191432" y="95322"/>
                  </a:cubicBezTo>
                  <a:close/>
                  <a:moveTo>
                    <a:pt x="205746" y="95322"/>
                  </a:moveTo>
                  <a:cubicBezTo>
                    <a:pt x="224462" y="95001"/>
                    <a:pt x="243042" y="93412"/>
                    <a:pt x="261396" y="90584"/>
                  </a:cubicBezTo>
                  <a:cubicBezTo>
                    <a:pt x="267492" y="111696"/>
                    <a:pt x="271247" y="135932"/>
                    <a:pt x="271839" y="161580"/>
                  </a:cubicBezTo>
                  <a:lnTo>
                    <a:pt x="205746" y="161580"/>
                  </a:lnTo>
                  <a:lnTo>
                    <a:pt x="205746" y="95322"/>
                  </a:lnTo>
                  <a:close/>
                  <a:moveTo>
                    <a:pt x="286158" y="161580"/>
                  </a:moveTo>
                  <a:cubicBezTo>
                    <a:pt x="285602" y="134876"/>
                    <a:pt x="281950" y="109958"/>
                    <a:pt x="275846" y="88088"/>
                  </a:cubicBezTo>
                  <a:cubicBezTo>
                    <a:pt x="291321" y="85131"/>
                    <a:pt x="306614" y="81281"/>
                    <a:pt x="321666" y="76543"/>
                  </a:cubicBezTo>
                  <a:cubicBezTo>
                    <a:pt x="339633" y="100469"/>
                    <a:pt x="350791" y="129780"/>
                    <a:pt x="352254" y="161580"/>
                  </a:cubicBezTo>
                  <a:lnTo>
                    <a:pt x="286158" y="161580"/>
                  </a:lnTo>
                  <a:close/>
                  <a:moveTo>
                    <a:pt x="311732" y="64618"/>
                  </a:moveTo>
                  <a:cubicBezTo>
                    <a:pt x="298508" y="68563"/>
                    <a:pt x="285100" y="71804"/>
                    <a:pt x="271547" y="74335"/>
                  </a:cubicBezTo>
                  <a:cubicBezTo>
                    <a:pt x="263784" y="52026"/>
                    <a:pt x="253289" y="33648"/>
                    <a:pt x="240908" y="20816"/>
                  </a:cubicBezTo>
                  <a:cubicBezTo>
                    <a:pt x="268441" y="28705"/>
                    <a:pt x="292832" y="44095"/>
                    <a:pt x="311732" y="64618"/>
                  </a:cubicBezTo>
                  <a:close/>
                  <a:moveTo>
                    <a:pt x="156257" y="20816"/>
                  </a:moveTo>
                  <a:cubicBezTo>
                    <a:pt x="143877" y="33647"/>
                    <a:pt x="133384" y="52022"/>
                    <a:pt x="125621" y="74327"/>
                  </a:cubicBezTo>
                  <a:cubicBezTo>
                    <a:pt x="112073" y="71795"/>
                    <a:pt x="98666" y="68553"/>
                    <a:pt x="85440" y="64608"/>
                  </a:cubicBezTo>
                  <a:cubicBezTo>
                    <a:pt x="104339" y="44090"/>
                    <a:pt x="128728" y="28704"/>
                    <a:pt x="156257" y="20816"/>
                  </a:cubicBezTo>
                  <a:close/>
                  <a:moveTo>
                    <a:pt x="75504" y="76532"/>
                  </a:moveTo>
                  <a:cubicBezTo>
                    <a:pt x="90559" y="81270"/>
                    <a:pt x="105850" y="85122"/>
                    <a:pt x="121321" y="88080"/>
                  </a:cubicBezTo>
                  <a:cubicBezTo>
                    <a:pt x="115215" y="109953"/>
                    <a:pt x="111562" y="134874"/>
                    <a:pt x="111006" y="161580"/>
                  </a:cubicBezTo>
                  <a:lnTo>
                    <a:pt x="44906" y="161580"/>
                  </a:lnTo>
                  <a:cubicBezTo>
                    <a:pt x="46370" y="129775"/>
                    <a:pt x="57532" y="100459"/>
                    <a:pt x="75504" y="76532"/>
                  </a:cubicBezTo>
                  <a:close/>
                  <a:moveTo>
                    <a:pt x="382267" y="376185"/>
                  </a:moveTo>
                  <a:lnTo>
                    <a:pt x="14893" y="376185"/>
                  </a:lnTo>
                  <a:lnTo>
                    <a:pt x="14893" y="175894"/>
                  </a:lnTo>
                  <a:lnTo>
                    <a:pt x="382267" y="175894"/>
                  </a:lnTo>
                  <a:lnTo>
                    <a:pt x="382267" y="376185"/>
                  </a:ln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93;g1b0b4827d83_0_1"/>
            <p:cNvSpPr/>
            <p:nvPr/>
          </p:nvSpPr>
          <p:spPr>
            <a:xfrm>
              <a:off x="4063506" y="2901065"/>
              <a:ext cx="130710" cy="130710"/>
            </a:xfrm>
            <a:custGeom>
              <a:avLst/>
              <a:gdLst/>
              <a:ahLst/>
              <a:cxnLst/>
              <a:rect l="l" t="t" r="r" b="b"/>
              <a:pathLst>
                <a:path w="130710" h="130710" extrusionOk="0">
                  <a:moveTo>
                    <a:pt x="65673" y="130761"/>
                  </a:moveTo>
                  <a:cubicBezTo>
                    <a:pt x="101535" y="130761"/>
                    <a:pt x="130712" y="101562"/>
                    <a:pt x="130709" y="65675"/>
                  </a:cubicBezTo>
                  <a:cubicBezTo>
                    <a:pt x="130709" y="29781"/>
                    <a:pt x="101534" y="580"/>
                    <a:pt x="65673" y="580"/>
                  </a:cubicBezTo>
                  <a:cubicBezTo>
                    <a:pt x="29781" y="580"/>
                    <a:pt x="580" y="29781"/>
                    <a:pt x="580" y="65675"/>
                  </a:cubicBezTo>
                  <a:cubicBezTo>
                    <a:pt x="580" y="101562"/>
                    <a:pt x="29780" y="130761"/>
                    <a:pt x="65673" y="130761"/>
                  </a:cubicBezTo>
                  <a:close/>
                  <a:moveTo>
                    <a:pt x="65673" y="14896"/>
                  </a:moveTo>
                  <a:cubicBezTo>
                    <a:pt x="93642" y="14896"/>
                    <a:pt x="116398" y="37676"/>
                    <a:pt x="116398" y="65675"/>
                  </a:cubicBezTo>
                  <a:cubicBezTo>
                    <a:pt x="116398" y="93670"/>
                    <a:pt x="93640" y="116448"/>
                    <a:pt x="65673" y="116448"/>
                  </a:cubicBezTo>
                  <a:cubicBezTo>
                    <a:pt x="37673" y="116448"/>
                    <a:pt x="14893" y="93670"/>
                    <a:pt x="14893" y="65675"/>
                  </a:cubicBezTo>
                  <a:cubicBezTo>
                    <a:pt x="14893" y="37675"/>
                    <a:pt x="37673" y="14896"/>
                    <a:pt x="65673" y="14896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94;g1b0b4827d83_0_1"/>
            <p:cNvSpPr/>
            <p:nvPr/>
          </p:nvSpPr>
          <p:spPr>
            <a:xfrm>
              <a:off x="3960444" y="2881531"/>
              <a:ext cx="337218" cy="170156"/>
            </a:xfrm>
            <a:custGeom>
              <a:avLst/>
              <a:gdLst/>
              <a:ahLst/>
              <a:cxnLst/>
              <a:rect l="l" t="t" r="r" b="b"/>
              <a:pathLst>
                <a:path w="337218" h="170156" extrusionOk="0">
                  <a:moveTo>
                    <a:pt x="38554" y="162677"/>
                  </a:moveTo>
                  <a:lnTo>
                    <a:pt x="38554" y="169833"/>
                  </a:lnTo>
                  <a:lnTo>
                    <a:pt x="298883" y="169833"/>
                  </a:lnTo>
                  <a:lnTo>
                    <a:pt x="298883" y="162677"/>
                  </a:lnTo>
                  <a:cubicBezTo>
                    <a:pt x="298883" y="145681"/>
                    <a:pt x="312727" y="131853"/>
                    <a:pt x="329743" y="131853"/>
                  </a:cubicBezTo>
                  <a:lnTo>
                    <a:pt x="336899" y="131853"/>
                  </a:lnTo>
                  <a:lnTo>
                    <a:pt x="336899" y="38561"/>
                  </a:lnTo>
                  <a:lnTo>
                    <a:pt x="329743" y="38561"/>
                  </a:lnTo>
                  <a:cubicBezTo>
                    <a:pt x="312726" y="38561"/>
                    <a:pt x="298883" y="24735"/>
                    <a:pt x="298883" y="7736"/>
                  </a:cubicBezTo>
                  <a:lnTo>
                    <a:pt x="298883" y="580"/>
                  </a:lnTo>
                  <a:lnTo>
                    <a:pt x="38554" y="580"/>
                  </a:lnTo>
                  <a:lnTo>
                    <a:pt x="38554" y="7736"/>
                  </a:lnTo>
                  <a:cubicBezTo>
                    <a:pt x="38554" y="24735"/>
                    <a:pt x="24728" y="38561"/>
                    <a:pt x="7737" y="38561"/>
                  </a:cubicBezTo>
                  <a:lnTo>
                    <a:pt x="580" y="38561"/>
                  </a:lnTo>
                  <a:lnTo>
                    <a:pt x="580" y="131853"/>
                  </a:lnTo>
                  <a:lnTo>
                    <a:pt x="7737" y="131853"/>
                  </a:lnTo>
                  <a:cubicBezTo>
                    <a:pt x="24728" y="131852"/>
                    <a:pt x="38554" y="145680"/>
                    <a:pt x="38554" y="162677"/>
                  </a:cubicBezTo>
                  <a:close/>
                  <a:moveTo>
                    <a:pt x="14896" y="52308"/>
                  </a:moveTo>
                  <a:cubicBezTo>
                    <a:pt x="34062" y="49242"/>
                    <a:pt x="49235" y="34064"/>
                    <a:pt x="52304" y="14893"/>
                  </a:cubicBezTo>
                  <a:lnTo>
                    <a:pt x="285138" y="14893"/>
                  </a:lnTo>
                  <a:cubicBezTo>
                    <a:pt x="288209" y="34064"/>
                    <a:pt x="303401" y="49244"/>
                    <a:pt x="322585" y="52309"/>
                  </a:cubicBezTo>
                  <a:lnTo>
                    <a:pt x="322585" y="118105"/>
                  </a:lnTo>
                  <a:cubicBezTo>
                    <a:pt x="303401" y="121167"/>
                    <a:pt x="288208" y="136349"/>
                    <a:pt x="285138" y="155521"/>
                  </a:cubicBezTo>
                  <a:lnTo>
                    <a:pt x="52304" y="155521"/>
                  </a:lnTo>
                  <a:cubicBezTo>
                    <a:pt x="49232" y="136352"/>
                    <a:pt x="34060" y="121171"/>
                    <a:pt x="14896" y="118106"/>
                  </a:cubicBezTo>
                  <a:lnTo>
                    <a:pt x="14896" y="52308"/>
                  </a:ln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95;g1b0b4827d83_0_1"/>
            <p:cNvSpPr/>
            <p:nvPr/>
          </p:nvSpPr>
          <p:spPr>
            <a:xfrm>
              <a:off x="4102517" y="2923217"/>
              <a:ext cx="52593" cy="86625"/>
            </a:xfrm>
            <a:custGeom>
              <a:avLst/>
              <a:gdLst/>
              <a:ahLst/>
              <a:cxnLst/>
              <a:rect l="l" t="t" r="r" b="b"/>
              <a:pathLst>
                <a:path w="52593" h="86625" extrusionOk="0">
                  <a:moveTo>
                    <a:pt x="21909" y="50679"/>
                  </a:moveTo>
                  <a:lnTo>
                    <a:pt x="31417" y="50679"/>
                  </a:lnTo>
                  <a:cubicBezTo>
                    <a:pt x="33260" y="50679"/>
                    <a:pt x="35098" y="51443"/>
                    <a:pt x="36417" y="52734"/>
                  </a:cubicBezTo>
                  <a:cubicBezTo>
                    <a:pt x="37701" y="54015"/>
                    <a:pt x="38408" y="55785"/>
                    <a:pt x="38408" y="57717"/>
                  </a:cubicBezTo>
                  <a:cubicBezTo>
                    <a:pt x="38408" y="59074"/>
                    <a:pt x="38059" y="61045"/>
                    <a:pt x="36468" y="62655"/>
                  </a:cubicBezTo>
                  <a:cubicBezTo>
                    <a:pt x="35109" y="63982"/>
                    <a:pt x="33268" y="64744"/>
                    <a:pt x="31416" y="64744"/>
                  </a:cubicBezTo>
                  <a:lnTo>
                    <a:pt x="21908" y="64744"/>
                  </a:lnTo>
                  <a:cubicBezTo>
                    <a:pt x="20030" y="64744"/>
                    <a:pt x="18238" y="64004"/>
                    <a:pt x="16982" y="62782"/>
                  </a:cubicBezTo>
                  <a:cubicBezTo>
                    <a:pt x="15638" y="61399"/>
                    <a:pt x="14896" y="59600"/>
                    <a:pt x="14896" y="57718"/>
                  </a:cubicBezTo>
                  <a:lnTo>
                    <a:pt x="582" y="57718"/>
                  </a:lnTo>
                  <a:cubicBezTo>
                    <a:pt x="582" y="63357"/>
                    <a:pt x="2767" y="68701"/>
                    <a:pt x="6853" y="72890"/>
                  </a:cubicBezTo>
                  <a:cubicBezTo>
                    <a:pt x="10337" y="76300"/>
                    <a:pt x="14763" y="78389"/>
                    <a:pt x="19511" y="78918"/>
                  </a:cubicBezTo>
                  <a:lnTo>
                    <a:pt x="19511" y="86451"/>
                  </a:lnTo>
                  <a:lnTo>
                    <a:pt x="33824" y="86451"/>
                  </a:lnTo>
                  <a:lnTo>
                    <a:pt x="33824" y="78910"/>
                  </a:lnTo>
                  <a:cubicBezTo>
                    <a:pt x="38534" y="78362"/>
                    <a:pt x="43052" y="76232"/>
                    <a:pt x="46552" y="72807"/>
                  </a:cubicBezTo>
                  <a:cubicBezTo>
                    <a:pt x="50532" y="68791"/>
                    <a:pt x="52721" y="63430"/>
                    <a:pt x="52721" y="57713"/>
                  </a:cubicBezTo>
                  <a:cubicBezTo>
                    <a:pt x="52721" y="51949"/>
                    <a:pt x="50519" y="46578"/>
                    <a:pt x="46480" y="42552"/>
                  </a:cubicBezTo>
                  <a:cubicBezTo>
                    <a:pt x="42469" y="38620"/>
                    <a:pt x="36980" y="36362"/>
                    <a:pt x="31417" y="36362"/>
                  </a:cubicBezTo>
                  <a:lnTo>
                    <a:pt x="21909" y="36362"/>
                  </a:lnTo>
                  <a:cubicBezTo>
                    <a:pt x="20040" y="36362"/>
                    <a:pt x="18254" y="35616"/>
                    <a:pt x="16949" y="34335"/>
                  </a:cubicBezTo>
                  <a:cubicBezTo>
                    <a:pt x="15627" y="32993"/>
                    <a:pt x="14896" y="31207"/>
                    <a:pt x="14896" y="29306"/>
                  </a:cubicBezTo>
                  <a:cubicBezTo>
                    <a:pt x="14896" y="27433"/>
                    <a:pt x="15638" y="25639"/>
                    <a:pt x="16862" y="24376"/>
                  </a:cubicBezTo>
                  <a:cubicBezTo>
                    <a:pt x="18238" y="23032"/>
                    <a:pt x="20030" y="22291"/>
                    <a:pt x="21908" y="22291"/>
                  </a:cubicBezTo>
                  <a:lnTo>
                    <a:pt x="31416" y="22291"/>
                  </a:lnTo>
                  <a:cubicBezTo>
                    <a:pt x="33268" y="22291"/>
                    <a:pt x="35109" y="23054"/>
                    <a:pt x="36376" y="24289"/>
                  </a:cubicBezTo>
                  <a:cubicBezTo>
                    <a:pt x="38057" y="25987"/>
                    <a:pt x="38408" y="27954"/>
                    <a:pt x="38408" y="29306"/>
                  </a:cubicBezTo>
                  <a:lnTo>
                    <a:pt x="52721" y="29306"/>
                  </a:lnTo>
                  <a:cubicBezTo>
                    <a:pt x="52721" y="23606"/>
                    <a:pt x="50532" y="18254"/>
                    <a:pt x="46469" y="14142"/>
                  </a:cubicBezTo>
                  <a:cubicBezTo>
                    <a:pt x="43039" y="10793"/>
                    <a:pt x="38533" y="8672"/>
                    <a:pt x="33825" y="8125"/>
                  </a:cubicBezTo>
                  <a:lnTo>
                    <a:pt x="33825" y="580"/>
                  </a:lnTo>
                  <a:lnTo>
                    <a:pt x="19512" y="580"/>
                  </a:lnTo>
                  <a:lnTo>
                    <a:pt x="19512" y="8118"/>
                  </a:lnTo>
                  <a:cubicBezTo>
                    <a:pt x="14762" y="8649"/>
                    <a:pt x="10319" y="10757"/>
                    <a:pt x="6724" y="14274"/>
                  </a:cubicBezTo>
                  <a:cubicBezTo>
                    <a:pt x="2764" y="18348"/>
                    <a:pt x="580" y="23689"/>
                    <a:pt x="580" y="29308"/>
                  </a:cubicBezTo>
                  <a:cubicBezTo>
                    <a:pt x="580" y="34998"/>
                    <a:pt x="2778" y="40356"/>
                    <a:pt x="6837" y="44465"/>
                  </a:cubicBezTo>
                  <a:cubicBezTo>
                    <a:pt x="10906" y="48473"/>
                    <a:pt x="16258" y="50679"/>
                    <a:pt x="21909" y="50679"/>
                  </a:cubicBez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96;g1b0b4827d83_0_1"/>
            <p:cNvSpPr/>
            <p:nvPr/>
          </p:nvSpPr>
          <p:spPr>
            <a:xfrm>
              <a:off x="4213835" y="2958996"/>
              <a:ext cx="43312" cy="15468"/>
            </a:xfrm>
            <a:custGeom>
              <a:avLst/>
              <a:gdLst/>
              <a:ahLst/>
              <a:cxnLst/>
              <a:rect l="l" t="t" r="r" b="b"/>
              <a:pathLst>
                <a:path w="43312" h="15468" extrusionOk="0">
                  <a:moveTo>
                    <a:pt x="580" y="580"/>
                  </a:moveTo>
                  <a:lnTo>
                    <a:pt x="43135" y="580"/>
                  </a:lnTo>
                  <a:lnTo>
                    <a:pt x="43135" y="14893"/>
                  </a:lnTo>
                  <a:lnTo>
                    <a:pt x="580" y="14893"/>
                  </a:ln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97;g1b0b4827d83_0_1"/>
            <p:cNvSpPr/>
            <p:nvPr/>
          </p:nvSpPr>
          <p:spPr>
            <a:xfrm>
              <a:off x="4000805" y="2958996"/>
              <a:ext cx="43312" cy="15468"/>
            </a:xfrm>
            <a:custGeom>
              <a:avLst/>
              <a:gdLst/>
              <a:ahLst/>
              <a:cxnLst/>
              <a:rect l="l" t="t" r="r" b="b"/>
              <a:pathLst>
                <a:path w="43312" h="15468" extrusionOk="0">
                  <a:moveTo>
                    <a:pt x="580" y="580"/>
                  </a:moveTo>
                  <a:lnTo>
                    <a:pt x="43098" y="580"/>
                  </a:lnTo>
                  <a:lnTo>
                    <a:pt x="43098" y="14893"/>
                  </a:lnTo>
                  <a:lnTo>
                    <a:pt x="580" y="14893"/>
                  </a:lnTo>
                  <a:close/>
                </a:path>
              </a:pathLst>
            </a:custGeom>
            <a:solidFill>
              <a:srgbClr val="DD8069"/>
            </a:solidFill>
            <a:ln>
              <a:noFill/>
            </a:ln>
          </p:spPr>
          <p:txBody>
            <a:bodyPr spcFirstLastPara="1" wrap="square" lIns="78190" tIns="39079" rIns="78190" bIns="3907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8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99;g1b0b4827d83_0_1"/>
          <p:cNvGrpSpPr/>
          <p:nvPr/>
        </p:nvGrpSpPr>
        <p:grpSpPr>
          <a:xfrm>
            <a:off x="1254942" y="1080733"/>
            <a:ext cx="9130848" cy="5378721"/>
            <a:chOff x="487524" y="768900"/>
            <a:chExt cx="14235245" cy="8385576"/>
          </a:xfrm>
        </p:grpSpPr>
        <p:sp>
          <p:nvSpPr>
            <p:cNvPr id="103" name="Google Shape;200;g1b0b4827d83_0_1"/>
            <p:cNvSpPr txBox="1"/>
            <p:nvPr/>
          </p:nvSpPr>
          <p:spPr>
            <a:xfrm>
              <a:off x="10776637" y="8042636"/>
              <a:ext cx="3164401" cy="886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3200"/>
              </a:pPr>
              <a:r>
                <a:rPr lang="ru-RU" sz="2052" b="1" dirty="0">
                  <a:solidFill>
                    <a:srgbClr val="D8D8D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COLD FUSION </a:t>
              </a:r>
              <a:endParaRPr sz="2052" b="1" dirty="0">
                <a:solidFill>
                  <a:srgbClr val="D8D8D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4" name="Google Shape;201;g1b0b4827d83_0_1"/>
            <p:cNvSpPr txBox="1"/>
            <p:nvPr/>
          </p:nvSpPr>
          <p:spPr>
            <a:xfrm rot="16200000">
              <a:off x="-1756356" y="3527084"/>
              <a:ext cx="5232300" cy="744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2400"/>
              </a:pPr>
              <a:r>
                <a:rPr lang="ru-RU" sz="1539" b="1" dirty="0" err="1">
                  <a:solidFill>
                    <a:srgbClr val="C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LOW-CARBON</a:t>
              </a:r>
              <a:r>
                <a:rPr lang="ru-RU" sz="1539" b="1" dirty="0">
                  <a:solidFill>
                    <a:srgbClr val="C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539" b="1" dirty="0" err="1">
                  <a:solidFill>
                    <a:srgbClr val="C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ECONOMY</a:t>
              </a:r>
              <a:endParaRPr sz="1539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5" name="Google Shape;202;g1b0b4827d83_0_1"/>
            <p:cNvSpPr txBox="1"/>
            <p:nvPr/>
          </p:nvSpPr>
          <p:spPr>
            <a:xfrm>
              <a:off x="583675" y="1733650"/>
              <a:ext cx="2157300" cy="567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1400"/>
              </a:pPr>
              <a:r>
                <a:rPr lang="ru-RU" sz="898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Термоядерный синтез</a:t>
              </a:r>
              <a:endParaRPr sz="898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6" name="Google Shape;203;g1b0b4827d83_0_1"/>
            <p:cNvSpPr txBox="1"/>
            <p:nvPr/>
          </p:nvSpPr>
          <p:spPr>
            <a:xfrm>
              <a:off x="2205325" y="4076204"/>
              <a:ext cx="2026200" cy="567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1400"/>
              </a:pPr>
              <a:r>
                <a:rPr lang="ru-RU" sz="898" dirty="0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RENEWABLE ENERGY</a:t>
              </a:r>
              <a:endParaRPr sz="898" dirty="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7" name="Google Shape;204;g1b0b4827d83_0_1"/>
            <p:cNvSpPr txBox="1"/>
            <p:nvPr/>
          </p:nvSpPr>
          <p:spPr>
            <a:xfrm>
              <a:off x="1419049" y="768900"/>
              <a:ext cx="2639100" cy="567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1400"/>
              </a:pPr>
              <a:r>
                <a:rPr lang="ru-RU" sz="898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Низкоуглеродное развитие</a:t>
              </a:r>
              <a:endParaRPr sz="898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8" name="Google Shape;205;g1b0b4827d83_0_1"/>
            <p:cNvSpPr txBox="1"/>
            <p:nvPr/>
          </p:nvSpPr>
          <p:spPr>
            <a:xfrm>
              <a:off x="11154302" y="1154554"/>
              <a:ext cx="2544000" cy="567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1400"/>
              </a:pPr>
              <a:r>
                <a:rPr lang="ru-RU" sz="898" dirty="0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Возобновляемая энергия</a:t>
              </a:r>
              <a:endParaRPr sz="898" dirty="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9" name="Google Shape;206;g1b0b4827d83_0_1"/>
            <p:cNvSpPr txBox="1"/>
            <p:nvPr/>
          </p:nvSpPr>
          <p:spPr>
            <a:xfrm>
              <a:off x="2372275" y="8586875"/>
              <a:ext cx="2157300" cy="567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1400"/>
              </a:pPr>
              <a:r>
                <a:rPr lang="ru-RU" sz="898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RENEWABLE ENERGY</a:t>
              </a:r>
              <a:endParaRPr sz="898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0" name="Google Shape;207;g1b0b4827d83_0_1"/>
            <p:cNvSpPr txBox="1"/>
            <p:nvPr/>
          </p:nvSpPr>
          <p:spPr>
            <a:xfrm>
              <a:off x="12032953" y="5590122"/>
              <a:ext cx="1492200" cy="5676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1400"/>
              </a:pPr>
              <a:r>
                <a:rPr lang="ru-RU" sz="898" dirty="0" err="1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Цифровизация</a:t>
              </a:r>
              <a:endParaRPr sz="898" dirty="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1" name="Google Shape;208;g1b0b4827d83_0_1"/>
            <p:cNvSpPr txBox="1"/>
            <p:nvPr/>
          </p:nvSpPr>
          <p:spPr>
            <a:xfrm>
              <a:off x="13224552" y="6360120"/>
              <a:ext cx="601200" cy="5676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1400"/>
              </a:pPr>
              <a:r>
                <a:rPr lang="ru-RU" sz="898" dirty="0" err="1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Digital</a:t>
              </a:r>
              <a:endParaRPr sz="898" dirty="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2" name="Google Shape;209;g1b0b4827d83_0_1"/>
            <p:cNvSpPr txBox="1"/>
            <p:nvPr/>
          </p:nvSpPr>
          <p:spPr>
            <a:xfrm>
              <a:off x="4058149" y="6185721"/>
              <a:ext cx="689400" cy="5676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1400"/>
              </a:pPr>
              <a:r>
                <a:rPr lang="ru-RU" sz="898" dirty="0" err="1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People</a:t>
              </a:r>
              <a:endParaRPr sz="898" dirty="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3" name="Google Shape;210;g1b0b4827d83_0_1"/>
            <p:cNvSpPr txBox="1"/>
            <p:nvPr/>
          </p:nvSpPr>
          <p:spPr>
            <a:xfrm rot="16200000">
              <a:off x="12157762" y="3588308"/>
              <a:ext cx="4314600" cy="815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2800"/>
              </a:pPr>
              <a:r>
                <a:rPr lang="ru-RU" sz="1796" b="1" dirty="0" err="1">
                  <a:solidFill>
                    <a:srgbClr val="C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Artificial</a:t>
              </a:r>
              <a:r>
                <a:rPr lang="ru-RU" sz="1796" b="1" dirty="0">
                  <a:solidFill>
                    <a:srgbClr val="C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796" b="1" dirty="0" err="1">
                  <a:solidFill>
                    <a:srgbClr val="C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intelligence</a:t>
              </a:r>
              <a:r>
                <a:rPr lang="ru-RU" sz="1796" b="1" dirty="0">
                  <a:solidFill>
                    <a:srgbClr val="C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sz="1796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4" name="Google Shape;211;g1b0b4827d83_0_1"/>
            <p:cNvSpPr txBox="1"/>
            <p:nvPr/>
          </p:nvSpPr>
          <p:spPr>
            <a:xfrm>
              <a:off x="3450925" y="1085263"/>
              <a:ext cx="2160900" cy="6385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1800"/>
              </a:pPr>
              <a:r>
                <a:rPr lang="ru-RU" sz="1155" b="1">
                  <a:solidFill>
                    <a:srgbClr val="D8D8D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Green Deal 2021</a:t>
              </a:r>
              <a:endParaRPr sz="1155" b="1">
                <a:solidFill>
                  <a:srgbClr val="D8D8D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5" name="Google Shape;212;g1b0b4827d83_0_1"/>
            <p:cNvSpPr txBox="1"/>
            <p:nvPr/>
          </p:nvSpPr>
          <p:spPr>
            <a:xfrm>
              <a:off x="2636775" y="2389149"/>
              <a:ext cx="1925999" cy="5676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1400"/>
              </a:pPr>
              <a:r>
                <a:rPr lang="ru-RU" sz="898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Пандемия СOVID-19</a:t>
              </a:r>
              <a:endParaRPr sz="898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6" name="Google Shape;213;g1b0b4827d83_0_1"/>
            <p:cNvSpPr txBox="1"/>
            <p:nvPr/>
          </p:nvSpPr>
          <p:spPr>
            <a:xfrm>
              <a:off x="9326952" y="1475024"/>
              <a:ext cx="3719700" cy="815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2800"/>
              </a:pPr>
              <a:r>
                <a:rPr lang="ru-RU" sz="1796" b="1" dirty="0">
                  <a:solidFill>
                    <a:srgbClr val="D8D8D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Зеленый водород</a:t>
              </a:r>
              <a:endParaRPr sz="1796" b="1" dirty="0">
                <a:solidFill>
                  <a:srgbClr val="D8D8D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7" name="Google Shape;214;g1b0b4827d83_0_1"/>
            <p:cNvSpPr txBox="1"/>
            <p:nvPr/>
          </p:nvSpPr>
          <p:spPr>
            <a:xfrm>
              <a:off x="3793950" y="1579025"/>
              <a:ext cx="2417400" cy="5676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1400"/>
              </a:pPr>
              <a:r>
                <a:rPr lang="ru-RU" sz="898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Водородная энергетика</a:t>
              </a:r>
              <a:endParaRPr sz="898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8" name="Google Shape;215;g1b0b4827d83_0_1"/>
            <p:cNvSpPr txBox="1"/>
            <p:nvPr/>
          </p:nvSpPr>
          <p:spPr>
            <a:xfrm>
              <a:off x="11492163" y="4279709"/>
              <a:ext cx="2625900" cy="815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2800"/>
              </a:pPr>
              <a:r>
                <a:rPr lang="ru-RU" sz="1796" b="1" dirty="0">
                  <a:solidFill>
                    <a:srgbClr val="D8D8D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GREEN H</a:t>
              </a:r>
              <a:r>
                <a:rPr lang="ru-RU" sz="1796" b="1" baseline="-25000" dirty="0">
                  <a:solidFill>
                    <a:srgbClr val="D8D8D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 sz="1796" b="1" dirty="0">
                <a:solidFill>
                  <a:srgbClr val="D8D8D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9" name="Google Shape;216;g1b0b4827d83_0_1"/>
            <p:cNvSpPr txBox="1"/>
            <p:nvPr/>
          </p:nvSpPr>
          <p:spPr>
            <a:xfrm>
              <a:off x="10758554" y="2174880"/>
              <a:ext cx="689400" cy="5676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1400"/>
              </a:pPr>
              <a:r>
                <a:rPr lang="ru-RU" sz="898" dirty="0" err="1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Cyborg</a:t>
              </a:r>
              <a:endParaRPr sz="898" dirty="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0" name="Google Shape;217;g1b0b4827d83_0_1"/>
            <p:cNvSpPr txBox="1"/>
            <p:nvPr/>
          </p:nvSpPr>
          <p:spPr>
            <a:xfrm>
              <a:off x="10565969" y="5985273"/>
              <a:ext cx="1701900" cy="5676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1400"/>
              </a:pPr>
              <a:r>
                <a:rPr lang="ru-RU" sz="898" dirty="0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898" dirty="0" err="1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Robot</a:t>
              </a:r>
              <a:r>
                <a:rPr lang="ru-RU" sz="898" dirty="0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898" dirty="0" err="1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technology</a:t>
              </a:r>
              <a:endParaRPr sz="898" dirty="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1" name="Google Shape;218;g1b0b4827d83_0_1"/>
            <p:cNvSpPr txBox="1"/>
            <p:nvPr/>
          </p:nvSpPr>
          <p:spPr>
            <a:xfrm>
              <a:off x="7092032" y="8574923"/>
              <a:ext cx="2026200" cy="5676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1400"/>
              </a:pPr>
              <a:r>
                <a:rPr lang="ru-RU" sz="898" dirty="0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GLOBAL FOOD CRISIS</a:t>
              </a:r>
              <a:endParaRPr sz="898" dirty="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2" name="Google Shape;219;g1b0b4827d83_0_1"/>
            <p:cNvSpPr txBox="1"/>
            <p:nvPr/>
          </p:nvSpPr>
          <p:spPr>
            <a:xfrm>
              <a:off x="11303062" y="8568370"/>
              <a:ext cx="754200" cy="5676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1400"/>
              </a:pPr>
              <a:r>
                <a:rPr lang="ru-RU" sz="898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Deserts</a:t>
              </a:r>
              <a:endParaRPr sz="898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3" name="Google Shape;220;g1b0b4827d83_0_1"/>
            <p:cNvSpPr txBox="1"/>
            <p:nvPr/>
          </p:nvSpPr>
          <p:spPr>
            <a:xfrm>
              <a:off x="9108776" y="7956040"/>
              <a:ext cx="600300" cy="5676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770"/>
                </a:spcBef>
                <a:spcAft>
                  <a:spcPts val="770"/>
                </a:spcAft>
                <a:buClr>
                  <a:srgbClr val="000000"/>
                </a:buClr>
                <a:buSzPts val="1400"/>
              </a:pPr>
              <a:r>
                <a:rPr lang="ru-RU" sz="898" dirty="0" err="1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Water</a:t>
              </a:r>
              <a:endParaRPr sz="898" dirty="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4" name="Google Shape;221;g1b0b4827d83_0_1"/>
            <p:cNvSpPr txBox="1"/>
            <p:nvPr/>
          </p:nvSpPr>
          <p:spPr>
            <a:xfrm>
              <a:off x="10761189" y="3952246"/>
              <a:ext cx="1147501" cy="215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ru-RU" sz="898" dirty="0" err="1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Industry</a:t>
              </a:r>
              <a:r>
                <a:rPr lang="ru-RU" sz="898" dirty="0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4.0</a:t>
              </a:r>
              <a:endParaRPr sz="898" dirty="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25" name="Google Shape;149;g1b0b4827d83_0_1"/>
          <p:cNvGrpSpPr/>
          <p:nvPr/>
        </p:nvGrpSpPr>
        <p:grpSpPr>
          <a:xfrm>
            <a:off x="6979690" y="2315036"/>
            <a:ext cx="699478" cy="699478"/>
            <a:chOff x="9169665" y="2210646"/>
            <a:chExt cx="1180200" cy="1180200"/>
          </a:xfrm>
        </p:grpSpPr>
        <p:sp>
          <p:nvSpPr>
            <p:cNvPr id="126" name="Google Shape;150;g1b0b4827d83_0_1"/>
            <p:cNvSpPr/>
            <p:nvPr/>
          </p:nvSpPr>
          <p:spPr>
            <a:xfrm>
              <a:off x="9169665" y="2210646"/>
              <a:ext cx="1180200" cy="118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63"/>
              </a:pPr>
              <a:endParaRPr sz="938">
                <a:solidFill>
                  <a:srgbClr val="5A6469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127" name="Google Shape;151;g1b0b4827d83_0_1"/>
            <p:cNvSpPr/>
            <p:nvPr/>
          </p:nvSpPr>
          <p:spPr>
            <a:xfrm>
              <a:off x="9273671" y="2306850"/>
              <a:ext cx="987900" cy="987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DD80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8642" tIns="29313" rIns="58642" bIns="2931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63"/>
              </a:pPr>
              <a:endParaRPr sz="938">
                <a:solidFill>
                  <a:srgbClr val="5A6469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128" name="Google Shape;133;g1b0b4827d83_0_1"/>
          <p:cNvSpPr/>
          <p:nvPr/>
        </p:nvSpPr>
        <p:spPr>
          <a:xfrm>
            <a:off x="7687360" y="2263196"/>
            <a:ext cx="2424370" cy="779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sz="2000" dirty="0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Термоядерный синтез</a:t>
            </a:r>
            <a:endParaRPr sz="2000" dirty="0">
              <a:solidFill>
                <a:srgbClr val="C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9" name="Picture 2" descr="https://cdn-icons-png.flaticon.com/512/2933/2933803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99" y="2472500"/>
            <a:ext cx="410592" cy="41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5B67264D-61AA-41B3-8FDD-C7FE977FABEB}"/>
              </a:ext>
            </a:extLst>
          </p:cNvPr>
          <p:cNvSpPr/>
          <p:nvPr/>
        </p:nvSpPr>
        <p:spPr>
          <a:xfrm>
            <a:off x="271002" y="233968"/>
            <a:ext cx="9441219" cy="461661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НОВЫЙ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КУРС РАЗВИТИЯ</a:t>
            </a:r>
            <a:r>
              <a:rPr lang="kk-KZ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НАУКИ</a:t>
            </a:r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94950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0" y="6488668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5209E57-292E-4A8D-9567-972750D195D6}" type="slidenum">
              <a:rPr lang="ru-RU" smtClean="0">
                <a:latin typeface="Arial Narrow" panose="020B0606020202030204" pitchFamily="34" charset="0"/>
                <a:cs typeface="Arial" panose="020B0604020202020204" pitchFamily="34" charset="0"/>
              </a:rPr>
              <a:t>37</a:t>
            </a:fld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9" name="Google Shape;227;g1b0b4827d83_0_6"/>
          <p:cNvSpPr/>
          <p:nvPr/>
        </p:nvSpPr>
        <p:spPr>
          <a:xfrm rot="5400000">
            <a:off x="3490418" y="3521390"/>
            <a:ext cx="2999350" cy="766396"/>
          </a:xfrm>
          <a:custGeom>
            <a:avLst/>
            <a:gdLst/>
            <a:ahLst/>
            <a:cxnLst/>
            <a:rect l="l" t="t" r="r" b="b"/>
            <a:pathLst>
              <a:path w="4022426" h="1098697" extrusionOk="0">
                <a:moveTo>
                  <a:pt x="1053" y="0"/>
                </a:moveTo>
                <a:cubicBezTo>
                  <a:pt x="1341511" y="0"/>
                  <a:pt x="2681979" y="0"/>
                  <a:pt x="4022426" y="0"/>
                </a:cubicBezTo>
                <a:cubicBezTo>
                  <a:pt x="3999369" y="152839"/>
                  <a:pt x="3976280" y="305684"/>
                  <a:pt x="3678562" y="415543"/>
                </a:cubicBezTo>
                <a:cubicBezTo>
                  <a:pt x="3380844" y="525369"/>
                  <a:pt x="2808499" y="592250"/>
                  <a:pt x="2373258" y="661810"/>
                </a:cubicBezTo>
                <a:cubicBezTo>
                  <a:pt x="1938007" y="731403"/>
                  <a:pt x="1639862" y="803673"/>
                  <a:pt x="1493675" y="876923"/>
                </a:cubicBezTo>
                <a:cubicBezTo>
                  <a:pt x="1347487" y="950206"/>
                  <a:pt x="1353258" y="1024468"/>
                  <a:pt x="1359026" y="1098697"/>
                </a:cubicBezTo>
                <a:cubicBezTo>
                  <a:pt x="1258090" y="1098697"/>
                  <a:pt x="1157152" y="1098697"/>
                  <a:pt x="1056216" y="1098697"/>
                </a:cubicBezTo>
                <a:cubicBezTo>
                  <a:pt x="1053333" y="1014573"/>
                  <a:pt x="1050449" y="930415"/>
                  <a:pt x="958227" y="851319"/>
                </a:cubicBezTo>
                <a:cubicBezTo>
                  <a:pt x="866002" y="772257"/>
                  <a:pt x="684438" y="698256"/>
                  <a:pt x="508577" y="638852"/>
                </a:cubicBezTo>
                <a:cubicBezTo>
                  <a:pt x="332716" y="579449"/>
                  <a:pt x="162561" y="534643"/>
                  <a:pt x="78925" y="430598"/>
                </a:cubicBezTo>
                <a:cubicBezTo>
                  <a:pt x="-4715" y="326585"/>
                  <a:pt x="-1831" y="163286"/>
                  <a:pt x="1053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BC3C1C">
                  <a:alpha val="2470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8;g1b0b4827d83_0_6"/>
          <p:cNvSpPr/>
          <p:nvPr/>
        </p:nvSpPr>
        <p:spPr>
          <a:xfrm rot="5400000">
            <a:off x="3593630" y="3521397"/>
            <a:ext cx="2792928" cy="766396"/>
          </a:xfrm>
          <a:custGeom>
            <a:avLst/>
            <a:gdLst/>
            <a:ahLst/>
            <a:cxnLst/>
            <a:rect l="l" t="t" r="r" b="b"/>
            <a:pathLst>
              <a:path w="3745593" h="1098697" extrusionOk="0">
                <a:moveTo>
                  <a:pt x="980" y="0"/>
                </a:moveTo>
                <a:cubicBezTo>
                  <a:pt x="1249180" y="0"/>
                  <a:pt x="2497374" y="0"/>
                  <a:pt x="3745593" y="0"/>
                </a:cubicBezTo>
                <a:cubicBezTo>
                  <a:pt x="3724104" y="152839"/>
                  <a:pt x="3702614" y="305684"/>
                  <a:pt x="3425374" y="395948"/>
                </a:cubicBezTo>
                <a:cubicBezTo>
                  <a:pt x="3148166" y="486180"/>
                  <a:pt x="2615207" y="513873"/>
                  <a:pt x="2193039" y="583433"/>
                </a:cubicBezTo>
                <a:cubicBezTo>
                  <a:pt x="1770875" y="653026"/>
                  <a:pt x="1459500" y="764484"/>
                  <a:pt x="1306503" y="857328"/>
                </a:cubicBezTo>
                <a:cubicBezTo>
                  <a:pt x="1153503" y="950206"/>
                  <a:pt x="1158872" y="1024468"/>
                  <a:pt x="1164245" y="1098697"/>
                </a:cubicBezTo>
                <a:cubicBezTo>
                  <a:pt x="1100736" y="1098697"/>
                  <a:pt x="1037228" y="1098697"/>
                  <a:pt x="973723" y="1098697"/>
                </a:cubicBezTo>
                <a:cubicBezTo>
                  <a:pt x="971035" y="1014573"/>
                  <a:pt x="968351" y="930415"/>
                  <a:pt x="884110" y="851319"/>
                </a:cubicBezTo>
                <a:cubicBezTo>
                  <a:pt x="799864" y="772257"/>
                  <a:pt x="634065" y="698256"/>
                  <a:pt x="471940" y="638852"/>
                </a:cubicBezTo>
                <a:cubicBezTo>
                  <a:pt x="309815" y="579449"/>
                  <a:pt x="151371" y="534643"/>
                  <a:pt x="73493" y="430598"/>
                </a:cubicBezTo>
                <a:cubicBezTo>
                  <a:pt x="-4392" y="326585"/>
                  <a:pt x="-1704" y="163286"/>
                  <a:pt x="980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BC3C1C">
                  <a:alpha val="2470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9;g1b0b4827d83_0_6"/>
          <p:cNvSpPr/>
          <p:nvPr/>
        </p:nvSpPr>
        <p:spPr>
          <a:xfrm>
            <a:off x="7329878" y="2406821"/>
            <a:ext cx="622503" cy="2997445"/>
          </a:xfrm>
          <a:prstGeom prst="chevron">
            <a:avLst>
              <a:gd name="adj" fmla="val 83943"/>
            </a:avLst>
          </a:prstGeom>
          <a:solidFill>
            <a:srgbClr val="BC3C1C">
              <a:alpha val="8120"/>
            </a:srgbClr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16" name="Google Shape;231;g1b0b4827d83_0_6"/>
          <p:cNvSpPr txBox="1"/>
          <p:nvPr/>
        </p:nvSpPr>
        <p:spPr>
          <a:xfrm>
            <a:off x="1535674" y="764401"/>
            <a:ext cx="4502806" cy="695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1924" b="1" dirty="0">
                <a:solidFill>
                  <a:srgbClr val="BC3C1C"/>
                </a:solidFill>
                <a:latin typeface="Montserrat"/>
                <a:ea typeface="Montserrat"/>
                <a:cs typeface="Montserrat"/>
                <a:sym typeface="Montserrat"/>
              </a:rPr>
              <a:t>Мобилизационная</a:t>
            </a:r>
            <a:r>
              <a:rPr lang="ru-RU" sz="1283" b="1" dirty="0">
                <a:solidFill>
                  <a:srgbClr val="BC3C1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83" b="1" dirty="0">
              <a:solidFill>
                <a:srgbClr val="BC3C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ru-RU" sz="1283" dirty="0">
                <a:solidFill>
                  <a:srgbClr val="BC3C1C"/>
                </a:solidFill>
                <a:latin typeface="Montserrat"/>
                <a:ea typeface="Montserrat"/>
                <a:cs typeface="Montserrat"/>
                <a:sym typeface="Montserrat"/>
              </a:rPr>
              <a:t>(советская)</a:t>
            </a:r>
            <a:endParaRPr sz="1283" dirty="0">
              <a:solidFill>
                <a:srgbClr val="BC3C1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232;g1b0b4827d83_0_6"/>
          <p:cNvSpPr txBox="1"/>
          <p:nvPr/>
        </p:nvSpPr>
        <p:spPr>
          <a:xfrm>
            <a:off x="5150122" y="2570324"/>
            <a:ext cx="2219460" cy="2760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937" tIns="21937" rIns="21937" bIns="21937" anchor="ctr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141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Центральная  роль государства</a:t>
            </a:r>
            <a:endParaRPr sz="1411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1924"/>
              </a:spcBef>
              <a:buClr>
                <a:schemeClr val="dk1"/>
              </a:buClr>
              <a:buSzPts val="1100"/>
            </a:pPr>
            <a:r>
              <a:rPr lang="ru-RU" sz="141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Зависимость от бюджета</a:t>
            </a:r>
            <a:endParaRPr sz="1411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1924"/>
              </a:spcBef>
              <a:buClr>
                <a:schemeClr val="dk1"/>
              </a:buClr>
              <a:buSzPts val="1100"/>
            </a:pPr>
            <a:r>
              <a:rPr lang="ru-RU" sz="141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Низкий спрос на науку</a:t>
            </a:r>
            <a:endParaRPr sz="1411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1924"/>
              </a:spcBef>
              <a:buClr>
                <a:schemeClr val="dk1"/>
              </a:buClr>
              <a:buSzPts val="1100"/>
            </a:pPr>
            <a:r>
              <a:rPr lang="ru-RU" sz="141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Закрытость</a:t>
            </a:r>
            <a:endParaRPr sz="1411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1924"/>
              </a:spcBef>
              <a:spcAft>
                <a:spcPts val="1924"/>
              </a:spcAft>
              <a:buClr>
                <a:schemeClr val="dk1"/>
              </a:buClr>
              <a:buSzPts val="1100"/>
            </a:pPr>
            <a:r>
              <a:rPr lang="ru-RU" sz="141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Старение и отток кадров</a:t>
            </a:r>
            <a:endParaRPr sz="1411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233;g1b0b4827d83_0_6"/>
          <p:cNvSpPr txBox="1"/>
          <p:nvPr/>
        </p:nvSpPr>
        <p:spPr>
          <a:xfrm>
            <a:off x="6038480" y="749297"/>
            <a:ext cx="4618263" cy="695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1924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Открытая</a:t>
            </a:r>
            <a:endParaRPr sz="1924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" name="Google Shape;235;g1b0b4827d83_0_6"/>
          <p:cNvCxnSpPr/>
          <p:nvPr/>
        </p:nvCxnSpPr>
        <p:spPr>
          <a:xfrm>
            <a:off x="1535674" y="1432421"/>
            <a:ext cx="4502806" cy="0"/>
          </a:xfrm>
          <a:prstGeom prst="straightConnector1">
            <a:avLst/>
          </a:prstGeom>
          <a:noFill/>
          <a:ln w="76200" cap="flat" cmpd="sng">
            <a:solidFill>
              <a:srgbClr val="BC3C1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36;g1b0b4827d83_0_6"/>
          <p:cNvCxnSpPr/>
          <p:nvPr/>
        </p:nvCxnSpPr>
        <p:spPr>
          <a:xfrm>
            <a:off x="6038480" y="1432421"/>
            <a:ext cx="4618263" cy="0"/>
          </a:xfrm>
          <a:prstGeom prst="straightConnector1">
            <a:avLst/>
          </a:prstGeom>
          <a:noFill/>
          <a:ln w="3810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37;g1b0b4827d83_0_6"/>
          <p:cNvSpPr/>
          <p:nvPr/>
        </p:nvSpPr>
        <p:spPr>
          <a:xfrm>
            <a:off x="1535686" y="1840706"/>
            <a:ext cx="3153504" cy="42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100"/>
            </a:pPr>
            <a:r>
              <a:rPr lang="ru-RU" sz="1411" dirty="0">
                <a:solidFill>
                  <a:srgbClr val="063C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Научно-исследовательская активность*</a:t>
            </a:r>
            <a:endParaRPr sz="1026" dirty="0">
              <a:solidFill>
                <a:srgbClr val="063C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2" name="Google Shape;238;g1b0b4827d83_0_6"/>
          <p:cNvSpPr/>
          <p:nvPr/>
        </p:nvSpPr>
        <p:spPr>
          <a:xfrm>
            <a:off x="1577037" y="2433744"/>
            <a:ext cx="1092412" cy="340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ctr"/>
            <a:r>
              <a:rPr lang="ru-RU" sz="1026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Страна</a:t>
            </a:r>
            <a:endParaRPr sz="1026" b="1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239;g1b0b4827d83_0_6"/>
          <p:cNvSpPr/>
          <p:nvPr/>
        </p:nvSpPr>
        <p:spPr>
          <a:xfrm>
            <a:off x="2820417" y="2433744"/>
            <a:ext cx="1730694" cy="340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ctr"/>
            <a:r>
              <a:rPr lang="ru-RU" sz="1026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Рейтинг </a:t>
            </a:r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(Число статей)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240;g1b0b4827d83_0_6"/>
          <p:cNvSpPr/>
          <p:nvPr/>
        </p:nvSpPr>
        <p:spPr>
          <a:xfrm>
            <a:off x="1577453" y="5333015"/>
            <a:ext cx="1038917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Узбекистан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241;g1b0b4827d83_0_6"/>
          <p:cNvSpPr/>
          <p:nvPr/>
        </p:nvSpPr>
        <p:spPr>
          <a:xfrm>
            <a:off x="2820964" y="5333023"/>
            <a:ext cx="1010437" cy="188579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23091" bIns="0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99 (354)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242;g1b0b4827d83_0_6"/>
          <p:cNvSpPr/>
          <p:nvPr/>
        </p:nvSpPr>
        <p:spPr>
          <a:xfrm>
            <a:off x="1476422" y="4558771"/>
            <a:ext cx="1139941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Азербайджан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43;g1b0b4827d83_0_6"/>
          <p:cNvSpPr/>
          <p:nvPr/>
        </p:nvSpPr>
        <p:spPr>
          <a:xfrm>
            <a:off x="2820965" y="4558775"/>
            <a:ext cx="875738" cy="188579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23091" bIns="0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83 (761)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44;g1b0b4827d83_0_6"/>
          <p:cNvSpPr/>
          <p:nvPr/>
        </p:nvSpPr>
        <p:spPr>
          <a:xfrm>
            <a:off x="1577453" y="5849177"/>
            <a:ext cx="1038917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Монголия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245;g1b0b4827d83_0_6"/>
          <p:cNvSpPr/>
          <p:nvPr/>
        </p:nvSpPr>
        <p:spPr>
          <a:xfrm>
            <a:off x="2820963" y="5849182"/>
            <a:ext cx="1279644" cy="188579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23091" bIns="0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122 (141)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246;g1b0b4827d83_0_6"/>
          <p:cNvSpPr/>
          <p:nvPr/>
        </p:nvSpPr>
        <p:spPr>
          <a:xfrm>
            <a:off x="1577446" y="3115933"/>
            <a:ext cx="3153504" cy="340982"/>
          </a:xfrm>
          <a:prstGeom prst="rect">
            <a:avLst/>
          </a:prstGeom>
          <a:solidFill>
            <a:srgbClr val="BC3C1C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32" name="Google Shape;247;g1b0b4827d83_0_6"/>
          <p:cNvSpPr/>
          <p:nvPr/>
        </p:nvSpPr>
        <p:spPr>
          <a:xfrm>
            <a:off x="1577453" y="3159143"/>
            <a:ext cx="1038917" cy="254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283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Казахстан</a:t>
            </a:r>
            <a:endParaRPr sz="1283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248;g1b0b4827d83_0_6"/>
          <p:cNvSpPr/>
          <p:nvPr/>
        </p:nvSpPr>
        <p:spPr>
          <a:xfrm>
            <a:off x="2820966" y="3159151"/>
            <a:ext cx="765862" cy="254582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spcFirstLastPara="1" wrap="square" lIns="0" tIns="58642" rIns="0" bIns="58642" anchor="ctr" anchorCtr="0">
            <a:noAutofit/>
          </a:bodyPr>
          <a:lstStyle/>
          <a:p>
            <a:pPr algn="r"/>
            <a:r>
              <a:rPr lang="ru-RU" sz="1283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61</a:t>
            </a:r>
            <a:r>
              <a:rPr lang="ru-RU" sz="1283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283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(2 367)</a:t>
            </a:r>
            <a:endParaRPr sz="1283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249;g1b0b4827d83_0_6"/>
          <p:cNvSpPr/>
          <p:nvPr/>
        </p:nvSpPr>
        <p:spPr>
          <a:xfrm>
            <a:off x="1577453" y="6365338"/>
            <a:ext cx="1038917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Таджикистан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250;g1b0b4827d83_0_6"/>
          <p:cNvSpPr/>
          <p:nvPr/>
        </p:nvSpPr>
        <p:spPr>
          <a:xfrm>
            <a:off x="2820968" y="6365351"/>
            <a:ext cx="1814785" cy="188579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23091" bIns="0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140 (62)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251;g1b0b4827d83_0_6"/>
          <p:cNvSpPr/>
          <p:nvPr/>
        </p:nvSpPr>
        <p:spPr>
          <a:xfrm>
            <a:off x="1577453" y="6107255"/>
            <a:ext cx="1038917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Кыргызстан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252;g1b0b4827d83_0_6"/>
          <p:cNvSpPr/>
          <p:nvPr/>
        </p:nvSpPr>
        <p:spPr>
          <a:xfrm>
            <a:off x="2820964" y="6107264"/>
            <a:ext cx="1469185" cy="188579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23091" bIns="0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126 (137)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253;g1b0b4827d83_0_6"/>
          <p:cNvSpPr/>
          <p:nvPr/>
        </p:nvSpPr>
        <p:spPr>
          <a:xfrm>
            <a:off x="1577453" y="2857852"/>
            <a:ext cx="1038917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Россия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254;g1b0b4827d83_0_6"/>
          <p:cNvSpPr/>
          <p:nvPr/>
        </p:nvSpPr>
        <p:spPr>
          <a:xfrm>
            <a:off x="2731471" y="2857853"/>
            <a:ext cx="118920" cy="188579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23091" bIns="0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255;g1b0b4827d83_0_6"/>
          <p:cNvSpPr/>
          <p:nvPr/>
        </p:nvSpPr>
        <p:spPr>
          <a:xfrm>
            <a:off x="2904715" y="2857854"/>
            <a:ext cx="505315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642" rIns="58642" bIns="58642" anchor="ctr" anchorCtr="0">
            <a:noAutofit/>
          </a:bodyPr>
          <a:lstStyle/>
          <a:p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81 579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256;g1b0b4827d83_0_6"/>
          <p:cNvSpPr/>
          <p:nvPr/>
        </p:nvSpPr>
        <p:spPr>
          <a:xfrm>
            <a:off x="1577453" y="4300691"/>
            <a:ext cx="1038917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Беларусь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257;g1b0b4827d83_0_6"/>
          <p:cNvSpPr/>
          <p:nvPr/>
        </p:nvSpPr>
        <p:spPr>
          <a:xfrm>
            <a:off x="2820958" y="4300683"/>
            <a:ext cx="830902" cy="188579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75 (1 180)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258;g1b0b4827d83_0_6"/>
          <p:cNvSpPr/>
          <p:nvPr/>
        </p:nvSpPr>
        <p:spPr>
          <a:xfrm>
            <a:off x="1577453" y="4816850"/>
            <a:ext cx="1038917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Грузия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259;g1b0b4827d83_0_6"/>
          <p:cNvSpPr/>
          <p:nvPr/>
        </p:nvSpPr>
        <p:spPr>
          <a:xfrm>
            <a:off x="2820962" y="4816857"/>
            <a:ext cx="905564" cy="188579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23091" bIns="0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89 (550)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5" name="Google Shape;260;g1b0b4827d83_0_6"/>
          <p:cNvCxnSpPr/>
          <p:nvPr/>
        </p:nvCxnSpPr>
        <p:spPr>
          <a:xfrm>
            <a:off x="2719665" y="2561663"/>
            <a:ext cx="0" cy="4016734"/>
          </a:xfrm>
          <a:prstGeom prst="straightConnector1">
            <a:avLst/>
          </a:prstGeom>
          <a:noFill/>
          <a:ln w="9525" cap="flat" cmpd="sng">
            <a:solidFill>
              <a:srgbClr val="063C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261;g1b0b4827d83_0_6"/>
          <p:cNvSpPr/>
          <p:nvPr/>
        </p:nvSpPr>
        <p:spPr>
          <a:xfrm>
            <a:off x="1577453" y="5591097"/>
            <a:ext cx="1038917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Молдова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262;g1b0b4827d83_0_6"/>
          <p:cNvSpPr/>
          <p:nvPr/>
        </p:nvSpPr>
        <p:spPr>
          <a:xfrm>
            <a:off x="2820965" y="5591103"/>
            <a:ext cx="1139941" cy="188579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23091" bIns="0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113 (210)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263;g1b0b4827d83_0_6"/>
          <p:cNvSpPr/>
          <p:nvPr/>
        </p:nvSpPr>
        <p:spPr>
          <a:xfrm>
            <a:off x="1577453" y="5074932"/>
            <a:ext cx="1038917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Армения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264;g1b0b4827d83_0_6"/>
          <p:cNvSpPr/>
          <p:nvPr/>
        </p:nvSpPr>
        <p:spPr>
          <a:xfrm>
            <a:off x="2820964" y="5074941"/>
            <a:ext cx="905564" cy="188579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23091" bIns="0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90 (521)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265;g1b0b4827d83_0_6"/>
          <p:cNvSpPr/>
          <p:nvPr/>
        </p:nvSpPr>
        <p:spPr>
          <a:xfrm>
            <a:off x="1577453" y="4042611"/>
            <a:ext cx="1038917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Эстония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266;g1b0b4827d83_0_6"/>
          <p:cNvSpPr/>
          <p:nvPr/>
        </p:nvSpPr>
        <p:spPr>
          <a:xfrm>
            <a:off x="2820958" y="4042603"/>
            <a:ext cx="802423" cy="188579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70 (1 415)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267;g1b0b4827d83_0_6"/>
          <p:cNvSpPr/>
          <p:nvPr/>
        </p:nvSpPr>
        <p:spPr>
          <a:xfrm>
            <a:off x="1577453" y="3784530"/>
            <a:ext cx="1038917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Латвия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268;g1b0b4827d83_0_6"/>
          <p:cNvSpPr/>
          <p:nvPr/>
        </p:nvSpPr>
        <p:spPr>
          <a:xfrm>
            <a:off x="2820963" y="3784523"/>
            <a:ext cx="802423" cy="188579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69 (1 418)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269;g1b0b4827d83_0_6"/>
          <p:cNvSpPr/>
          <p:nvPr/>
        </p:nvSpPr>
        <p:spPr>
          <a:xfrm>
            <a:off x="1577453" y="3526450"/>
            <a:ext cx="1038917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Литва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270;g1b0b4827d83_0_6"/>
          <p:cNvSpPr/>
          <p:nvPr/>
        </p:nvSpPr>
        <p:spPr>
          <a:xfrm>
            <a:off x="2820963" y="3526443"/>
            <a:ext cx="765862" cy="188579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62 (2 267)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271;g1b0b4827d83_0_6"/>
          <p:cNvSpPr/>
          <p:nvPr/>
        </p:nvSpPr>
        <p:spPr>
          <a:xfrm>
            <a:off x="8437203" y="2857855"/>
            <a:ext cx="2219460" cy="17830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sz="3079">
                <a:solidFill>
                  <a:srgbClr val="BC3C1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Открытая </a:t>
            </a:r>
            <a:endParaRPr sz="3079">
              <a:solidFill>
                <a:srgbClr val="BC3C1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>
              <a:lnSpc>
                <a:spcPct val="115000"/>
              </a:lnSpc>
            </a:pPr>
            <a:r>
              <a:rPr lang="ru-RU" sz="3079">
                <a:solidFill>
                  <a:srgbClr val="BC3C1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модель </a:t>
            </a:r>
            <a:endParaRPr sz="3079">
              <a:solidFill>
                <a:srgbClr val="BC3C1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>
              <a:lnSpc>
                <a:spcPct val="115000"/>
              </a:lnSpc>
            </a:pPr>
            <a:r>
              <a:rPr lang="ru-RU" sz="3079">
                <a:solidFill>
                  <a:srgbClr val="BC3C1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науки?</a:t>
            </a:r>
            <a:endParaRPr sz="3079">
              <a:solidFill>
                <a:srgbClr val="BC3C1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7" name="Google Shape;272;g1b0b4827d83_0_6"/>
          <p:cNvSpPr txBox="1"/>
          <p:nvPr/>
        </p:nvSpPr>
        <p:spPr>
          <a:xfrm>
            <a:off x="5203369" y="1840706"/>
            <a:ext cx="2302589" cy="21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411">
                <a:solidFill>
                  <a:srgbClr val="063C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Изъяны</a:t>
            </a:r>
            <a:endParaRPr sz="1411">
              <a:solidFill>
                <a:srgbClr val="063C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8" name="Google Shape;273;g1b0b4827d83_0_6"/>
          <p:cNvSpPr txBox="1"/>
          <p:nvPr/>
        </p:nvSpPr>
        <p:spPr>
          <a:xfrm>
            <a:off x="8512153" y="1840706"/>
            <a:ext cx="1904071" cy="21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411">
                <a:solidFill>
                  <a:srgbClr val="063C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Решение</a:t>
            </a:r>
            <a:endParaRPr sz="1411">
              <a:solidFill>
                <a:srgbClr val="063C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9" name="Google Shape;274;g1b0b4827d83_0_6"/>
          <p:cNvSpPr txBox="1"/>
          <p:nvPr/>
        </p:nvSpPr>
        <p:spPr>
          <a:xfrm>
            <a:off x="1535674" y="6702316"/>
            <a:ext cx="3153504" cy="118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77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(* National Science Foundation 2019)</a:t>
            </a:r>
            <a:endParaRPr sz="770" b="1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275;g1b0b4827d83_0_6"/>
          <p:cNvSpPr/>
          <p:nvPr/>
        </p:nvSpPr>
        <p:spPr>
          <a:xfrm>
            <a:off x="4635747" y="3210238"/>
            <a:ext cx="152403" cy="152403"/>
          </a:xfrm>
          <a:prstGeom prst="ellipse">
            <a:avLst/>
          </a:prstGeom>
          <a:solidFill>
            <a:srgbClr val="BC3C1C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338172" y="185064"/>
            <a:ext cx="9061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3. НОВАЯ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МОДЕЛЬ НАУКИ</a:t>
            </a:r>
          </a:p>
        </p:txBody>
      </p:sp>
    </p:spTree>
    <p:extLst>
      <p:ext uri="{BB962C8B-B14F-4D97-AF65-F5344CB8AC3E}">
        <p14:creationId xmlns:p14="http://schemas.microsoft.com/office/powerpoint/2010/main" val="405388745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0" y="6488668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5209E57-292E-4A8D-9567-972750D195D6}" type="slidenum">
              <a:rPr lang="ru-RU" smtClean="0">
                <a:latin typeface="Arial Narrow" panose="020B0606020202030204" pitchFamily="34" charset="0"/>
                <a:cs typeface="Arial" panose="020B0604020202020204" pitchFamily="34" charset="0"/>
              </a:rPr>
              <a:t>38</a:t>
            </a:fld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61" name="Google Shape;281;g1b0b4827d83_0_28"/>
          <p:cNvSpPr/>
          <p:nvPr/>
        </p:nvSpPr>
        <p:spPr>
          <a:xfrm>
            <a:off x="5730084" y="2921549"/>
            <a:ext cx="622027" cy="3425356"/>
          </a:xfrm>
          <a:custGeom>
            <a:avLst/>
            <a:gdLst/>
            <a:ahLst/>
            <a:cxnLst/>
            <a:rect l="l" t="t" r="r" b="b"/>
            <a:pathLst>
              <a:path w="715688" h="3507537" extrusionOk="0">
                <a:moveTo>
                  <a:pt x="19785" y="3299789"/>
                </a:moveTo>
                <a:cubicBezTo>
                  <a:pt x="126961" y="3299789"/>
                  <a:pt x="234141" y="3299789"/>
                  <a:pt x="303394" y="2762344"/>
                </a:cubicBezTo>
                <a:cubicBezTo>
                  <a:pt x="372647" y="2224902"/>
                  <a:pt x="403973" y="1150012"/>
                  <a:pt x="466368" y="600046"/>
                </a:cubicBezTo>
                <a:cubicBezTo>
                  <a:pt x="528766" y="50083"/>
                  <a:pt x="622226" y="25042"/>
                  <a:pt x="715688" y="0"/>
                </a:cubicBezTo>
                <a:cubicBezTo>
                  <a:pt x="715688" y="648287"/>
                  <a:pt x="715688" y="1296574"/>
                  <a:pt x="715688" y="1944860"/>
                </a:cubicBezTo>
                <a:cubicBezTo>
                  <a:pt x="640364" y="1944860"/>
                  <a:pt x="565043" y="1944860"/>
                  <a:pt x="493579" y="2205304"/>
                </a:cubicBezTo>
                <a:cubicBezTo>
                  <a:pt x="422115" y="2465752"/>
                  <a:pt x="354508" y="2986646"/>
                  <a:pt x="272890" y="3247090"/>
                </a:cubicBezTo>
                <a:cubicBezTo>
                  <a:pt x="191270" y="3507538"/>
                  <a:pt x="95635" y="3507538"/>
                  <a:pt x="0" y="3507538"/>
                </a:cubicBezTo>
                <a:cubicBezTo>
                  <a:pt x="6594" y="3438288"/>
                  <a:pt x="13191" y="3369038"/>
                  <a:pt x="19785" y="329978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BC3C1C">
                  <a:alpha val="36078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282;g1b0b4827d83_0_28"/>
          <p:cNvSpPr/>
          <p:nvPr/>
        </p:nvSpPr>
        <p:spPr>
          <a:xfrm>
            <a:off x="5730084" y="3038351"/>
            <a:ext cx="622027" cy="3265415"/>
          </a:xfrm>
          <a:custGeom>
            <a:avLst/>
            <a:gdLst/>
            <a:ahLst/>
            <a:cxnLst/>
            <a:rect l="l" t="t" r="r" b="b"/>
            <a:pathLst>
              <a:path w="715688" h="3343758" extrusionOk="0">
                <a:moveTo>
                  <a:pt x="19785" y="3228610"/>
                </a:moveTo>
                <a:cubicBezTo>
                  <a:pt x="136857" y="3229070"/>
                  <a:pt x="253926" y="3229530"/>
                  <a:pt x="323179" y="2703950"/>
                </a:cubicBezTo>
                <a:cubicBezTo>
                  <a:pt x="392432" y="2178369"/>
                  <a:pt x="413869" y="1126746"/>
                  <a:pt x="471316" y="588413"/>
                </a:cubicBezTo>
                <a:cubicBezTo>
                  <a:pt x="528766" y="50083"/>
                  <a:pt x="622226" y="25041"/>
                  <a:pt x="715688" y="0"/>
                </a:cubicBezTo>
                <a:cubicBezTo>
                  <a:pt x="715688" y="578727"/>
                  <a:pt x="715688" y="1157454"/>
                  <a:pt x="715688" y="1736181"/>
                </a:cubicBezTo>
                <a:cubicBezTo>
                  <a:pt x="640364" y="1736181"/>
                  <a:pt x="565043" y="1736181"/>
                  <a:pt x="493579" y="2004110"/>
                </a:cubicBezTo>
                <a:cubicBezTo>
                  <a:pt x="422115" y="2272039"/>
                  <a:pt x="354508" y="2807900"/>
                  <a:pt x="272890" y="3075830"/>
                </a:cubicBezTo>
                <a:cubicBezTo>
                  <a:pt x="191270" y="3343759"/>
                  <a:pt x="95635" y="3343759"/>
                  <a:pt x="0" y="3343759"/>
                </a:cubicBezTo>
                <a:cubicBezTo>
                  <a:pt x="6594" y="3305376"/>
                  <a:pt x="13191" y="3266991"/>
                  <a:pt x="19785" y="32286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BC3C1C">
                  <a:alpha val="36078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285;g1b0b4827d83_0_28"/>
          <p:cNvSpPr txBox="1"/>
          <p:nvPr/>
        </p:nvSpPr>
        <p:spPr>
          <a:xfrm>
            <a:off x="1535674" y="764401"/>
            <a:ext cx="4502806" cy="695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1924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Мобилизационная</a:t>
            </a:r>
            <a:r>
              <a:rPr lang="ru-RU" sz="1283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83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ru-RU" sz="1283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(советская)</a:t>
            </a:r>
            <a:endParaRPr sz="1283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286;g1b0b4827d83_0_28"/>
          <p:cNvSpPr txBox="1"/>
          <p:nvPr/>
        </p:nvSpPr>
        <p:spPr>
          <a:xfrm>
            <a:off x="6038480" y="749297"/>
            <a:ext cx="4618263" cy="695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1924" b="1">
                <a:solidFill>
                  <a:srgbClr val="00B3C7"/>
                </a:solidFill>
                <a:latin typeface="Montserrat"/>
                <a:ea typeface="Montserrat"/>
                <a:cs typeface="Montserrat"/>
                <a:sym typeface="Montserrat"/>
              </a:rPr>
              <a:t>Открытая</a:t>
            </a:r>
            <a:endParaRPr sz="1924" b="1">
              <a:solidFill>
                <a:srgbClr val="00B3C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287;g1b0b4827d83_0_28"/>
          <p:cNvSpPr txBox="1"/>
          <p:nvPr/>
        </p:nvSpPr>
        <p:spPr>
          <a:xfrm>
            <a:off x="8763111" y="2361536"/>
            <a:ext cx="1904071" cy="3063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283">
                <a:solidFill>
                  <a:srgbClr val="063C4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Массовый спрос на НИОКР</a:t>
            </a:r>
            <a:endParaRPr sz="1283">
              <a:solidFill>
                <a:srgbClr val="063C4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>
              <a:lnSpc>
                <a:spcPct val="115000"/>
              </a:lnSpc>
              <a:spcBef>
                <a:spcPts val="1924"/>
              </a:spcBef>
            </a:pPr>
            <a:r>
              <a:rPr lang="ru-RU" sz="1283">
                <a:solidFill>
                  <a:srgbClr val="063C4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Расходы бизнеса на НИОКР - </a:t>
            </a:r>
            <a:r>
              <a:rPr lang="ru-RU" sz="1411">
                <a:solidFill>
                  <a:srgbClr val="00B3C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70-80%</a:t>
            </a:r>
            <a:endParaRPr sz="1411">
              <a:solidFill>
                <a:srgbClr val="00B3C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>
              <a:lnSpc>
                <a:spcPct val="115000"/>
              </a:lnSpc>
              <a:spcBef>
                <a:spcPts val="1924"/>
              </a:spcBef>
            </a:pPr>
            <a:r>
              <a:rPr lang="ru-RU" sz="1283">
                <a:solidFill>
                  <a:srgbClr val="063C4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Инновационная продукция в ВВП - </a:t>
            </a:r>
            <a:endParaRPr sz="1283">
              <a:solidFill>
                <a:srgbClr val="063C4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586496">
              <a:lnSpc>
                <a:spcPct val="115000"/>
              </a:lnSpc>
            </a:pPr>
            <a:r>
              <a:rPr lang="ru-RU" sz="1411">
                <a:solidFill>
                  <a:srgbClr val="00B3C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40-85%</a:t>
            </a:r>
            <a:endParaRPr sz="1411">
              <a:solidFill>
                <a:srgbClr val="00B3C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>
              <a:lnSpc>
                <a:spcPct val="115000"/>
              </a:lnSpc>
              <a:spcBef>
                <a:spcPts val="1924"/>
              </a:spcBef>
              <a:spcAft>
                <a:spcPts val="1924"/>
              </a:spcAft>
            </a:pPr>
            <a:r>
              <a:rPr lang="ru-RU" sz="1283">
                <a:solidFill>
                  <a:srgbClr val="063C4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Университеты мирового уровня</a:t>
            </a:r>
            <a:endParaRPr sz="1283">
              <a:solidFill>
                <a:srgbClr val="063C4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6" name="Google Shape;288;g1b0b4827d83_0_28"/>
          <p:cNvSpPr txBox="1"/>
          <p:nvPr/>
        </p:nvSpPr>
        <p:spPr>
          <a:xfrm>
            <a:off x="6297295" y="2901680"/>
            <a:ext cx="2233892" cy="191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937" tIns="21937" rIns="21937" bIns="21937" anchor="ctr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1283">
                <a:solidFill>
                  <a:srgbClr val="063C4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Налоговые льготы</a:t>
            </a:r>
            <a:endParaRPr sz="1283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1924"/>
              </a:spcBef>
              <a:buClr>
                <a:schemeClr val="dk1"/>
              </a:buClr>
              <a:buSzPts val="1100"/>
            </a:pPr>
            <a:r>
              <a:rPr lang="ru-RU" sz="1283">
                <a:solidFill>
                  <a:srgbClr val="063C4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Поддержка университетской науки</a:t>
            </a:r>
            <a:endParaRPr sz="1283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1924"/>
              </a:spcBef>
              <a:spcAft>
                <a:spcPts val="1924"/>
              </a:spcAft>
              <a:buClr>
                <a:schemeClr val="dk1"/>
              </a:buClr>
              <a:buSzPts val="1100"/>
            </a:pPr>
            <a:r>
              <a:rPr lang="ru-RU" sz="1283">
                <a:solidFill>
                  <a:srgbClr val="063C4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Национальный научный совет</a:t>
            </a:r>
            <a:r>
              <a:rPr lang="ru-RU" sz="1283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 при Главе государства</a:t>
            </a:r>
            <a:endParaRPr sz="1283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7" name="Google Shape;289;g1b0b4827d83_0_28"/>
          <p:cNvCxnSpPr/>
          <p:nvPr/>
        </p:nvCxnSpPr>
        <p:spPr>
          <a:xfrm>
            <a:off x="1535674" y="1452185"/>
            <a:ext cx="4502806" cy="0"/>
          </a:xfrm>
          <a:prstGeom prst="straightConnector1">
            <a:avLst/>
          </a:prstGeom>
          <a:noFill/>
          <a:ln w="3810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290;g1b0b4827d83_0_28"/>
          <p:cNvCxnSpPr/>
          <p:nvPr/>
        </p:nvCxnSpPr>
        <p:spPr>
          <a:xfrm>
            <a:off x="6038480" y="1452185"/>
            <a:ext cx="4618263" cy="0"/>
          </a:xfrm>
          <a:prstGeom prst="straightConnector1">
            <a:avLst/>
          </a:prstGeom>
          <a:noFill/>
          <a:ln w="76200" cap="flat" cmpd="sng">
            <a:solidFill>
              <a:srgbClr val="00B3C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Google Shape;291;g1b0b4827d83_0_28"/>
          <p:cNvSpPr/>
          <p:nvPr/>
        </p:nvSpPr>
        <p:spPr>
          <a:xfrm>
            <a:off x="2265989" y="2558630"/>
            <a:ext cx="815316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642" rIns="0" bIns="58642" anchor="ctr" anchorCtr="0">
            <a:noAutofit/>
          </a:bodyPr>
          <a:lstStyle/>
          <a:p>
            <a:pPr algn="ctr"/>
            <a:r>
              <a:rPr lang="ru-RU" sz="1026">
                <a:solidFill>
                  <a:srgbClr val="063C4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Страна</a:t>
            </a:r>
            <a:endParaRPr sz="1026">
              <a:solidFill>
                <a:srgbClr val="063C4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0" name="Google Shape;292;g1b0b4827d83_0_28"/>
          <p:cNvSpPr/>
          <p:nvPr/>
        </p:nvSpPr>
        <p:spPr>
          <a:xfrm>
            <a:off x="4381117" y="2482621"/>
            <a:ext cx="1337564" cy="340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ctr"/>
            <a:r>
              <a:rPr lang="ru-RU" sz="1026">
                <a:solidFill>
                  <a:srgbClr val="063C4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Доля затрат на науку </a:t>
            </a:r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(% от ВВП)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1" name="Google Shape;293;g1b0b4827d83_0_28"/>
          <p:cNvCxnSpPr/>
          <p:nvPr/>
        </p:nvCxnSpPr>
        <p:spPr>
          <a:xfrm>
            <a:off x="2153236" y="2512787"/>
            <a:ext cx="0" cy="4016734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294;g1b0b4827d83_0_28"/>
          <p:cNvSpPr/>
          <p:nvPr/>
        </p:nvSpPr>
        <p:spPr>
          <a:xfrm>
            <a:off x="1535690" y="1995795"/>
            <a:ext cx="3315528" cy="21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100"/>
            </a:pPr>
            <a:r>
              <a:rPr lang="ru-RU" sz="1411" dirty="0">
                <a:solidFill>
                  <a:srgbClr val="063C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Рейтинг по расходам на науку*</a:t>
            </a:r>
            <a:endParaRPr sz="1026" dirty="0">
              <a:solidFill>
                <a:srgbClr val="063C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3" name="Google Shape;295;g1b0b4827d83_0_28"/>
          <p:cNvSpPr txBox="1"/>
          <p:nvPr/>
        </p:nvSpPr>
        <p:spPr>
          <a:xfrm>
            <a:off x="6297288" y="1995803"/>
            <a:ext cx="2302589" cy="21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411">
                <a:solidFill>
                  <a:srgbClr val="063C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Базовые элементы</a:t>
            </a:r>
            <a:endParaRPr sz="1411">
              <a:solidFill>
                <a:srgbClr val="063C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4" name="Google Shape;296;g1b0b4827d83_0_28"/>
          <p:cNvSpPr txBox="1"/>
          <p:nvPr/>
        </p:nvSpPr>
        <p:spPr>
          <a:xfrm>
            <a:off x="8763111" y="1995803"/>
            <a:ext cx="1904071" cy="21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411">
                <a:solidFill>
                  <a:srgbClr val="063C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Преимущества</a:t>
            </a:r>
            <a:endParaRPr sz="1411">
              <a:solidFill>
                <a:srgbClr val="063C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5" name="Google Shape;297;g1b0b4827d83_0_28"/>
          <p:cNvSpPr/>
          <p:nvPr/>
        </p:nvSpPr>
        <p:spPr>
          <a:xfrm>
            <a:off x="1482555" y="2558630"/>
            <a:ext cx="687351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642" rIns="0" bIns="58642" anchor="ctr" anchorCtr="0">
            <a:noAutofit/>
          </a:bodyPr>
          <a:lstStyle/>
          <a:p>
            <a:pPr algn="ctr"/>
            <a:r>
              <a:rPr lang="ru-RU" sz="1026">
                <a:solidFill>
                  <a:srgbClr val="063C4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Рейтинг</a:t>
            </a:r>
            <a:endParaRPr sz="1026">
              <a:solidFill>
                <a:srgbClr val="063C4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76" name="Google Shape;298;g1b0b4827d83_0_28"/>
          <p:cNvCxnSpPr/>
          <p:nvPr/>
        </p:nvCxnSpPr>
        <p:spPr>
          <a:xfrm>
            <a:off x="3170525" y="2512787"/>
            <a:ext cx="0" cy="4016734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" name="Google Shape;299;g1b0b4827d83_0_28"/>
          <p:cNvSpPr/>
          <p:nvPr/>
        </p:nvSpPr>
        <p:spPr>
          <a:xfrm>
            <a:off x="3144211" y="2558630"/>
            <a:ext cx="1079711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642" rIns="0" bIns="58642" anchor="ctr" anchorCtr="0">
            <a:noAutofit/>
          </a:bodyPr>
          <a:lstStyle/>
          <a:p>
            <a:pPr algn="ctr"/>
            <a:r>
              <a:rPr lang="ru-RU" sz="1026">
                <a:solidFill>
                  <a:srgbClr val="063C4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Год перезагрузки</a:t>
            </a:r>
            <a:endParaRPr sz="1026">
              <a:solidFill>
                <a:srgbClr val="063C4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8" name="Google Shape;300;g1b0b4827d83_0_28"/>
          <p:cNvSpPr/>
          <p:nvPr/>
        </p:nvSpPr>
        <p:spPr>
          <a:xfrm>
            <a:off x="2179466" y="5574949"/>
            <a:ext cx="988308" cy="30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642" rIns="0" bIns="58642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Китай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301;g1b0b4827d83_0_28"/>
          <p:cNvSpPr/>
          <p:nvPr/>
        </p:nvSpPr>
        <p:spPr>
          <a:xfrm>
            <a:off x="4228721" y="5574946"/>
            <a:ext cx="622503" cy="302496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23091" bIns="0" anchor="ctr" anchorCtr="0">
            <a:noAutofit/>
          </a:bodyPr>
          <a:lstStyle/>
          <a:p>
            <a:pPr algn="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2,13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302;g1b0b4827d83_0_28"/>
          <p:cNvSpPr/>
          <p:nvPr/>
        </p:nvSpPr>
        <p:spPr>
          <a:xfrm>
            <a:off x="1585022" y="5574946"/>
            <a:ext cx="482416" cy="30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14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303;g1b0b4827d83_0_28"/>
          <p:cNvSpPr/>
          <p:nvPr/>
        </p:nvSpPr>
        <p:spPr>
          <a:xfrm>
            <a:off x="3339429" y="5574946"/>
            <a:ext cx="689276" cy="30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642" rIns="0" bIns="58642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1990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304;g1b0b4827d83_0_28"/>
          <p:cNvSpPr/>
          <p:nvPr/>
        </p:nvSpPr>
        <p:spPr>
          <a:xfrm>
            <a:off x="2179466" y="3094178"/>
            <a:ext cx="988308" cy="302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642" rIns="0" bIns="58642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Израиль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305;g1b0b4827d83_0_28"/>
          <p:cNvSpPr/>
          <p:nvPr/>
        </p:nvSpPr>
        <p:spPr>
          <a:xfrm>
            <a:off x="4228721" y="3094177"/>
            <a:ext cx="1642370" cy="302304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23091" bIns="0" anchor="ctr" anchorCtr="0">
            <a:noAutofit/>
          </a:bodyPr>
          <a:lstStyle/>
          <a:p>
            <a:pPr algn="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4,58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306;g1b0b4827d83_0_28"/>
          <p:cNvSpPr/>
          <p:nvPr/>
        </p:nvSpPr>
        <p:spPr>
          <a:xfrm>
            <a:off x="1585022" y="3094177"/>
            <a:ext cx="482416" cy="302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307;g1b0b4827d83_0_28"/>
          <p:cNvSpPr/>
          <p:nvPr/>
        </p:nvSpPr>
        <p:spPr>
          <a:xfrm>
            <a:off x="3339429" y="3094177"/>
            <a:ext cx="689276" cy="302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642" rIns="0" bIns="58642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1949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308;g1b0b4827d83_0_28"/>
          <p:cNvSpPr/>
          <p:nvPr/>
        </p:nvSpPr>
        <p:spPr>
          <a:xfrm>
            <a:off x="2179466" y="5089391"/>
            <a:ext cx="988308" cy="30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642" rIns="0" bIns="58642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Сингапур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Google Shape;309;g1b0b4827d83_0_28"/>
          <p:cNvSpPr/>
          <p:nvPr/>
        </p:nvSpPr>
        <p:spPr>
          <a:xfrm>
            <a:off x="4228721" y="5089360"/>
            <a:ext cx="736420" cy="302496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2,22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310;g1b0b4827d83_0_28"/>
          <p:cNvSpPr/>
          <p:nvPr/>
        </p:nvSpPr>
        <p:spPr>
          <a:xfrm>
            <a:off x="1585022" y="5089389"/>
            <a:ext cx="482416" cy="30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311;g1b0b4827d83_0_28"/>
          <p:cNvSpPr/>
          <p:nvPr/>
        </p:nvSpPr>
        <p:spPr>
          <a:xfrm>
            <a:off x="3339429" y="5089389"/>
            <a:ext cx="689276" cy="30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642" rIns="0" bIns="58642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1980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312;g1b0b4827d83_0_28"/>
          <p:cNvSpPr/>
          <p:nvPr/>
        </p:nvSpPr>
        <p:spPr>
          <a:xfrm>
            <a:off x="2179466" y="4603787"/>
            <a:ext cx="988308" cy="30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642" rIns="0" bIns="58642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Финляндия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" name="Google Shape;313;g1b0b4827d83_0_28"/>
          <p:cNvSpPr/>
          <p:nvPr/>
        </p:nvSpPr>
        <p:spPr>
          <a:xfrm>
            <a:off x="4228721" y="4603761"/>
            <a:ext cx="884782" cy="302496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2,76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314;g1b0b4827d83_0_28"/>
          <p:cNvSpPr/>
          <p:nvPr/>
        </p:nvSpPr>
        <p:spPr>
          <a:xfrm>
            <a:off x="1585022" y="4603785"/>
            <a:ext cx="482416" cy="30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315;g1b0b4827d83_0_28"/>
          <p:cNvSpPr/>
          <p:nvPr/>
        </p:nvSpPr>
        <p:spPr>
          <a:xfrm>
            <a:off x="3339429" y="4603785"/>
            <a:ext cx="689276" cy="30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642" rIns="0" bIns="58642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1980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316;g1b0b4827d83_0_28"/>
          <p:cNvSpPr/>
          <p:nvPr/>
        </p:nvSpPr>
        <p:spPr>
          <a:xfrm>
            <a:off x="2179466" y="4118187"/>
            <a:ext cx="988308" cy="30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642" rIns="0" bIns="58642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США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317;g1b0b4827d83_0_28"/>
          <p:cNvSpPr/>
          <p:nvPr/>
        </p:nvSpPr>
        <p:spPr>
          <a:xfrm>
            <a:off x="4228721" y="4118167"/>
            <a:ext cx="884782" cy="302496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2,76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318;g1b0b4827d83_0_28"/>
          <p:cNvSpPr/>
          <p:nvPr/>
        </p:nvSpPr>
        <p:spPr>
          <a:xfrm>
            <a:off x="1585022" y="4118185"/>
            <a:ext cx="482416" cy="30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319;g1b0b4827d83_0_28"/>
          <p:cNvSpPr/>
          <p:nvPr/>
        </p:nvSpPr>
        <p:spPr>
          <a:xfrm>
            <a:off x="3339429" y="4118185"/>
            <a:ext cx="689276" cy="30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642" rIns="0" bIns="58642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1945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320;g1b0b4827d83_0_28"/>
          <p:cNvSpPr/>
          <p:nvPr/>
        </p:nvSpPr>
        <p:spPr>
          <a:xfrm>
            <a:off x="2179466" y="3579660"/>
            <a:ext cx="988308" cy="35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642" rIns="0" bIns="58642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Южная Корея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321;g1b0b4827d83_0_28"/>
          <p:cNvSpPr/>
          <p:nvPr/>
        </p:nvSpPr>
        <p:spPr>
          <a:xfrm>
            <a:off x="4228720" y="3606118"/>
            <a:ext cx="1568670" cy="302496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4,55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322;g1b0b4827d83_0_28"/>
          <p:cNvSpPr/>
          <p:nvPr/>
        </p:nvSpPr>
        <p:spPr>
          <a:xfrm>
            <a:off x="1585022" y="3663076"/>
            <a:ext cx="482416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323;g1b0b4827d83_0_28"/>
          <p:cNvSpPr/>
          <p:nvPr/>
        </p:nvSpPr>
        <p:spPr>
          <a:xfrm>
            <a:off x="3339429" y="3663076"/>
            <a:ext cx="689276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642" rIns="0" bIns="58642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1960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324;g1b0b4827d83_0_28"/>
          <p:cNvSpPr/>
          <p:nvPr/>
        </p:nvSpPr>
        <p:spPr>
          <a:xfrm>
            <a:off x="1535674" y="6060540"/>
            <a:ext cx="4335394" cy="340982"/>
          </a:xfrm>
          <a:prstGeom prst="rect">
            <a:avLst/>
          </a:prstGeom>
          <a:solidFill>
            <a:srgbClr val="BC3C1C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103" name="Google Shape;325;g1b0b4827d83_0_28"/>
          <p:cNvSpPr/>
          <p:nvPr/>
        </p:nvSpPr>
        <p:spPr>
          <a:xfrm>
            <a:off x="2096642" y="6136741"/>
            <a:ext cx="1153988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ctr"/>
            <a:r>
              <a:rPr lang="ru-RU" sz="1411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Казахстан</a:t>
            </a:r>
            <a:endParaRPr sz="1411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326;g1b0b4827d83_0_28"/>
          <p:cNvSpPr/>
          <p:nvPr/>
        </p:nvSpPr>
        <p:spPr>
          <a:xfrm>
            <a:off x="4228721" y="6136741"/>
            <a:ext cx="106797" cy="1885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23091" bIns="0" anchor="ctr" anchorCtr="0">
            <a:noAutofit/>
          </a:bodyPr>
          <a:lstStyle/>
          <a:p>
            <a:pPr algn="r"/>
            <a:endParaRPr sz="141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327;g1b0b4827d83_0_28"/>
          <p:cNvSpPr/>
          <p:nvPr/>
        </p:nvSpPr>
        <p:spPr>
          <a:xfrm>
            <a:off x="1585022" y="6136741"/>
            <a:ext cx="482416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ctr"/>
            <a:r>
              <a:rPr lang="ru-RU" sz="1411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80</a:t>
            </a:r>
            <a:endParaRPr sz="1411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328;g1b0b4827d83_0_28"/>
          <p:cNvSpPr/>
          <p:nvPr/>
        </p:nvSpPr>
        <p:spPr>
          <a:xfrm>
            <a:off x="3339429" y="6136741"/>
            <a:ext cx="689276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ctr"/>
            <a:r>
              <a:rPr lang="ru-RU" sz="1411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2022</a:t>
            </a:r>
            <a:endParaRPr sz="1411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329;g1b0b4827d83_0_28"/>
          <p:cNvSpPr/>
          <p:nvPr/>
        </p:nvSpPr>
        <p:spPr>
          <a:xfrm>
            <a:off x="4384477" y="6136741"/>
            <a:ext cx="526482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23091" bIns="0" anchor="ctr" anchorCtr="0">
            <a:noAutofit/>
          </a:bodyPr>
          <a:lstStyle/>
          <a:p>
            <a:r>
              <a:rPr lang="ru-RU" sz="1411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0,13</a:t>
            </a:r>
            <a:endParaRPr sz="1411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8" name="Google Shape;330;g1b0b4827d83_0_28"/>
          <p:cNvCxnSpPr/>
          <p:nvPr/>
        </p:nvCxnSpPr>
        <p:spPr>
          <a:xfrm>
            <a:off x="4214889" y="2512787"/>
            <a:ext cx="0" cy="4016734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331;g1b0b4827d83_0_28"/>
          <p:cNvSpPr/>
          <p:nvPr/>
        </p:nvSpPr>
        <p:spPr>
          <a:xfrm>
            <a:off x="8081267" y="2406821"/>
            <a:ext cx="622503" cy="2997445"/>
          </a:xfrm>
          <a:prstGeom prst="chevron">
            <a:avLst>
              <a:gd name="adj" fmla="val 83943"/>
            </a:avLst>
          </a:prstGeom>
          <a:solidFill>
            <a:srgbClr val="00B3C7">
              <a:alpha val="14210"/>
            </a:srgbClr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110" name="Google Shape;332;g1b0b4827d83_0_28"/>
          <p:cNvSpPr/>
          <p:nvPr/>
        </p:nvSpPr>
        <p:spPr>
          <a:xfrm>
            <a:off x="5797384" y="6154829"/>
            <a:ext cx="152403" cy="152403"/>
          </a:xfrm>
          <a:prstGeom prst="ellipse">
            <a:avLst/>
          </a:prstGeom>
          <a:solidFill>
            <a:srgbClr val="BC3C1C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111" name="Google Shape;333;g1b0b4827d83_0_28"/>
          <p:cNvSpPr/>
          <p:nvPr/>
        </p:nvSpPr>
        <p:spPr>
          <a:xfrm>
            <a:off x="4384477" y="6136741"/>
            <a:ext cx="526482" cy="18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23091" bIns="0" anchor="ctr" anchorCtr="0">
            <a:noAutofit/>
          </a:bodyPr>
          <a:lstStyle/>
          <a:p>
            <a:r>
              <a:rPr lang="ru-RU" sz="1411" b="1">
                <a:solidFill>
                  <a:srgbClr val="EA9999"/>
                </a:solidFill>
                <a:latin typeface="Montserrat"/>
                <a:ea typeface="Montserrat"/>
                <a:cs typeface="Montserrat"/>
                <a:sym typeface="Montserrat"/>
              </a:rPr>
              <a:t>0,13</a:t>
            </a:r>
            <a:endParaRPr sz="1411" b="1">
              <a:solidFill>
                <a:srgbClr val="EA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334;g1b0b4827d83_0_28"/>
          <p:cNvSpPr txBox="1"/>
          <p:nvPr/>
        </p:nvSpPr>
        <p:spPr>
          <a:xfrm>
            <a:off x="1535674" y="6635636"/>
            <a:ext cx="4436996" cy="98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000000"/>
              </a:buClr>
              <a:buSzPts val="1000"/>
            </a:pPr>
            <a:r>
              <a:rPr lang="ru-RU" sz="641">
                <a:latin typeface="Montserrat"/>
                <a:ea typeface="Montserrat"/>
                <a:cs typeface="Montserrat"/>
                <a:sym typeface="Montserrat"/>
              </a:rPr>
              <a:t>(* Источник World Bank, 2018)</a:t>
            </a:r>
            <a:endParaRPr sz="64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338172" y="185064"/>
            <a:ext cx="9061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3. НОВАЯ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МОДЕЛЬ НАУКИ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5850712" y="590649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719138" algn="just"/>
            <a:r>
              <a:rPr lang="ru-RU" sz="1600" b="1" dirty="0">
                <a:solidFill>
                  <a:srgbClr val="164AC4"/>
                </a:solidFill>
                <a:latin typeface="Montserrat SemiBold"/>
                <a:ea typeface="Montserrat SemiBold"/>
                <a:cs typeface="Montserrat SemiBold"/>
                <a:sym typeface="Montserrat"/>
              </a:rPr>
              <a:t>Открытая модель </a:t>
            </a:r>
            <a:r>
              <a:rPr lang="ru-RU" sz="1600" dirty="0">
                <a:solidFill>
                  <a:srgbClr val="164AC4"/>
                </a:solidFill>
                <a:latin typeface="Montserrat SemiBold"/>
                <a:ea typeface="Montserrat SemiBold"/>
                <a:cs typeface="Montserrat SemiBold"/>
                <a:sym typeface="Montserrat"/>
              </a:rPr>
              <a:t>будет заложена в основу нового </a:t>
            </a:r>
            <a:r>
              <a:rPr lang="ru-RU" sz="1600" dirty="0">
                <a:solidFill>
                  <a:srgbClr val="164AC4"/>
                </a:solidFill>
                <a:latin typeface="Montserrat SemiBold"/>
                <a:ea typeface="Montserrat SemiBold"/>
                <a:cs typeface="Montserrat SemiBold"/>
              </a:rPr>
              <a:t> Закона «О науке и технологической политике»</a:t>
            </a:r>
          </a:p>
        </p:txBody>
      </p:sp>
    </p:spTree>
    <p:extLst>
      <p:ext uri="{BB962C8B-B14F-4D97-AF65-F5344CB8AC3E}">
        <p14:creationId xmlns:p14="http://schemas.microsoft.com/office/powerpoint/2010/main" val="155931089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0" y="6488668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5209E57-292E-4A8D-9567-972750D195D6}" type="slidenum">
              <a:rPr lang="ru-RU" smtClean="0">
                <a:latin typeface="Arial Narrow" panose="020B0606020202030204" pitchFamily="34" charset="0"/>
                <a:cs typeface="Arial" panose="020B0604020202020204" pitchFamily="34" charset="0"/>
              </a:rPr>
              <a:t>39</a:t>
            </a:fld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60" name="Google Shape;342;g1b0b4827d83_0_11"/>
          <p:cNvSpPr/>
          <p:nvPr/>
        </p:nvSpPr>
        <p:spPr>
          <a:xfrm>
            <a:off x="4958945" y="1338398"/>
            <a:ext cx="893057" cy="5278482"/>
          </a:xfrm>
          <a:prstGeom prst="chevron">
            <a:avLst>
              <a:gd name="adj" fmla="val 89135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113" name="Google Shape;343;g1b0b4827d83_0_11"/>
          <p:cNvSpPr txBox="1"/>
          <p:nvPr/>
        </p:nvSpPr>
        <p:spPr>
          <a:xfrm>
            <a:off x="1801144" y="898630"/>
            <a:ext cx="3971898" cy="421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1924">
                <a:solidFill>
                  <a:srgbClr val="BC3C1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Мобилизационная</a:t>
            </a:r>
            <a:r>
              <a:rPr lang="ru-RU" sz="1924">
                <a:solidFill>
                  <a:srgbClr val="BC3C1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924">
                <a:solidFill>
                  <a:srgbClr val="BC3C1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модель</a:t>
            </a:r>
            <a:endParaRPr sz="1924">
              <a:solidFill>
                <a:srgbClr val="BC3C1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344;g1b0b4827d83_0_11"/>
          <p:cNvSpPr txBox="1"/>
          <p:nvPr/>
        </p:nvSpPr>
        <p:spPr>
          <a:xfrm>
            <a:off x="7060479" y="889481"/>
            <a:ext cx="2574297" cy="421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1924">
                <a:solidFill>
                  <a:srgbClr val="00B3C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Открытая модель</a:t>
            </a:r>
            <a:endParaRPr sz="1924">
              <a:solidFill>
                <a:srgbClr val="00B3C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115" name="Google Shape;345;g1b0b4827d83_0_11"/>
          <p:cNvGrpSpPr/>
          <p:nvPr/>
        </p:nvGrpSpPr>
        <p:grpSpPr>
          <a:xfrm>
            <a:off x="1535666" y="1403568"/>
            <a:ext cx="3305289" cy="857963"/>
            <a:chOff x="449988" y="2874000"/>
            <a:chExt cx="5153037" cy="1337589"/>
          </a:xfrm>
        </p:grpSpPr>
        <p:sp>
          <p:nvSpPr>
            <p:cNvPr id="116" name="Google Shape;346;g1b0b4827d83_0_11"/>
            <p:cNvSpPr txBox="1"/>
            <p:nvPr/>
          </p:nvSpPr>
          <p:spPr>
            <a:xfrm>
              <a:off x="450000" y="2874000"/>
              <a:ext cx="4347600" cy="338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411">
                  <a:solidFill>
                    <a:srgbClr val="063C4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Финансирование за 5 лет</a:t>
              </a:r>
              <a:endParaRPr sz="1411">
                <a:solidFill>
                  <a:srgbClr val="063C4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117" name="Google Shape;347;g1b0b4827d83_0_11"/>
            <p:cNvCxnSpPr/>
            <p:nvPr/>
          </p:nvCxnSpPr>
          <p:spPr>
            <a:xfrm>
              <a:off x="449988" y="3336576"/>
              <a:ext cx="4027200" cy="0"/>
            </a:xfrm>
            <a:prstGeom prst="straightConnector1">
              <a:avLst/>
            </a:prstGeom>
            <a:noFill/>
            <a:ln w="9525" cap="flat" cmpd="sng">
              <a:solidFill>
                <a:srgbClr val="BC3C1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348;g1b0b4827d83_0_11"/>
            <p:cNvCxnSpPr/>
            <p:nvPr/>
          </p:nvCxnSpPr>
          <p:spPr>
            <a:xfrm>
              <a:off x="449988" y="3336576"/>
              <a:ext cx="830100" cy="0"/>
            </a:xfrm>
            <a:prstGeom prst="straightConnector1">
              <a:avLst/>
            </a:prstGeom>
            <a:noFill/>
            <a:ln w="38100" cap="flat" cmpd="sng">
              <a:solidFill>
                <a:srgbClr val="BC3C1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9" name="Google Shape;349;g1b0b4827d83_0_11"/>
            <p:cNvSpPr txBox="1"/>
            <p:nvPr/>
          </p:nvSpPr>
          <p:spPr>
            <a:xfrm>
              <a:off x="461024" y="3395207"/>
              <a:ext cx="1800000" cy="461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924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109</a:t>
              </a:r>
              <a:r>
                <a:rPr lang="ru-RU" sz="1411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155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млрд тг</a:t>
              </a:r>
              <a:endParaRPr sz="1155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0" name="Google Shape;350;g1b0b4827d83_0_11"/>
            <p:cNvSpPr txBox="1"/>
            <p:nvPr/>
          </p:nvSpPr>
          <p:spPr>
            <a:xfrm>
              <a:off x="450000" y="3873107"/>
              <a:ext cx="1800000" cy="338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41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(+40,5) </a:t>
              </a:r>
              <a:r>
                <a:rPr lang="ru-RU" sz="1155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млрд тг</a:t>
              </a:r>
              <a:endParaRPr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1" name="Google Shape;351;g1b0b4827d83_0_11"/>
            <p:cNvSpPr txBox="1"/>
            <p:nvPr/>
          </p:nvSpPr>
          <p:spPr>
            <a:xfrm>
              <a:off x="3356625" y="3395207"/>
              <a:ext cx="2246400" cy="461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924" b="1">
                  <a:solidFill>
                    <a:srgbClr val="BC3C1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0,13%</a:t>
              </a:r>
              <a:r>
                <a:rPr lang="ru-RU" sz="1924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ВВП</a:t>
              </a:r>
              <a:endParaRPr sz="1155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2" name="Google Shape;352;g1b0b4827d83_0_11"/>
            <p:cNvSpPr txBox="1"/>
            <p:nvPr/>
          </p:nvSpPr>
          <p:spPr>
            <a:xfrm>
              <a:off x="3345600" y="3873100"/>
              <a:ext cx="2246400" cy="338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41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(0,25% в 2003г.)</a:t>
              </a:r>
              <a:endParaRPr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23" name="Google Shape;353;g1b0b4827d83_0_11"/>
          <p:cNvGrpSpPr/>
          <p:nvPr/>
        </p:nvGrpSpPr>
        <p:grpSpPr>
          <a:xfrm>
            <a:off x="1535666" y="2585413"/>
            <a:ext cx="3305289" cy="799363"/>
            <a:chOff x="449988" y="4855200"/>
            <a:chExt cx="5153037" cy="1246229"/>
          </a:xfrm>
        </p:grpSpPr>
        <p:sp>
          <p:nvSpPr>
            <p:cNvPr id="124" name="Google Shape;354;g1b0b4827d83_0_11"/>
            <p:cNvSpPr txBox="1"/>
            <p:nvPr/>
          </p:nvSpPr>
          <p:spPr>
            <a:xfrm>
              <a:off x="450000" y="4855200"/>
              <a:ext cx="1418400" cy="338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411">
                  <a:solidFill>
                    <a:srgbClr val="063C4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Расходы</a:t>
              </a:r>
              <a:endParaRPr sz="1411">
                <a:solidFill>
                  <a:srgbClr val="063C4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125" name="Google Shape;355;g1b0b4827d83_0_11"/>
            <p:cNvCxnSpPr/>
            <p:nvPr/>
          </p:nvCxnSpPr>
          <p:spPr>
            <a:xfrm>
              <a:off x="449988" y="5317776"/>
              <a:ext cx="1377900" cy="0"/>
            </a:xfrm>
            <a:prstGeom prst="straightConnector1">
              <a:avLst/>
            </a:prstGeom>
            <a:noFill/>
            <a:ln w="9525" cap="flat" cmpd="sng">
              <a:solidFill>
                <a:srgbClr val="BC3C1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356;g1b0b4827d83_0_11"/>
            <p:cNvCxnSpPr/>
            <p:nvPr/>
          </p:nvCxnSpPr>
          <p:spPr>
            <a:xfrm>
              <a:off x="449988" y="5317776"/>
              <a:ext cx="457500" cy="0"/>
            </a:xfrm>
            <a:prstGeom prst="straightConnector1">
              <a:avLst/>
            </a:prstGeom>
            <a:noFill/>
            <a:ln w="38100" cap="flat" cmpd="sng">
              <a:solidFill>
                <a:srgbClr val="BC3C1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7" name="Google Shape;357;g1b0b4827d83_0_11"/>
            <p:cNvSpPr txBox="1"/>
            <p:nvPr/>
          </p:nvSpPr>
          <p:spPr>
            <a:xfrm>
              <a:off x="461024" y="5346425"/>
              <a:ext cx="1800000" cy="461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924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59%</a:t>
              </a:r>
              <a:endParaRPr sz="1155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8" name="Google Shape;358;g1b0b4827d83_0_11"/>
            <p:cNvSpPr txBox="1"/>
            <p:nvPr/>
          </p:nvSpPr>
          <p:spPr>
            <a:xfrm>
              <a:off x="450000" y="5824324"/>
              <a:ext cx="1800000" cy="277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155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Государство</a:t>
              </a:r>
              <a:endParaRPr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9" name="Google Shape;359;g1b0b4827d83_0_11"/>
            <p:cNvSpPr txBox="1"/>
            <p:nvPr/>
          </p:nvSpPr>
          <p:spPr>
            <a:xfrm>
              <a:off x="3356625" y="5346424"/>
              <a:ext cx="2246400" cy="461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924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35%</a:t>
              </a:r>
              <a:endParaRPr sz="1155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0" name="Google Shape;360;g1b0b4827d83_0_11"/>
            <p:cNvSpPr txBox="1"/>
            <p:nvPr/>
          </p:nvSpPr>
          <p:spPr>
            <a:xfrm>
              <a:off x="3345600" y="5824326"/>
              <a:ext cx="1800000" cy="277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155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Бизнес</a:t>
              </a:r>
              <a:endParaRPr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31" name="Google Shape;361;g1b0b4827d83_0_11"/>
          <p:cNvGrpSpPr/>
          <p:nvPr/>
        </p:nvGrpSpPr>
        <p:grpSpPr>
          <a:xfrm>
            <a:off x="1535666" y="3708583"/>
            <a:ext cx="2830225" cy="621074"/>
            <a:chOff x="449988" y="6607800"/>
            <a:chExt cx="4412400" cy="968270"/>
          </a:xfrm>
        </p:grpSpPr>
        <p:sp>
          <p:nvSpPr>
            <p:cNvPr id="132" name="Google Shape;362;g1b0b4827d83_0_11"/>
            <p:cNvSpPr txBox="1"/>
            <p:nvPr/>
          </p:nvSpPr>
          <p:spPr>
            <a:xfrm>
              <a:off x="450000" y="6607800"/>
              <a:ext cx="4238400" cy="338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411">
                  <a:solidFill>
                    <a:srgbClr val="063C4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Коммерциализация НИОКР</a:t>
              </a:r>
              <a:endParaRPr sz="1411">
                <a:solidFill>
                  <a:srgbClr val="063C4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133" name="Google Shape;363;g1b0b4827d83_0_11"/>
            <p:cNvCxnSpPr/>
            <p:nvPr/>
          </p:nvCxnSpPr>
          <p:spPr>
            <a:xfrm>
              <a:off x="449988" y="7070376"/>
              <a:ext cx="4412400" cy="0"/>
            </a:xfrm>
            <a:prstGeom prst="straightConnector1">
              <a:avLst/>
            </a:prstGeom>
            <a:noFill/>
            <a:ln w="9525" cap="flat" cmpd="sng">
              <a:solidFill>
                <a:srgbClr val="BC3C1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364;g1b0b4827d83_0_11"/>
            <p:cNvCxnSpPr/>
            <p:nvPr/>
          </p:nvCxnSpPr>
          <p:spPr>
            <a:xfrm>
              <a:off x="449988" y="7070376"/>
              <a:ext cx="757800" cy="0"/>
            </a:xfrm>
            <a:prstGeom prst="straightConnector1">
              <a:avLst/>
            </a:prstGeom>
            <a:noFill/>
            <a:ln w="38100" cap="flat" cmpd="sng">
              <a:solidFill>
                <a:srgbClr val="BC3C1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" name="Google Shape;365;g1b0b4827d83_0_11"/>
            <p:cNvSpPr txBox="1"/>
            <p:nvPr/>
          </p:nvSpPr>
          <p:spPr>
            <a:xfrm>
              <a:off x="461024" y="7114431"/>
              <a:ext cx="1800001" cy="461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924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26%</a:t>
              </a:r>
              <a:endParaRPr sz="1155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36" name="Google Shape;366;g1b0b4827d83_0_11"/>
          <p:cNvGrpSpPr/>
          <p:nvPr/>
        </p:nvGrpSpPr>
        <p:grpSpPr>
          <a:xfrm>
            <a:off x="1535666" y="4653437"/>
            <a:ext cx="3353829" cy="848080"/>
            <a:chOff x="449988" y="7979400"/>
            <a:chExt cx="5228712" cy="1322180"/>
          </a:xfrm>
        </p:grpSpPr>
        <p:sp>
          <p:nvSpPr>
            <p:cNvPr id="137" name="Google Shape;367;g1b0b4827d83_0_11"/>
            <p:cNvSpPr txBox="1"/>
            <p:nvPr/>
          </p:nvSpPr>
          <p:spPr>
            <a:xfrm>
              <a:off x="450000" y="7979400"/>
              <a:ext cx="5228700" cy="338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411">
                  <a:solidFill>
                    <a:srgbClr val="063C4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Инновационная продукция в ВВП</a:t>
              </a:r>
              <a:endParaRPr sz="1411">
                <a:solidFill>
                  <a:srgbClr val="063C4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138" name="Google Shape;368;g1b0b4827d83_0_11"/>
            <p:cNvCxnSpPr/>
            <p:nvPr/>
          </p:nvCxnSpPr>
          <p:spPr>
            <a:xfrm>
              <a:off x="449988" y="8441976"/>
              <a:ext cx="5198100" cy="0"/>
            </a:xfrm>
            <a:prstGeom prst="straightConnector1">
              <a:avLst/>
            </a:prstGeom>
            <a:noFill/>
            <a:ln w="9525" cap="flat" cmpd="sng">
              <a:solidFill>
                <a:srgbClr val="BC3C1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369;g1b0b4827d83_0_11"/>
            <p:cNvCxnSpPr/>
            <p:nvPr/>
          </p:nvCxnSpPr>
          <p:spPr>
            <a:xfrm>
              <a:off x="449988" y="8441976"/>
              <a:ext cx="830100" cy="0"/>
            </a:xfrm>
            <a:prstGeom prst="straightConnector1">
              <a:avLst/>
            </a:prstGeom>
            <a:noFill/>
            <a:ln w="38100" cap="flat" cmpd="sng">
              <a:solidFill>
                <a:srgbClr val="BC3C1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0" name="Google Shape;370;g1b0b4827d83_0_11"/>
            <p:cNvSpPr txBox="1"/>
            <p:nvPr/>
          </p:nvSpPr>
          <p:spPr>
            <a:xfrm>
              <a:off x="461024" y="8485199"/>
              <a:ext cx="1800000" cy="461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924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2,4%</a:t>
              </a:r>
              <a:endParaRPr sz="1155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1" name="Google Shape;371;g1b0b4827d83_0_11"/>
            <p:cNvSpPr txBox="1"/>
            <p:nvPr/>
          </p:nvSpPr>
          <p:spPr>
            <a:xfrm>
              <a:off x="450000" y="8963098"/>
              <a:ext cx="1800000" cy="338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41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(+1,2%)</a:t>
              </a:r>
              <a:endParaRPr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42" name="Google Shape;372;g1b0b4827d83_0_11"/>
          <p:cNvSpPr txBox="1"/>
          <p:nvPr/>
        </p:nvSpPr>
        <p:spPr>
          <a:xfrm>
            <a:off x="6185110" y="1403567"/>
            <a:ext cx="3353821" cy="21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411">
                <a:solidFill>
                  <a:srgbClr val="063C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Экономическое стимулирование</a:t>
            </a:r>
            <a:endParaRPr sz="1411">
              <a:solidFill>
                <a:srgbClr val="063C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143" name="Google Shape;373;g1b0b4827d83_0_11"/>
          <p:cNvCxnSpPr/>
          <p:nvPr/>
        </p:nvCxnSpPr>
        <p:spPr>
          <a:xfrm>
            <a:off x="6185102" y="1700275"/>
            <a:ext cx="3405199" cy="0"/>
          </a:xfrm>
          <a:prstGeom prst="straightConnector1">
            <a:avLst/>
          </a:prstGeom>
          <a:noFill/>
          <a:ln w="9525" cap="flat" cmpd="sng">
            <a:solidFill>
              <a:srgbClr val="00B3C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" name="Google Shape;374;g1b0b4827d83_0_11"/>
          <p:cNvCxnSpPr/>
          <p:nvPr/>
        </p:nvCxnSpPr>
        <p:spPr>
          <a:xfrm>
            <a:off x="6185102" y="1700275"/>
            <a:ext cx="532447" cy="0"/>
          </a:xfrm>
          <a:prstGeom prst="straightConnector1">
            <a:avLst/>
          </a:prstGeom>
          <a:noFill/>
          <a:ln w="38100" cap="flat" cmpd="sng">
            <a:solidFill>
              <a:srgbClr val="00B3C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" name="Google Shape;375;g1b0b4827d83_0_11"/>
          <p:cNvSpPr txBox="1"/>
          <p:nvPr/>
        </p:nvSpPr>
        <p:spPr>
          <a:xfrm>
            <a:off x="6192182" y="2197310"/>
            <a:ext cx="1154566" cy="29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924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до 300%</a:t>
            </a:r>
            <a:endParaRPr sz="1155" b="1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376;g1b0b4827d83_0_11"/>
          <p:cNvSpPr txBox="1"/>
          <p:nvPr/>
        </p:nvSpPr>
        <p:spPr>
          <a:xfrm>
            <a:off x="6185110" y="1800032"/>
            <a:ext cx="1593493" cy="40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Супервычеты для расходов на НИОКР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377;g1b0b4827d83_0_11"/>
          <p:cNvSpPr txBox="1"/>
          <p:nvPr/>
        </p:nvSpPr>
        <p:spPr>
          <a:xfrm>
            <a:off x="10042544" y="2123551"/>
            <a:ext cx="1440898" cy="29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ru-RU" sz="1924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ru-RU" sz="1411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155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млрд тг</a:t>
            </a:r>
            <a:endParaRPr sz="1155" b="1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378;g1b0b4827d83_0_11"/>
          <p:cNvSpPr txBox="1"/>
          <p:nvPr/>
        </p:nvSpPr>
        <p:spPr>
          <a:xfrm>
            <a:off x="8179311" y="1800032"/>
            <a:ext cx="2542739" cy="61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Инвестиционные преференции для проектов в научную инфраструктуру свыше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379;g1b0b4827d83_0_11"/>
          <p:cNvSpPr/>
          <p:nvPr/>
        </p:nvSpPr>
        <p:spPr>
          <a:xfrm rot="10800000">
            <a:off x="8239179" y="2261666"/>
            <a:ext cx="391975" cy="391975"/>
          </a:xfrm>
          <a:prstGeom prst="arc">
            <a:avLst>
              <a:gd name="adj1" fmla="val 16200000"/>
              <a:gd name="adj2" fmla="val 0"/>
            </a:avLst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oval" w="sm" len="sm"/>
            <a:tailEnd type="oval" w="sm" len="sm"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150" name="Google Shape;380;g1b0b4827d83_0_11"/>
          <p:cNvSpPr txBox="1"/>
          <p:nvPr/>
        </p:nvSpPr>
        <p:spPr>
          <a:xfrm>
            <a:off x="8482491" y="2513719"/>
            <a:ext cx="391975" cy="29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924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0%</a:t>
            </a:r>
            <a:endParaRPr sz="1155" b="1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381;g1b0b4827d83_0_11"/>
          <p:cNvSpPr txBox="1"/>
          <p:nvPr/>
        </p:nvSpPr>
        <p:spPr>
          <a:xfrm>
            <a:off x="8892484" y="2500015"/>
            <a:ext cx="1821905" cy="36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КПН, земельный налог, таможенные платежи</a:t>
            </a:r>
            <a:endParaRPr sz="1026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382;g1b0b4827d83_0_11"/>
          <p:cNvSpPr txBox="1"/>
          <p:nvPr/>
        </p:nvSpPr>
        <p:spPr>
          <a:xfrm>
            <a:off x="6185110" y="4856608"/>
            <a:ext cx="4358486" cy="21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411">
                <a:solidFill>
                  <a:srgbClr val="063C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Нац. совет по науке и технологиям</a:t>
            </a:r>
            <a:endParaRPr sz="1411">
              <a:solidFill>
                <a:srgbClr val="063C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153" name="Google Shape;383;g1b0b4827d83_0_11"/>
          <p:cNvCxnSpPr/>
          <p:nvPr/>
        </p:nvCxnSpPr>
        <p:spPr>
          <a:xfrm>
            <a:off x="6185102" y="5153316"/>
            <a:ext cx="3391344" cy="0"/>
          </a:xfrm>
          <a:prstGeom prst="straightConnector1">
            <a:avLst/>
          </a:prstGeom>
          <a:noFill/>
          <a:ln w="9525" cap="flat" cmpd="sng">
            <a:solidFill>
              <a:srgbClr val="00B3C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Google Shape;384;g1b0b4827d83_0_11"/>
          <p:cNvCxnSpPr/>
          <p:nvPr/>
        </p:nvCxnSpPr>
        <p:spPr>
          <a:xfrm>
            <a:off x="6185102" y="5153316"/>
            <a:ext cx="532447" cy="0"/>
          </a:xfrm>
          <a:prstGeom prst="straightConnector1">
            <a:avLst/>
          </a:prstGeom>
          <a:noFill/>
          <a:ln w="38100" cap="flat" cmpd="sng">
            <a:solidFill>
              <a:srgbClr val="00B3C7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5" name="Google Shape;385;g1b0b4827d83_0_11"/>
          <p:cNvGrpSpPr/>
          <p:nvPr/>
        </p:nvGrpSpPr>
        <p:grpSpPr>
          <a:xfrm>
            <a:off x="6185110" y="5181157"/>
            <a:ext cx="2054165" cy="510946"/>
            <a:chOff x="7698600" y="8454913"/>
            <a:chExt cx="3202500" cy="796578"/>
          </a:xfrm>
        </p:grpSpPr>
        <p:sp>
          <p:nvSpPr>
            <p:cNvPr id="156" name="Google Shape;386;g1b0b4827d83_0_11"/>
            <p:cNvSpPr txBox="1"/>
            <p:nvPr/>
          </p:nvSpPr>
          <p:spPr>
            <a:xfrm>
              <a:off x="7709625" y="8454913"/>
              <a:ext cx="1418400" cy="461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924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25</a:t>
              </a:r>
              <a:endParaRPr sz="1924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7" name="Google Shape;387;g1b0b4827d83_0_11"/>
            <p:cNvSpPr txBox="1"/>
            <p:nvPr/>
          </p:nvSpPr>
          <p:spPr>
            <a:xfrm>
              <a:off x="7698600" y="8932803"/>
              <a:ext cx="3202500" cy="318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155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Ученых мирового уровня</a:t>
              </a:r>
              <a:endParaRPr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58" name="Google Shape;388;g1b0b4827d83_0_11"/>
          <p:cNvGrpSpPr/>
          <p:nvPr/>
        </p:nvGrpSpPr>
        <p:grpSpPr>
          <a:xfrm>
            <a:off x="8339025" y="5181151"/>
            <a:ext cx="1154566" cy="510952"/>
            <a:chOff x="9603600" y="8454913"/>
            <a:chExt cx="1800000" cy="796589"/>
          </a:xfrm>
        </p:grpSpPr>
        <p:sp>
          <p:nvSpPr>
            <p:cNvPr id="159" name="Google Shape;389;g1b0b4827d83_0_11"/>
            <p:cNvSpPr txBox="1"/>
            <p:nvPr/>
          </p:nvSpPr>
          <p:spPr>
            <a:xfrm>
              <a:off x="9614625" y="8454913"/>
              <a:ext cx="1418400" cy="461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924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10+</a:t>
              </a:r>
              <a:endParaRPr sz="1924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0" name="Google Shape;390;g1b0b4827d83_0_11"/>
            <p:cNvSpPr txBox="1"/>
            <p:nvPr/>
          </p:nvSpPr>
          <p:spPr>
            <a:xfrm>
              <a:off x="9603600" y="8932813"/>
              <a:ext cx="1800000" cy="318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155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Индекс Хирша</a:t>
              </a:r>
              <a:endParaRPr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61" name="Google Shape;391;g1b0b4827d83_0_11"/>
          <p:cNvGrpSpPr/>
          <p:nvPr/>
        </p:nvGrpSpPr>
        <p:grpSpPr>
          <a:xfrm>
            <a:off x="9704227" y="5181151"/>
            <a:ext cx="916869" cy="510952"/>
            <a:chOff x="12499200" y="8454913"/>
            <a:chExt cx="1429425" cy="796589"/>
          </a:xfrm>
        </p:grpSpPr>
        <p:sp>
          <p:nvSpPr>
            <p:cNvPr id="162" name="Google Shape;392;g1b0b4827d83_0_11"/>
            <p:cNvSpPr txBox="1"/>
            <p:nvPr/>
          </p:nvSpPr>
          <p:spPr>
            <a:xfrm>
              <a:off x="12510225" y="8454913"/>
              <a:ext cx="1418400" cy="461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924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3-6</a:t>
              </a:r>
              <a:r>
                <a:rPr lang="ru-RU" sz="1411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155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лет</a:t>
              </a:r>
              <a:endParaRPr sz="1924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3" name="Google Shape;393;g1b0b4827d83_0_11"/>
            <p:cNvSpPr txBox="1"/>
            <p:nvPr/>
          </p:nvSpPr>
          <p:spPr>
            <a:xfrm>
              <a:off x="12499200" y="8932813"/>
              <a:ext cx="1117800" cy="318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155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Ротация</a:t>
              </a:r>
              <a:endParaRPr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64" name="Google Shape;394;g1b0b4827d83_0_11"/>
          <p:cNvGrpSpPr/>
          <p:nvPr/>
        </p:nvGrpSpPr>
        <p:grpSpPr>
          <a:xfrm>
            <a:off x="6185102" y="5851341"/>
            <a:ext cx="4270554" cy="912851"/>
            <a:chOff x="7698588" y="9122400"/>
            <a:chExt cx="6657912" cy="1423160"/>
          </a:xfrm>
        </p:grpSpPr>
        <p:sp>
          <p:nvSpPr>
            <p:cNvPr id="165" name="Google Shape;395;g1b0b4827d83_0_11"/>
            <p:cNvSpPr txBox="1"/>
            <p:nvPr/>
          </p:nvSpPr>
          <p:spPr>
            <a:xfrm>
              <a:off x="7698600" y="9122400"/>
              <a:ext cx="6192301" cy="676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411">
                  <a:solidFill>
                    <a:srgbClr val="063C4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1% обязательства недропользователей </a:t>
              </a:r>
              <a:endParaRPr sz="1411">
                <a:solidFill>
                  <a:srgbClr val="063C4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r>
                <a:rPr lang="ru-RU" sz="1411">
                  <a:solidFill>
                    <a:srgbClr val="063C4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~119+ млрд тг</a:t>
              </a:r>
              <a:endParaRPr sz="1411">
                <a:solidFill>
                  <a:srgbClr val="063C4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166" name="Google Shape;396;g1b0b4827d83_0_11"/>
            <p:cNvCxnSpPr/>
            <p:nvPr/>
          </p:nvCxnSpPr>
          <p:spPr>
            <a:xfrm>
              <a:off x="7698588" y="9844038"/>
              <a:ext cx="5287200" cy="0"/>
            </a:xfrm>
            <a:prstGeom prst="straightConnector1">
              <a:avLst/>
            </a:prstGeom>
            <a:noFill/>
            <a:ln w="9525" cap="flat" cmpd="sng">
              <a:solidFill>
                <a:srgbClr val="00B3C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397;g1b0b4827d83_0_11"/>
            <p:cNvCxnSpPr/>
            <p:nvPr/>
          </p:nvCxnSpPr>
          <p:spPr>
            <a:xfrm>
              <a:off x="7698588" y="9844038"/>
              <a:ext cx="830100" cy="0"/>
            </a:xfrm>
            <a:prstGeom prst="straightConnector1">
              <a:avLst/>
            </a:prstGeom>
            <a:noFill/>
            <a:ln w="38100" cap="flat" cmpd="sng">
              <a:solidFill>
                <a:srgbClr val="00B3C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8" name="Google Shape;398;g1b0b4827d83_0_11"/>
            <p:cNvSpPr txBox="1"/>
            <p:nvPr/>
          </p:nvSpPr>
          <p:spPr>
            <a:xfrm>
              <a:off x="7698600" y="9908183"/>
              <a:ext cx="3108899" cy="6373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155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Соответствие приоритетам НИОКР</a:t>
              </a:r>
              <a:endParaRPr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9" name="Google Shape;399;g1b0b4827d83_0_11"/>
            <p:cNvSpPr txBox="1"/>
            <p:nvPr/>
          </p:nvSpPr>
          <p:spPr>
            <a:xfrm>
              <a:off x="11132700" y="9908183"/>
              <a:ext cx="3223800" cy="6373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155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Гос. научно-техническая экспертиза</a:t>
              </a:r>
              <a:endParaRPr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70" name="Google Shape;400;g1b0b4827d83_0_11"/>
          <p:cNvGrpSpPr/>
          <p:nvPr/>
        </p:nvGrpSpPr>
        <p:grpSpPr>
          <a:xfrm>
            <a:off x="6185103" y="3025497"/>
            <a:ext cx="4927931" cy="1714416"/>
            <a:chOff x="7698588" y="4626646"/>
            <a:chExt cx="7682781" cy="2672821"/>
          </a:xfrm>
        </p:grpSpPr>
        <p:sp>
          <p:nvSpPr>
            <p:cNvPr id="171" name="Google Shape;401;g1b0b4827d83_0_11"/>
            <p:cNvSpPr txBox="1"/>
            <p:nvPr/>
          </p:nvSpPr>
          <p:spPr>
            <a:xfrm>
              <a:off x="7698600" y="4626646"/>
              <a:ext cx="6795000" cy="338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411">
                  <a:solidFill>
                    <a:srgbClr val="063C4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Поддержка университетской науки (2023г.)</a:t>
              </a:r>
              <a:endParaRPr sz="1411">
                <a:solidFill>
                  <a:srgbClr val="063C4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172" name="Google Shape;402;g1b0b4827d83_0_11"/>
            <p:cNvCxnSpPr/>
            <p:nvPr/>
          </p:nvCxnSpPr>
          <p:spPr>
            <a:xfrm>
              <a:off x="7698588" y="5089222"/>
              <a:ext cx="6657900" cy="0"/>
            </a:xfrm>
            <a:prstGeom prst="straightConnector1">
              <a:avLst/>
            </a:prstGeom>
            <a:noFill/>
            <a:ln w="9525" cap="flat" cmpd="sng">
              <a:solidFill>
                <a:srgbClr val="00B3C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403;g1b0b4827d83_0_11"/>
            <p:cNvCxnSpPr/>
            <p:nvPr/>
          </p:nvCxnSpPr>
          <p:spPr>
            <a:xfrm>
              <a:off x="7698588" y="5089222"/>
              <a:ext cx="830100" cy="0"/>
            </a:xfrm>
            <a:prstGeom prst="straightConnector1">
              <a:avLst/>
            </a:prstGeom>
            <a:noFill/>
            <a:ln w="38100" cap="flat" cmpd="sng">
              <a:solidFill>
                <a:srgbClr val="00B3C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74" name="Google Shape;404;g1b0b4827d83_0_11"/>
            <p:cNvGrpSpPr/>
            <p:nvPr/>
          </p:nvGrpSpPr>
          <p:grpSpPr>
            <a:xfrm>
              <a:off x="7709625" y="5135330"/>
              <a:ext cx="6432451" cy="637378"/>
              <a:chOff x="7709625" y="5562022"/>
              <a:chExt cx="6432451" cy="637378"/>
            </a:xfrm>
          </p:grpSpPr>
          <p:sp>
            <p:nvSpPr>
              <p:cNvPr id="183" name="Google Shape;405;g1b0b4827d83_0_11"/>
              <p:cNvSpPr txBox="1"/>
              <p:nvPr/>
            </p:nvSpPr>
            <p:spPr>
              <a:xfrm>
                <a:off x="7709625" y="5629073"/>
                <a:ext cx="1800000" cy="461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r>
                  <a:rPr lang="ru-RU" sz="1924" b="1">
                    <a:solidFill>
                      <a:srgbClr val="063C4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5</a:t>
                </a:r>
                <a:endParaRPr sz="1155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84" name="Google Shape;406;g1b0b4827d83_0_11"/>
              <p:cNvSpPr txBox="1"/>
              <p:nvPr/>
            </p:nvSpPr>
            <p:spPr>
              <a:xfrm>
                <a:off x="8216724" y="5562022"/>
                <a:ext cx="1917601" cy="6373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55" dirty="0" err="1">
                    <a:solidFill>
                      <a:srgbClr val="063C4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Эндаумент</a:t>
                </a:r>
                <a:r>
                  <a:rPr lang="ru-RU" sz="1155" dirty="0">
                    <a:solidFill>
                      <a:srgbClr val="063C4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- фонды</a:t>
                </a:r>
                <a:endParaRPr sz="1155" dirty="0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85" name="Google Shape;407;g1b0b4827d83_0_11"/>
              <p:cNvSpPr txBox="1"/>
              <p:nvPr/>
            </p:nvSpPr>
            <p:spPr>
              <a:xfrm>
                <a:off x="10818639" y="5629073"/>
                <a:ext cx="2246400" cy="461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r>
                  <a:rPr lang="ru-RU" sz="1924" b="1">
                    <a:solidFill>
                      <a:srgbClr val="063C4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</a:t>
                </a:r>
                <a:endParaRPr sz="1155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86" name="Google Shape;408;g1b0b4827d83_0_11"/>
              <p:cNvSpPr txBox="1"/>
              <p:nvPr/>
            </p:nvSpPr>
            <p:spPr>
              <a:xfrm>
                <a:off x="11417176" y="5562022"/>
                <a:ext cx="2724900" cy="637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55">
                    <a:solidFill>
                      <a:srgbClr val="063C4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Исследовательские ВУЗы</a:t>
                </a:r>
                <a:endParaRPr sz="1155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75" name="Google Shape;409;g1b0b4827d83_0_11"/>
            <p:cNvGrpSpPr/>
            <p:nvPr/>
          </p:nvGrpSpPr>
          <p:grpSpPr>
            <a:xfrm>
              <a:off x="7709625" y="5903588"/>
              <a:ext cx="7671744" cy="637378"/>
              <a:chOff x="7709625" y="6339299"/>
              <a:chExt cx="7671744" cy="637378"/>
            </a:xfrm>
          </p:grpSpPr>
          <p:sp>
            <p:nvSpPr>
              <p:cNvPr id="179" name="Google Shape;410;g1b0b4827d83_0_11"/>
              <p:cNvSpPr txBox="1"/>
              <p:nvPr/>
            </p:nvSpPr>
            <p:spPr>
              <a:xfrm>
                <a:off x="7709625" y="6406350"/>
                <a:ext cx="1800000" cy="461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r>
                  <a:rPr lang="ru-RU" sz="1924" b="1">
                    <a:solidFill>
                      <a:srgbClr val="063C4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</a:t>
                </a:r>
                <a:endParaRPr sz="1155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80" name="Google Shape;411;g1b0b4827d83_0_11"/>
              <p:cNvSpPr txBox="1"/>
              <p:nvPr/>
            </p:nvSpPr>
            <p:spPr>
              <a:xfrm>
                <a:off x="8216724" y="6339299"/>
                <a:ext cx="2484300" cy="6373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55">
                    <a:solidFill>
                      <a:srgbClr val="063C4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Филиалы зарубежных ВУЗов</a:t>
                </a:r>
                <a:endParaRPr sz="1155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81" name="Google Shape;412;g1b0b4827d83_0_11"/>
              <p:cNvSpPr txBox="1"/>
              <p:nvPr/>
            </p:nvSpPr>
            <p:spPr>
              <a:xfrm>
                <a:off x="10818639" y="6406350"/>
                <a:ext cx="2246400" cy="461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r>
                  <a:rPr lang="ru-RU" sz="1924" b="1">
                    <a:solidFill>
                      <a:srgbClr val="063C4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20</a:t>
                </a:r>
                <a:endParaRPr sz="1155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82" name="Google Shape;413;g1b0b4827d83_0_11"/>
              <p:cNvSpPr txBox="1"/>
              <p:nvPr/>
            </p:nvSpPr>
            <p:spPr>
              <a:xfrm>
                <a:off x="11417169" y="6339299"/>
                <a:ext cx="3964200" cy="637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ru-RU" sz="1155">
                    <a:solidFill>
                      <a:srgbClr val="063C4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Центры Академического превосходства</a:t>
                </a:r>
                <a:endParaRPr sz="1155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176" name="Google Shape;414;g1b0b4827d83_0_11"/>
            <p:cNvSpPr txBox="1"/>
            <p:nvPr/>
          </p:nvSpPr>
          <p:spPr>
            <a:xfrm>
              <a:off x="7709624" y="6729961"/>
              <a:ext cx="366000" cy="461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924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</a:t>
              </a:r>
              <a:endParaRPr sz="1924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7" name="Google Shape;415;g1b0b4827d83_0_11"/>
            <p:cNvSpPr txBox="1"/>
            <p:nvPr/>
          </p:nvSpPr>
          <p:spPr>
            <a:xfrm>
              <a:off x="9597273" y="6840014"/>
              <a:ext cx="4412401" cy="318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155" dirty="0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Подготовка кадров науки</a:t>
              </a:r>
              <a:endParaRPr sz="1155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8" name="Google Shape;416;g1b0b4827d83_0_11"/>
            <p:cNvSpPr txBox="1"/>
            <p:nvPr/>
          </p:nvSpPr>
          <p:spPr>
            <a:xfrm>
              <a:off x="7987657" y="6745261"/>
              <a:ext cx="1075667" cy="554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155" b="1" dirty="0" err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тыс</a:t>
              </a:r>
              <a:r>
                <a:rPr lang="ru-RU" sz="1155" b="1" dirty="0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155" b="1" dirty="0" err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PhD</a:t>
              </a:r>
              <a:r>
                <a:rPr lang="ru-RU" sz="1155" b="1" dirty="0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</a:p>
            <a:p>
              <a:r>
                <a:rPr lang="ru-RU" sz="1155" b="1" dirty="0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</a:t>
              </a:r>
              <a:r>
                <a:rPr lang="ru-RU" sz="1155" b="1" dirty="0" err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x3</a:t>
              </a:r>
              <a:r>
                <a:rPr lang="ru-RU" sz="1155" b="1" dirty="0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раза)</a:t>
              </a:r>
              <a:endParaRPr sz="1924" b="1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87" name="Google Shape;417;g1b0b4827d83_0_11"/>
          <p:cNvGrpSpPr/>
          <p:nvPr/>
        </p:nvGrpSpPr>
        <p:grpSpPr>
          <a:xfrm>
            <a:off x="1535666" y="5825401"/>
            <a:ext cx="3143749" cy="788004"/>
            <a:chOff x="449988" y="9386759"/>
            <a:chExt cx="4901192" cy="1228520"/>
          </a:xfrm>
        </p:grpSpPr>
        <p:sp>
          <p:nvSpPr>
            <p:cNvPr id="188" name="Google Shape;418;g1b0b4827d83_0_11"/>
            <p:cNvSpPr txBox="1"/>
            <p:nvPr/>
          </p:nvSpPr>
          <p:spPr>
            <a:xfrm>
              <a:off x="450000" y="9386759"/>
              <a:ext cx="4238399" cy="338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411">
                  <a:solidFill>
                    <a:srgbClr val="063C4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Средний возраст </a:t>
              </a:r>
              <a:endParaRPr sz="1411">
                <a:solidFill>
                  <a:srgbClr val="063C4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189" name="Google Shape;419;g1b0b4827d83_0_11"/>
            <p:cNvCxnSpPr/>
            <p:nvPr/>
          </p:nvCxnSpPr>
          <p:spPr>
            <a:xfrm>
              <a:off x="449988" y="9813576"/>
              <a:ext cx="4412400" cy="0"/>
            </a:xfrm>
            <a:prstGeom prst="straightConnector1">
              <a:avLst/>
            </a:prstGeom>
            <a:noFill/>
            <a:ln w="9525" cap="flat" cmpd="sng">
              <a:solidFill>
                <a:srgbClr val="BC3C1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420;g1b0b4827d83_0_11"/>
            <p:cNvCxnSpPr/>
            <p:nvPr/>
          </p:nvCxnSpPr>
          <p:spPr>
            <a:xfrm>
              <a:off x="449988" y="9813576"/>
              <a:ext cx="757800" cy="0"/>
            </a:xfrm>
            <a:prstGeom prst="straightConnector1">
              <a:avLst/>
            </a:prstGeom>
            <a:noFill/>
            <a:ln w="38100" cap="flat" cmpd="sng">
              <a:solidFill>
                <a:srgbClr val="BC3C1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1" name="Google Shape;421;g1b0b4827d83_0_11"/>
            <p:cNvSpPr txBox="1"/>
            <p:nvPr/>
          </p:nvSpPr>
          <p:spPr>
            <a:xfrm>
              <a:off x="461024" y="9888449"/>
              <a:ext cx="1392301" cy="461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924" b="1">
                  <a:solidFill>
                    <a:srgbClr val="BC3C1C"/>
                  </a:solidFill>
                  <a:latin typeface="Montserrat"/>
                  <a:ea typeface="Montserrat"/>
                  <a:cs typeface="Montserrat"/>
                  <a:sym typeface="Montserrat"/>
                  <a:extLst>
                    <a:ext uri="http://customooxmlschemas.google.com/">
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</a:ext>
                  </a:extLst>
                </a:rPr>
                <a:t>59 лет</a:t>
              </a:r>
              <a:endParaRPr sz="1155" b="1">
                <a:solidFill>
                  <a:srgbClr val="BC3C1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2" name="Google Shape;422;g1b0b4827d83_0_11"/>
            <p:cNvSpPr txBox="1"/>
            <p:nvPr/>
          </p:nvSpPr>
          <p:spPr>
            <a:xfrm>
              <a:off x="3332786" y="9888449"/>
              <a:ext cx="1392301" cy="461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924" b="1">
                  <a:solidFill>
                    <a:srgbClr val="BC3C1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</a:t>
              </a:r>
              <a:r>
                <a:rPr lang="ru-RU" sz="1924" b="1">
                  <a:solidFill>
                    <a:srgbClr val="BC3C1C"/>
                  </a:solidFill>
                  <a:latin typeface="Montserrat"/>
                  <a:ea typeface="Montserrat"/>
                  <a:cs typeface="Montserrat"/>
                  <a:sym typeface="Montserrat"/>
                  <a:extLst>
                    <a:ext uri="http://customooxmlschemas.google.com/">
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  </a:ext>
                  </a:extLst>
                </a:rPr>
                <a:t>9 лет</a:t>
              </a:r>
              <a:endParaRPr sz="1155" b="1">
                <a:solidFill>
                  <a:srgbClr val="BC3C1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3" name="Google Shape;423;g1b0b4827d83_0_11"/>
            <p:cNvSpPr txBox="1"/>
            <p:nvPr/>
          </p:nvSpPr>
          <p:spPr>
            <a:xfrm>
              <a:off x="450000" y="10338174"/>
              <a:ext cx="2425500" cy="277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155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Научный сотрудник</a:t>
              </a:r>
              <a:endParaRPr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4" name="Google Shape;424;g1b0b4827d83_0_11"/>
            <p:cNvSpPr txBox="1"/>
            <p:nvPr/>
          </p:nvSpPr>
          <p:spPr>
            <a:xfrm>
              <a:off x="3333680" y="10338176"/>
              <a:ext cx="2017500" cy="277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155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Академик НАН</a:t>
              </a:r>
              <a:endParaRPr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338172" y="185064"/>
            <a:ext cx="9061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3. НОВАЯ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МОДЕЛЬ НАУКИ</a:t>
            </a:r>
          </a:p>
        </p:txBody>
      </p:sp>
    </p:spTree>
    <p:extLst>
      <p:ext uri="{BB962C8B-B14F-4D97-AF65-F5344CB8AC3E}">
        <p14:creationId xmlns:p14="http://schemas.microsoft.com/office/powerpoint/2010/main" val="298803867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3"/>
            <a:ext cx="12192000" cy="825756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9" y="141207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8"/>
            <a:ext cx="4854736" cy="55335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prstClr val="white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prstClr val="white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8"/>
            <a:ext cx="4854736" cy="55335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prstClr val="white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prstClr val="white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7" y="6488675"/>
            <a:ext cx="277616" cy="338550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fld id="{35209E57-292E-4A8D-9567-972750D195D6}" type="slidenum">
              <a:rPr lang="ru-RU" sz="160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/>
              <a:t>4</a:t>
            </a:fld>
            <a:endParaRPr lang="ru-RU" sz="16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Google Shape;113;g1acc5e1ce75_0_1"/>
          <p:cNvSpPr/>
          <p:nvPr/>
        </p:nvSpPr>
        <p:spPr>
          <a:xfrm>
            <a:off x="4460397" y="1689627"/>
            <a:ext cx="461635" cy="11322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8635" tIns="58635" rIns="58635" bIns="58635" anchor="ctr" anchorCtr="0">
            <a:noAutofit/>
          </a:bodyPr>
          <a:lstStyle/>
          <a:p>
            <a:endParaRPr sz="120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6653" y="831125"/>
            <a:ext cx="7392821" cy="400105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algn="just">
              <a:tabLst>
                <a:tab pos="90158" algn="l"/>
                <a:tab pos="270471" algn="l"/>
              </a:tabLst>
            </a:pP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МНВО </a:t>
            </a:r>
            <a:r>
              <a:rPr lang="ru-RU" sz="2000" dirty="0">
                <a:solidFill>
                  <a:srgbClr val="002060"/>
                </a:solidFill>
                <a:latin typeface="Arial Narrow" pitchFamily="34" charset="0"/>
              </a:rPr>
              <a:t>всего –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14 показателей </a:t>
            </a:r>
            <a:r>
              <a:rPr lang="ru-RU" sz="2000" dirty="0">
                <a:solidFill>
                  <a:srgbClr val="002060"/>
                </a:solidFill>
                <a:latin typeface="Arial Narrow" pitchFamily="34" charset="0"/>
              </a:rPr>
              <a:t>и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39 мероприятий в документах СГП </a:t>
            </a:r>
          </a:p>
        </p:txBody>
      </p:sp>
      <p:sp>
        <p:nvSpPr>
          <p:cNvPr id="16" name="Google Shape;355;p64"/>
          <p:cNvSpPr txBox="1">
            <a:spLocks/>
          </p:cNvSpPr>
          <p:nvPr/>
        </p:nvSpPr>
        <p:spPr>
          <a:xfrm>
            <a:off x="0" y="56830"/>
            <a:ext cx="10315391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buSzPts val="2400"/>
            </a:pPr>
            <a:r>
              <a:rPr lang="ru-RU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СТРАТЕГИЧЕСКОЕ ПЛАНИРОВАНИЕ. </a:t>
            </a:r>
          </a:p>
          <a:p>
            <a:pPr algn="ctr">
              <a:buSzPts val="2400"/>
            </a:pPr>
            <a:r>
              <a:rPr lang="ru-RU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ДОСТИЖЕНИЕ ПОКАЗАТЕЛЕЙ ДОКУМЕНТОВ СГП В 2022 году 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23466" y="2275313"/>
            <a:ext cx="6343196" cy="1184616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3 НАЦИОНАЛЬНЫХ ПРОЕКТА:</a:t>
            </a:r>
          </a:p>
          <a:p>
            <a:pPr algn="just">
              <a:tabLst>
                <a:tab pos="90158" algn="l"/>
                <a:tab pos="270471" algn="l"/>
              </a:tabLst>
            </a:pP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1. «Качественное образование «Образованная нация»</a:t>
            </a:r>
            <a:r>
              <a:rPr lang="en-US" sz="140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до 2025 г. – </a:t>
            </a: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МП (3 показ., 4 мер.);</a:t>
            </a:r>
          </a:p>
          <a:p>
            <a:pPr algn="just">
              <a:tabLst>
                <a:tab pos="90158" algn="l"/>
                <a:tab pos="270471" algn="l"/>
              </a:tabLst>
            </a:pP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2. «Технологический рывок за счет цифровизации, науки и инноваций» до 2025 г. – </a:t>
            </a: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МЦРИАП (7 показателя, 27 мер.);</a:t>
            </a:r>
          </a:p>
          <a:p>
            <a:pPr algn="just">
              <a:tabLst>
                <a:tab pos="90158" algn="l"/>
                <a:tab pos="270471" algn="l"/>
              </a:tabLst>
            </a:pP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3. «</a:t>
            </a:r>
            <a:r>
              <a:rPr lang="ru-RU" sz="1400" dirty="0" err="1">
                <a:solidFill>
                  <a:srgbClr val="002060"/>
                </a:solidFill>
                <a:latin typeface="Arial Narrow" pitchFamily="34" charset="0"/>
              </a:rPr>
              <a:t>Ұлттық</a:t>
            </a: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Arial Narrow" pitchFamily="34" charset="0"/>
              </a:rPr>
              <a:t>рухани</a:t>
            </a: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Arial Narrow" pitchFamily="34" charset="0"/>
              </a:rPr>
              <a:t>жаңғыру</a:t>
            </a: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» до 2025 г. </a:t>
            </a: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– МИОР (4 показателя, 8 мер).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6651" y="2265297"/>
            <a:ext cx="5320481" cy="1214752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algn="just">
              <a:tabLst>
                <a:tab pos="90158" algn="l"/>
                <a:tab pos="270471" algn="l"/>
              </a:tabLst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3 КОНЦЕПЦИИ: </a:t>
            </a:r>
          </a:p>
          <a:p>
            <a:pPr algn="just">
              <a:tabLst>
                <a:tab pos="90158" algn="l"/>
                <a:tab pos="270471" algn="l"/>
              </a:tabLst>
            </a:pP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1. Развития науки Республики Казахстан на 2022-2026 гг. – </a:t>
            </a: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МНВО;</a:t>
            </a:r>
          </a:p>
          <a:p>
            <a:pPr algn="just">
              <a:lnSpc>
                <a:spcPct val="107000"/>
              </a:lnSpc>
            </a:pP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2. Развития образования РК на 2022-2026 гг. </a:t>
            </a: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– </a:t>
            </a:r>
            <a:r>
              <a:rPr lang="ru-RU" sz="1400" b="1" dirty="0" err="1">
                <a:solidFill>
                  <a:srgbClr val="002060"/>
                </a:solidFill>
                <a:latin typeface="Arial Narrow" pitchFamily="34" charset="0"/>
              </a:rPr>
              <a:t>МП</a:t>
            </a: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, МНВО;</a:t>
            </a:r>
            <a:endParaRPr lang="ru-RU" sz="1400" i="1" dirty="0">
              <a:solidFill>
                <a:srgbClr val="002060"/>
              </a:solidFill>
              <a:latin typeface="Arial Narrow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3</a:t>
            </a: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. </a:t>
            </a: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Обучения в течение всей жизни (непрерывное образование) до 2025 г. – </a:t>
            </a: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МНВО.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56586" y="4042661"/>
            <a:ext cx="3826933" cy="24635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kk-KZ" sz="16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/>
                <a:cs typeface="Arial" pitchFamily="34" charset="0"/>
              </a:rPr>
              <a:t>21,6 тыс.</a:t>
            </a:r>
            <a:r>
              <a:rPr lang="kk-KZ" sz="1600" dirty="0">
                <a:solidFill>
                  <a:srgbClr val="002060"/>
                </a:solidFill>
                <a:latin typeface="Arial Narrow" panose="020B0606020202030204" pitchFamily="34" charset="0"/>
                <a:ea typeface="Times New Roman"/>
                <a:cs typeface="Arial" pitchFamily="34" charset="0"/>
              </a:rPr>
              <a:t> исследователей в 2022 г., из них 7 525 чел. - молодые ученые;</a:t>
            </a:r>
          </a:p>
          <a:p>
            <a:pPr marL="285750" indent="-28575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kk-KZ" sz="16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/>
                <a:cs typeface="Arial" pitchFamily="34" charset="0"/>
              </a:rPr>
              <a:t>82 место </a:t>
            </a:r>
            <a:r>
              <a:rPr lang="kk-KZ" sz="1600" dirty="0">
                <a:solidFill>
                  <a:srgbClr val="002060"/>
                </a:solidFill>
                <a:latin typeface="Arial Narrow" panose="020B0606020202030204" pitchFamily="34" charset="0"/>
                <a:ea typeface="Times New Roman"/>
                <a:cs typeface="Arial" pitchFamily="34" charset="0"/>
              </a:rPr>
              <a:t>Казахстана в рейтинге ГИК ВЭФ, по показателю </a:t>
            </a:r>
            <a:r>
              <a:rPr lang="kk-KZ" sz="16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/>
                <a:cs typeface="Arial" pitchFamily="34" charset="0"/>
              </a:rPr>
              <a:t>73 место </a:t>
            </a:r>
            <a:r>
              <a:rPr lang="kk-KZ" sz="1600" dirty="0">
                <a:solidFill>
                  <a:srgbClr val="002060"/>
                </a:solidFill>
                <a:latin typeface="Arial Narrow" panose="020B0606020202030204" pitchFamily="34" charset="0"/>
                <a:ea typeface="Times New Roman"/>
                <a:cs typeface="Arial" pitchFamily="34" charset="0"/>
              </a:rPr>
              <a:t>Казахстана в рейтинге InCites;</a:t>
            </a:r>
            <a:endParaRPr lang="ru-RU" sz="1600" dirty="0">
              <a:solidFill>
                <a:srgbClr val="002060"/>
              </a:solidFill>
              <a:latin typeface="Arial Narrow" panose="020B0606020202030204" pitchFamily="34" charset="0"/>
              <a:ea typeface="Calibri"/>
              <a:cs typeface="Arial" pitchFamily="34" charset="0"/>
            </a:endParaRPr>
          </a:p>
          <a:p>
            <a:pPr marL="285750" indent="-28575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kk-KZ" sz="16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/>
                <a:cs typeface="Arial" pitchFamily="34" charset="0"/>
              </a:rPr>
              <a:t>27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/>
                <a:cs typeface="Arial" pitchFamily="34" charset="0"/>
              </a:rPr>
              <a:t>%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Times New Roman"/>
                <a:cs typeface="Arial" pitchFamily="34" charset="0"/>
              </a:rPr>
              <a:t> (199 проектов </a:t>
            </a:r>
            <a:r>
              <a:rPr lang="ru-RU" sz="160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/>
                <a:cs typeface="Arial" pitchFamily="34" charset="0"/>
              </a:rPr>
              <a:t>коммер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Times New Roman"/>
                <a:cs typeface="Arial" pitchFamily="34" charset="0"/>
              </a:rPr>
              <a:t>.) </a:t>
            </a:r>
            <a:r>
              <a:rPr lang="kk-KZ" sz="1600" dirty="0">
                <a:solidFill>
                  <a:srgbClr val="002060"/>
                </a:solidFill>
                <a:latin typeface="Arial Narrow" panose="020B0606020202030204" pitchFamily="34" charset="0"/>
                <a:ea typeface="Times New Roman"/>
                <a:cs typeface="Arial" pitchFamily="34" charset="0"/>
              </a:rPr>
              <a:t>научных разработок коммерциализированы;</a:t>
            </a:r>
          </a:p>
          <a:p>
            <a:pPr marL="285750" indent="-28575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kk-KZ" sz="16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/>
                <a:cs typeface="Arial" pitchFamily="34" charset="0"/>
              </a:rPr>
              <a:t>5,3 %</a:t>
            </a:r>
            <a:r>
              <a:rPr lang="kk-KZ" sz="1600" dirty="0">
                <a:solidFill>
                  <a:srgbClr val="002060"/>
                </a:solidFill>
                <a:latin typeface="Arial Narrow" panose="020B0606020202030204" pitchFamily="34" charset="0"/>
                <a:ea typeface="Times New Roman"/>
                <a:cs typeface="Arial" pitchFamily="34" charset="0"/>
              </a:rPr>
              <a:t> (1 777 патента) прироста патентной активности.</a:t>
            </a:r>
            <a:endParaRPr lang="kk-KZ" sz="1600" i="1" dirty="0">
              <a:solidFill>
                <a:srgbClr val="002060"/>
              </a:solidFill>
              <a:latin typeface="Arial Narrow" panose="020B0606020202030204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2501" y="4042661"/>
            <a:ext cx="3858432" cy="24635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ea typeface="Arial"/>
                <a:cs typeface="Calibri"/>
              </a:rPr>
              <a:t>2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Arial"/>
                <a:cs typeface="Calibri"/>
              </a:rPr>
              <a:t> ВУЗа Казахстана, отмечены в рейтинге QS-WUR, ТОП-200 в 2022 г.;</a:t>
            </a:r>
            <a:endParaRPr lang="ru-RU" sz="1600" dirty="0">
              <a:solidFill>
                <a:srgbClr val="002060"/>
              </a:solidFill>
              <a:latin typeface="Arial Narrow" panose="020B0606020202030204" pitchFamily="34" charset="0"/>
              <a:ea typeface="Calibri"/>
              <a:cs typeface="Calibri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ea typeface="Arial"/>
                <a:cs typeface="Calibri"/>
              </a:rPr>
              <a:t>35%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Arial"/>
                <a:cs typeface="Calibri"/>
              </a:rPr>
              <a:t> ВУЗов реализуют международные образовательные программы, академические обмены в 2022 г.;</a:t>
            </a:r>
            <a:endParaRPr lang="ru-RU" sz="1600" dirty="0">
              <a:solidFill>
                <a:srgbClr val="002060"/>
              </a:solidFill>
              <a:latin typeface="Arial Narrow" panose="020B0606020202030204" pitchFamily="34" charset="0"/>
              <a:ea typeface="Calibri"/>
              <a:cs typeface="Calibri"/>
            </a:endParaRPr>
          </a:p>
          <a:p>
            <a:pPr marL="285750" indent="-28575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ea typeface="Arial"/>
                <a:cs typeface="Calibri"/>
              </a:rPr>
              <a:t>200</a:t>
            </a:r>
            <a:r>
              <a:rPr lang="ru-RU" sz="1600" i="1" dirty="0">
                <a:solidFill>
                  <a:srgbClr val="002060"/>
                </a:solidFill>
                <a:latin typeface="Arial Narrow" panose="020B0606020202030204" pitchFamily="34" charset="0"/>
                <a:ea typeface="Arial"/>
                <a:cs typeface="Calibri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Arial"/>
                <a:cs typeface="Calibri"/>
              </a:rPr>
              <a:t>зарубежных экспертов привлечены к преподавательской деятельности;</a:t>
            </a:r>
          </a:p>
          <a:p>
            <a:pPr marL="285750" indent="-28575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Arial"/>
                <a:cs typeface="Calibri"/>
              </a:rPr>
              <a:t>Функционируют 3 филиала ведущих зарубежных ВУЗов.</a:t>
            </a:r>
            <a:endParaRPr lang="ru-RU" sz="1600" dirty="0">
              <a:solidFill>
                <a:srgbClr val="002060"/>
              </a:solidFill>
              <a:latin typeface="Arial Narrow" panose="020B0606020202030204" pitchFamily="34" charset="0"/>
              <a:ea typeface="Calibri"/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2501" y="5863522"/>
            <a:ext cx="11245599" cy="56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lnSpc>
                <a:spcPct val="107000"/>
              </a:lnSpc>
              <a:spcAft>
                <a:spcPts val="100"/>
              </a:spcAft>
            </a:pPr>
            <a:endParaRPr lang="ru-RU" sz="1400" dirty="0">
              <a:solidFill>
                <a:schemeClr val="accent2"/>
              </a:solidFill>
              <a:latin typeface="Calibri"/>
              <a:ea typeface="Calibri"/>
              <a:cs typeface="Times New Roman"/>
            </a:endParaRPr>
          </a:p>
          <a:p>
            <a:pPr marL="12700" algn="just">
              <a:lnSpc>
                <a:spcPct val="107000"/>
              </a:lnSpc>
              <a:spcAft>
                <a:spcPts val="10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31685" y="4047965"/>
            <a:ext cx="3759202" cy="2489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98450" indent="-285750" algn="just">
              <a:lnSpc>
                <a:spcPct val="107000"/>
              </a:lnSpc>
              <a:spcAft>
                <a:spcPts val="10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Arial" pitchFamily="34" charset="0"/>
              </a:rPr>
              <a:t>83 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Arial" pitchFamily="34" charset="0"/>
              </a:rPr>
              <a:t>%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Arial" pitchFamily="34" charset="0"/>
              </a:rPr>
              <a:t> обновлённых учебных программ;</a:t>
            </a:r>
          </a:p>
          <a:p>
            <a:pPr marL="298450" indent="-285750" algn="just">
              <a:lnSpc>
                <a:spcPct val="107000"/>
              </a:lnSpc>
              <a:spcAft>
                <a:spcPts val="100"/>
              </a:spcAft>
              <a:buFont typeface="Arial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Arial" pitchFamily="34" charset="0"/>
              </a:rPr>
              <a:t>35%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Arial" pitchFamily="34" charset="0"/>
              </a:rPr>
              <a:t> - 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Arial" pitchFamily="34" charset="0"/>
              </a:rPr>
              <a:t>уровень обеспеченности учебниками, изданными на казахском языке для организаций, технического и профессионального образования (ТИПО), высшего и послевузовского образования (ОВПО);</a:t>
            </a:r>
          </a:p>
          <a:p>
            <a:pPr marL="298450" indent="-285750" algn="just">
              <a:lnSpc>
                <a:spcPct val="107000"/>
              </a:lnSpc>
              <a:spcAft>
                <a:spcPts val="10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Arial" pitchFamily="34" charset="0"/>
              </a:rPr>
              <a:t>10 млн. слов - 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Arial" pitchFamily="34" charset="0"/>
              </a:rPr>
              <a:t>объем текстовой базы Национального корпуса казахского языка;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6652" y="1289291"/>
            <a:ext cx="53204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270510" algn="l"/>
              </a:tabLst>
            </a:pP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ДОКУМЕНТЫ ПЕРВОГО УРОВНЯ СГП:</a:t>
            </a:r>
          </a:p>
          <a:p>
            <a:pPr algn="just">
              <a:spcAft>
                <a:spcPts val="0"/>
              </a:spcAft>
              <a:tabLst>
                <a:tab pos="90170" algn="l"/>
                <a:tab pos="270510" algn="l"/>
              </a:tabLst>
            </a:pP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 </a:t>
            </a: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1. Национальный план развития РК до 2025 г. (УПРК от 26.02.2021 г.)</a:t>
            </a:r>
          </a:p>
          <a:p>
            <a:pPr algn="just">
              <a:spcAft>
                <a:spcPts val="0"/>
              </a:spcAft>
              <a:tabLst>
                <a:tab pos="90170" algn="l"/>
                <a:tab pos="270510" algn="l"/>
              </a:tabLst>
            </a:pPr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 2. Стратегия нац.  безопасности РК до 2025 г. (УПРК от 26.02.2021 г.)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23467" y="1259220"/>
            <a:ext cx="6267421" cy="860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6 ОБЩЕНАЦИОНАЛЬНЫХ ПЛАНОВ МЕРОПРИЯТИЙ ПО РЕАЛИЗАЦИИ ПОСЛАНИЯ ГЛАВЫ ГОСУДАРСТВА НАРОДУ КАЗАХСТАНА (ОНП)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  <a:latin typeface="Arial Narrow" pitchFamily="34" charset="0"/>
              </a:rPr>
              <a:t>19 ПАКЕТОВ ПОРУЧЕНИЙ ГЛАВЫ ГОСУДАРСТВА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71020" y="-528880"/>
            <a:ext cx="3196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270510" algn="l"/>
              </a:tabLst>
            </a:pP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ОСНОВНЫЕ ПОКАЗАТЕЛИ </a:t>
            </a:r>
            <a:r>
              <a:rPr lang="ru-RU" b="1" dirty="0" err="1">
                <a:solidFill>
                  <a:srgbClr val="002060"/>
                </a:solidFill>
                <a:latin typeface="Arial Narrow" pitchFamily="34" charset="0"/>
              </a:rPr>
              <a:t>СГП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28065" y="3499649"/>
            <a:ext cx="3191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 Narrow" panose="020B0606020202030204" pitchFamily="34" charset="0"/>
                <a:ea typeface="Times New Roman"/>
              </a:rPr>
              <a:t>2. ПРОГРЕССИВНАЯ ПРИКЛАДНАЯ 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 Narrow" panose="020B0606020202030204" pitchFamily="34" charset="0"/>
                <a:ea typeface="Times New Roman"/>
              </a:rPr>
              <a:t>НАУКА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9580" y="3475086"/>
            <a:ext cx="3100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 Narrow" panose="020B0606020202030204" pitchFamily="34" charset="0"/>
                <a:ea typeface="Times New Roman"/>
              </a:rPr>
              <a:t>1. ДОСТУПНОЕ И КАЧЕСТВЕННОЕ 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 Narrow" panose="020B0606020202030204" pitchFamily="34" charset="0"/>
                <a:ea typeface="Times New Roman"/>
              </a:rPr>
              <a:t>ОБРАЗОВАНИЕ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464991" y="3569587"/>
            <a:ext cx="31357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ru-RU" sz="1600" b="1" dirty="0">
                <a:solidFill>
                  <a:srgbClr val="FF0000"/>
                </a:solidFill>
                <a:latin typeface="Arial Narrow" panose="020B0606020202030204" pitchFamily="34" charset="0"/>
                <a:ea typeface="Times New Roman"/>
              </a:rPr>
              <a:t>3. ОБЩИЕ ЦЕННОСТИ И КУЛЬТУРА</a:t>
            </a:r>
            <a:endParaRPr lang="en-US" sz="1600" b="1" dirty="0">
              <a:solidFill>
                <a:srgbClr val="FF0000"/>
              </a:solidFill>
              <a:latin typeface="Arial Narrow" panose="020B0606020202030204" pitchFamily="34" charset="0"/>
              <a:ea typeface="Times New Roman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8094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0" y="6488668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5209E57-292E-4A8D-9567-972750D195D6}" type="slidenum">
              <a:rPr lang="ru-RU" smtClean="0">
                <a:latin typeface="Arial Narrow" panose="020B0606020202030204" pitchFamily="34" charset="0"/>
                <a:cs typeface="Arial" panose="020B0604020202020204" pitchFamily="34" charset="0"/>
              </a:rPr>
              <a:t>40</a:t>
            </a:fld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318587" y="190134"/>
            <a:ext cx="9061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4. НАЛОГОВЫЕ</a:t>
            </a:r>
            <a:r>
              <a:rPr lang="ru-RU" sz="2400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ЛЬГОТЫ</a:t>
            </a:r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Google Shape;430;g1b0b4827d83_0_44"/>
          <p:cNvSpPr/>
          <p:nvPr/>
        </p:nvSpPr>
        <p:spPr>
          <a:xfrm>
            <a:off x="4794420" y="4151322"/>
            <a:ext cx="952517" cy="419685"/>
          </a:xfrm>
          <a:prstGeom prst="chevron">
            <a:avLst>
              <a:gd name="adj" fmla="val 27495"/>
            </a:avLst>
          </a:prstGeom>
          <a:gradFill>
            <a:gsLst>
              <a:gs pos="0">
                <a:srgbClr val="00B3C7">
                  <a:alpha val="18823"/>
                </a:srgbClr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11" name="Google Shape;431;g1b0b4827d83_0_44"/>
          <p:cNvSpPr/>
          <p:nvPr/>
        </p:nvSpPr>
        <p:spPr>
          <a:xfrm>
            <a:off x="5719079" y="4151322"/>
            <a:ext cx="869773" cy="419685"/>
          </a:xfrm>
          <a:prstGeom prst="chevron">
            <a:avLst>
              <a:gd name="adj" fmla="val 27686"/>
            </a:avLst>
          </a:prstGeom>
          <a:gradFill>
            <a:gsLst>
              <a:gs pos="0">
                <a:srgbClr val="00B3C7">
                  <a:alpha val="18823"/>
                </a:srgbClr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15" name="Google Shape;432;g1b0b4827d83_0_44"/>
          <p:cNvSpPr/>
          <p:nvPr/>
        </p:nvSpPr>
        <p:spPr>
          <a:xfrm>
            <a:off x="6505102" y="4151322"/>
            <a:ext cx="1256552" cy="419685"/>
          </a:xfrm>
          <a:prstGeom prst="chevron">
            <a:avLst>
              <a:gd name="adj" fmla="val 27686"/>
            </a:avLst>
          </a:prstGeom>
          <a:gradFill>
            <a:gsLst>
              <a:gs pos="0">
                <a:srgbClr val="00B3C7">
                  <a:alpha val="18823"/>
                </a:srgbClr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16" name="Google Shape;433;g1b0b4827d83_0_44"/>
          <p:cNvSpPr/>
          <p:nvPr/>
        </p:nvSpPr>
        <p:spPr>
          <a:xfrm>
            <a:off x="7747000" y="4151322"/>
            <a:ext cx="1256552" cy="419685"/>
          </a:xfrm>
          <a:prstGeom prst="chevron">
            <a:avLst>
              <a:gd name="adj" fmla="val 27686"/>
            </a:avLst>
          </a:prstGeom>
          <a:gradFill>
            <a:gsLst>
              <a:gs pos="0">
                <a:srgbClr val="00B3C7">
                  <a:alpha val="18823"/>
                </a:srgbClr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17" name="Google Shape;434;g1b0b4827d83_0_44"/>
          <p:cNvSpPr/>
          <p:nvPr/>
        </p:nvSpPr>
        <p:spPr>
          <a:xfrm>
            <a:off x="8968912" y="4151322"/>
            <a:ext cx="1649682" cy="419685"/>
          </a:xfrm>
          <a:prstGeom prst="chevron">
            <a:avLst>
              <a:gd name="adj" fmla="val 0"/>
            </a:avLst>
          </a:prstGeom>
          <a:gradFill>
            <a:gsLst>
              <a:gs pos="0">
                <a:srgbClr val="00B3C7">
                  <a:alpha val="18823"/>
                </a:srgbClr>
              </a:gs>
              <a:gs pos="100000">
                <a:srgbClr val="FFFFFF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18" name="Google Shape;437;g1b0b4827d83_0_44"/>
          <p:cNvSpPr txBox="1"/>
          <p:nvPr/>
        </p:nvSpPr>
        <p:spPr>
          <a:xfrm>
            <a:off x="4870060" y="1568735"/>
            <a:ext cx="5748583" cy="24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937" tIns="21937" rIns="21937" bIns="21937" anchor="t" anchorCtr="0">
            <a:spAutoFit/>
          </a:bodyPr>
          <a:lstStyle/>
          <a:p>
            <a:r>
              <a:rPr lang="ru-RU" sz="1283" b="1">
                <a:solidFill>
                  <a:srgbClr val="00B3C7"/>
                </a:solidFill>
                <a:latin typeface="Montserrat"/>
                <a:ea typeface="Montserrat"/>
                <a:cs typeface="Montserrat"/>
                <a:sym typeface="Montserrat"/>
              </a:rPr>
              <a:t>50% на вычеты </a:t>
            </a:r>
            <a:r>
              <a:rPr lang="ru-RU" sz="1283">
                <a:latin typeface="Montserrat"/>
                <a:ea typeface="Montserrat"/>
                <a:cs typeface="Montserrat"/>
                <a:sym typeface="Montserrat"/>
              </a:rPr>
              <a:t>от расходов на НИОКР для научных организаций</a:t>
            </a:r>
            <a:endParaRPr sz="1283">
              <a:solidFill>
                <a:srgbClr val="00B3C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438;g1b0b4827d83_0_44"/>
          <p:cNvSpPr/>
          <p:nvPr/>
        </p:nvSpPr>
        <p:spPr>
          <a:xfrm>
            <a:off x="9038812" y="5700749"/>
            <a:ext cx="1569247" cy="55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740" tIns="39464" rIns="19740" bIns="39464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sz="1155">
                <a:latin typeface="Montserrat"/>
                <a:ea typeface="Montserrat"/>
                <a:cs typeface="Montserrat"/>
                <a:sym typeface="Montserrat"/>
              </a:rPr>
              <a:t>Стандарт госуслуги по налоговым льготам на НИОКР для бизнеса </a:t>
            </a:r>
            <a:endParaRPr sz="1155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439;g1b0b4827d83_0_44"/>
          <p:cNvSpPr txBox="1"/>
          <p:nvPr/>
        </p:nvSpPr>
        <p:spPr>
          <a:xfrm>
            <a:off x="1497574" y="1114157"/>
            <a:ext cx="2373017" cy="21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411" dirty="0">
                <a:solidFill>
                  <a:srgbClr val="063C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Международный опыт</a:t>
            </a:r>
            <a:endParaRPr sz="1411" dirty="0">
              <a:solidFill>
                <a:srgbClr val="063C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21" name="Google Shape;440;g1b0b4827d83_0_44"/>
          <p:cNvCxnSpPr/>
          <p:nvPr/>
        </p:nvCxnSpPr>
        <p:spPr>
          <a:xfrm>
            <a:off x="1497566" y="1410864"/>
            <a:ext cx="2218113" cy="0"/>
          </a:xfrm>
          <a:prstGeom prst="straightConnector1">
            <a:avLst/>
          </a:prstGeom>
          <a:noFill/>
          <a:ln w="9525" cap="flat" cmpd="sng">
            <a:solidFill>
              <a:srgbClr val="BC3C1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441;g1b0b4827d83_0_44"/>
          <p:cNvCxnSpPr/>
          <p:nvPr/>
        </p:nvCxnSpPr>
        <p:spPr>
          <a:xfrm>
            <a:off x="1497566" y="1410864"/>
            <a:ext cx="532447" cy="0"/>
          </a:xfrm>
          <a:prstGeom prst="straightConnector1">
            <a:avLst/>
          </a:prstGeom>
          <a:noFill/>
          <a:ln w="38100" cap="flat" cmpd="sng">
            <a:solidFill>
              <a:srgbClr val="BC3C1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442;g1b0b4827d83_0_44"/>
          <p:cNvSpPr/>
          <p:nvPr/>
        </p:nvSpPr>
        <p:spPr>
          <a:xfrm>
            <a:off x="3854219" y="1645979"/>
            <a:ext cx="418915" cy="4289789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42925" dist="428625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24" name="Google Shape;443;g1b0b4827d83_0_44"/>
          <p:cNvSpPr/>
          <p:nvPr/>
        </p:nvSpPr>
        <p:spPr>
          <a:xfrm>
            <a:off x="1308193" y="1430363"/>
            <a:ext cx="3057867" cy="45882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grpSp>
        <p:nvGrpSpPr>
          <p:cNvPr id="25" name="Google Shape;444;g1b0b4827d83_0_44"/>
          <p:cNvGrpSpPr/>
          <p:nvPr/>
        </p:nvGrpSpPr>
        <p:grpSpPr>
          <a:xfrm>
            <a:off x="1507516" y="1569654"/>
            <a:ext cx="2658256" cy="567581"/>
            <a:chOff x="465499" y="2273325"/>
            <a:chExt cx="4144295" cy="884874"/>
          </a:xfrm>
        </p:grpSpPr>
        <p:sp>
          <p:nvSpPr>
            <p:cNvPr id="27" name="Google Shape;445;g1b0b4827d83_0_44"/>
            <p:cNvSpPr txBox="1"/>
            <p:nvPr/>
          </p:nvSpPr>
          <p:spPr>
            <a:xfrm>
              <a:off x="1059595" y="2273325"/>
              <a:ext cx="2186100" cy="315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937" tIns="21937" rIns="21937" bIns="21937" anchor="ctr" anchorCtr="0">
              <a:spAutoFit/>
            </a:bodyPr>
            <a:lstStyle/>
            <a:p>
              <a:r>
                <a:rPr lang="ru-RU" sz="1026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Сингапур</a:t>
              </a:r>
              <a:endParaRPr sz="1026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8" name="Google Shape;446;g1b0b4827d83_0_44"/>
            <p:cNvSpPr txBox="1"/>
            <p:nvPr/>
          </p:nvSpPr>
          <p:spPr>
            <a:xfrm>
              <a:off x="1059595" y="2534925"/>
              <a:ext cx="3550199" cy="623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937" tIns="21937" rIns="21937" bIns="21937" anchor="t" anchorCtr="0">
              <a:spAutoFit/>
            </a:bodyPr>
            <a:lstStyle/>
            <a:p>
              <a:r>
                <a:rPr lang="ru-RU" sz="1155" b="1">
                  <a:solidFill>
                    <a:srgbClr val="BC3C1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Вычет НДС</a:t>
              </a:r>
              <a:r>
                <a:rPr lang="ru-RU" sz="1155">
                  <a:solidFill>
                    <a:srgbClr val="BC3C1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155" b="1">
                  <a:solidFill>
                    <a:srgbClr val="BC3C1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100-250% </a:t>
              </a:r>
              <a:br>
                <a:rPr lang="ru-RU" sz="1155" b="1">
                  <a:solidFill>
                    <a:srgbClr val="C0000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-RU" sz="115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от расходов на НИР</a:t>
              </a:r>
              <a:endParaRPr sz="1155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9" name="Google Shape;447;g1b0b4827d83_0_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5499" y="2375008"/>
              <a:ext cx="512064" cy="296199"/>
            </a:xfrm>
            <a:prstGeom prst="rect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30" name="Google Shape;448;g1b0b4827d83_0_44"/>
          <p:cNvGrpSpPr/>
          <p:nvPr/>
        </p:nvGrpSpPr>
        <p:grpSpPr>
          <a:xfrm>
            <a:off x="1507516" y="2558875"/>
            <a:ext cx="2803731" cy="745322"/>
            <a:chOff x="465499" y="3394125"/>
            <a:chExt cx="4371095" cy="1161977"/>
          </a:xfrm>
        </p:grpSpPr>
        <p:sp>
          <p:nvSpPr>
            <p:cNvPr id="31" name="Google Shape;449;g1b0b4827d83_0_44"/>
            <p:cNvSpPr txBox="1"/>
            <p:nvPr/>
          </p:nvSpPr>
          <p:spPr>
            <a:xfrm>
              <a:off x="1059595" y="3394125"/>
              <a:ext cx="1564199" cy="3151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937" tIns="21937" rIns="21937" bIns="21937" anchor="ctr" anchorCtr="0">
              <a:spAutoFit/>
            </a:bodyPr>
            <a:lstStyle/>
            <a:p>
              <a:r>
                <a:rPr lang="ru-RU" sz="1026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Китай</a:t>
              </a:r>
              <a:endParaRPr sz="1026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" name="Google Shape;450;g1b0b4827d83_0_44"/>
            <p:cNvSpPr txBox="1"/>
            <p:nvPr/>
          </p:nvSpPr>
          <p:spPr>
            <a:xfrm>
              <a:off x="1059595" y="3655725"/>
              <a:ext cx="3776999" cy="9003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937" tIns="21937" rIns="21937" bIns="21937" anchor="t" anchorCtr="0">
              <a:spAutoFit/>
            </a:bodyPr>
            <a:lstStyle/>
            <a:p>
              <a:r>
                <a:rPr lang="ru-RU" sz="1155" b="1">
                  <a:solidFill>
                    <a:srgbClr val="BC3C1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Cупервычеты 150%</a:t>
              </a:r>
              <a:r>
                <a:rPr lang="ru-RU" sz="115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от затрат на проведение НИОКР </a:t>
              </a:r>
              <a:br>
                <a:rPr lang="ru-RU" sz="115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-RU" sz="115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и освобождение от НДС</a:t>
              </a:r>
              <a:endParaRPr sz="1155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3" name="Google Shape;451;g1b0b4827d83_0_4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5499" y="3494904"/>
              <a:ext cx="512064" cy="296998"/>
            </a:xfrm>
            <a:prstGeom prst="rect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34" name="Google Shape;452;g1b0b4827d83_0_44"/>
          <p:cNvGrpSpPr/>
          <p:nvPr/>
        </p:nvGrpSpPr>
        <p:grpSpPr>
          <a:xfrm>
            <a:off x="1513381" y="3725900"/>
            <a:ext cx="2600820" cy="579406"/>
            <a:chOff x="474643" y="5242040"/>
            <a:chExt cx="4054751" cy="903310"/>
          </a:xfrm>
        </p:grpSpPr>
        <p:sp>
          <p:nvSpPr>
            <p:cNvPr id="35" name="Google Shape;453;g1b0b4827d83_0_44"/>
            <p:cNvSpPr txBox="1"/>
            <p:nvPr/>
          </p:nvSpPr>
          <p:spPr>
            <a:xfrm>
              <a:off x="1059593" y="5242040"/>
              <a:ext cx="3144600" cy="3151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937" tIns="21937" rIns="21937" bIns="21937" anchor="ctr" anchorCtr="0">
              <a:spAutoFit/>
            </a:bodyPr>
            <a:lstStyle/>
            <a:p>
              <a:r>
                <a:rPr lang="ru-RU" sz="1026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Великобритания</a:t>
              </a:r>
              <a:endParaRPr sz="1026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6" name="Google Shape;454;g1b0b4827d83_0_44"/>
            <p:cNvSpPr txBox="1"/>
            <p:nvPr/>
          </p:nvSpPr>
          <p:spPr>
            <a:xfrm>
              <a:off x="1059593" y="5522076"/>
              <a:ext cx="3469801" cy="623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937" tIns="21937" rIns="21937" bIns="21937" anchor="t" anchorCtr="0">
              <a:spAutoFit/>
            </a:bodyPr>
            <a:lstStyle/>
            <a:p>
              <a:r>
                <a:rPr lang="ru-RU" sz="1155" b="1">
                  <a:solidFill>
                    <a:srgbClr val="BC3C1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Вычет 130-225%</a:t>
              </a:r>
              <a:r>
                <a:rPr lang="ru-RU" sz="1155" b="1">
                  <a:solidFill>
                    <a:srgbClr val="C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br>
                <a:rPr lang="ru-RU" sz="115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-RU" sz="115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от расходов на НИОКР</a:t>
              </a:r>
              <a:endParaRPr sz="1155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7" name="Google Shape;455;g1b0b4827d83_0_4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74643" y="5330597"/>
              <a:ext cx="493776" cy="288570"/>
            </a:xfrm>
            <a:prstGeom prst="rect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38" name="Google Shape;456;g1b0b4827d83_0_44"/>
          <p:cNvGrpSpPr/>
          <p:nvPr/>
        </p:nvGrpSpPr>
        <p:grpSpPr>
          <a:xfrm>
            <a:off x="1513381" y="4726952"/>
            <a:ext cx="2600820" cy="555773"/>
            <a:chOff x="474643" y="6413759"/>
            <a:chExt cx="4054751" cy="866465"/>
          </a:xfrm>
        </p:grpSpPr>
        <p:sp>
          <p:nvSpPr>
            <p:cNvPr id="39" name="Google Shape;457;g1b0b4827d83_0_44"/>
            <p:cNvSpPr txBox="1"/>
            <p:nvPr/>
          </p:nvSpPr>
          <p:spPr>
            <a:xfrm>
              <a:off x="1059593" y="6413759"/>
              <a:ext cx="1922101" cy="315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937" tIns="21937" rIns="21937" bIns="21937" anchor="ctr" anchorCtr="0">
              <a:spAutoFit/>
            </a:bodyPr>
            <a:lstStyle/>
            <a:p>
              <a:r>
                <a:rPr lang="ru-RU" sz="1026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Испания</a:t>
              </a:r>
              <a:endParaRPr sz="1026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0" name="Google Shape;458;g1b0b4827d83_0_44"/>
            <p:cNvSpPr txBox="1"/>
            <p:nvPr/>
          </p:nvSpPr>
          <p:spPr>
            <a:xfrm>
              <a:off x="1059593" y="6656950"/>
              <a:ext cx="3469801" cy="623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937" tIns="21937" rIns="21937" bIns="21937" anchor="t" anchorCtr="0">
              <a:spAutoFit/>
            </a:bodyPr>
            <a:lstStyle/>
            <a:p>
              <a:r>
                <a:rPr lang="ru-RU" sz="1155" b="1">
                  <a:solidFill>
                    <a:srgbClr val="BC3C1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Снижение ставки НДС</a:t>
              </a:r>
              <a:r>
                <a:rPr lang="ru-RU" sz="115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либо освобождение от них</a:t>
              </a:r>
              <a:endParaRPr sz="115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1" name="Google Shape;459;g1b0b4827d83_0_4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74643" y="6503372"/>
              <a:ext cx="493776" cy="288570"/>
            </a:xfrm>
            <a:prstGeom prst="rect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42" name="Google Shape;460;g1b0b4827d83_0_44"/>
          <p:cNvGrpSpPr/>
          <p:nvPr/>
        </p:nvGrpSpPr>
        <p:grpSpPr>
          <a:xfrm>
            <a:off x="1507516" y="5704367"/>
            <a:ext cx="2599181" cy="555773"/>
            <a:chOff x="465499" y="7668059"/>
            <a:chExt cx="4052195" cy="866465"/>
          </a:xfrm>
        </p:grpSpPr>
        <p:sp>
          <p:nvSpPr>
            <p:cNvPr id="43" name="Google Shape;461;g1b0b4827d83_0_44"/>
            <p:cNvSpPr txBox="1"/>
            <p:nvPr/>
          </p:nvSpPr>
          <p:spPr>
            <a:xfrm>
              <a:off x="1059595" y="7668059"/>
              <a:ext cx="1564200" cy="315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937" tIns="21937" rIns="21937" bIns="21937" anchor="ctr" anchorCtr="0">
              <a:spAutoFit/>
            </a:bodyPr>
            <a:lstStyle/>
            <a:p>
              <a:r>
                <a:rPr lang="ru-RU" sz="1026" b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Россия</a:t>
              </a:r>
              <a:endParaRPr sz="1026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" name="Google Shape;462;g1b0b4827d83_0_44"/>
            <p:cNvSpPr txBox="1"/>
            <p:nvPr/>
          </p:nvSpPr>
          <p:spPr>
            <a:xfrm>
              <a:off x="1059595" y="7911250"/>
              <a:ext cx="3458099" cy="623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937" tIns="21937" rIns="21937" bIns="21937" anchor="t" anchorCtr="0">
              <a:spAutoFit/>
            </a:bodyPr>
            <a:lstStyle/>
            <a:p>
              <a:r>
                <a:rPr lang="ru-RU" sz="1155" b="1">
                  <a:solidFill>
                    <a:srgbClr val="BC3C1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Освобождение от НДС</a:t>
              </a:r>
              <a:r>
                <a:rPr lang="ru-RU" sz="115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br>
                <a:rPr lang="ru-RU" sz="115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-RU" sz="115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 IT-секторе</a:t>
              </a:r>
              <a:endParaRPr sz="1155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5" name="Google Shape;463;g1b0b4827d83_0_4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65499" y="7745499"/>
              <a:ext cx="512064" cy="296199"/>
            </a:xfrm>
            <a:prstGeom prst="rect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46" name="Google Shape;464;g1b0b4827d83_0_44"/>
          <p:cNvSpPr txBox="1"/>
          <p:nvPr/>
        </p:nvSpPr>
        <p:spPr>
          <a:xfrm>
            <a:off x="4870061" y="1114157"/>
            <a:ext cx="2373017" cy="21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411" dirty="0">
                <a:solidFill>
                  <a:srgbClr val="063C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Казахстане</a:t>
            </a:r>
            <a:endParaRPr sz="1411" dirty="0">
              <a:solidFill>
                <a:srgbClr val="063C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47" name="Google Shape;465;g1b0b4827d83_0_44"/>
          <p:cNvCxnSpPr/>
          <p:nvPr/>
        </p:nvCxnSpPr>
        <p:spPr>
          <a:xfrm>
            <a:off x="4870053" y="1410864"/>
            <a:ext cx="2218113" cy="0"/>
          </a:xfrm>
          <a:prstGeom prst="straightConnector1">
            <a:avLst/>
          </a:prstGeom>
          <a:noFill/>
          <a:ln w="9525" cap="flat" cmpd="sng">
            <a:solidFill>
              <a:srgbClr val="BC3C1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66;g1b0b4827d83_0_44"/>
          <p:cNvCxnSpPr/>
          <p:nvPr/>
        </p:nvCxnSpPr>
        <p:spPr>
          <a:xfrm>
            <a:off x="4870053" y="1410864"/>
            <a:ext cx="532447" cy="0"/>
          </a:xfrm>
          <a:prstGeom prst="straightConnector1">
            <a:avLst/>
          </a:prstGeom>
          <a:noFill/>
          <a:ln w="38100" cap="flat" cmpd="sng">
            <a:solidFill>
              <a:srgbClr val="BC3C1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467;g1b0b4827d83_0_44"/>
          <p:cNvSpPr/>
          <p:nvPr/>
        </p:nvSpPr>
        <p:spPr>
          <a:xfrm>
            <a:off x="6823489" y="5700749"/>
            <a:ext cx="2008752" cy="62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740" tIns="39464" rIns="19740" bIns="39464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sz="1155">
                <a:latin typeface="Montserrat"/>
                <a:ea typeface="Montserrat"/>
                <a:cs typeface="Montserrat"/>
                <a:sym typeface="Montserrat"/>
              </a:rPr>
              <a:t>Включение в налоговое администрирование научно - технической экспертизы контрактов на НИОКР</a:t>
            </a:r>
            <a:endParaRPr sz="1155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468;g1b0b4827d83_0_44"/>
          <p:cNvSpPr/>
          <p:nvPr/>
        </p:nvSpPr>
        <p:spPr>
          <a:xfrm>
            <a:off x="4870060" y="5700749"/>
            <a:ext cx="1746858" cy="525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740" tIns="39464" rIns="19740" bIns="39464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sz="115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Супервычеты по НДС для затрат бизнеса на НИОКР </a:t>
            </a:r>
            <a:r>
              <a:rPr lang="ru-RU" sz="1155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(до </a:t>
            </a:r>
            <a:r>
              <a:rPr lang="ru-RU" sz="1155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300%</a:t>
            </a:r>
            <a:r>
              <a:rPr lang="ru-RU" sz="1155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</a:t>
            </a:r>
            <a:endParaRPr sz="1155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469;g1b0b4827d83_0_44"/>
          <p:cNvSpPr txBox="1"/>
          <p:nvPr/>
        </p:nvSpPr>
        <p:spPr>
          <a:xfrm>
            <a:off x="4870061" y="5329508"/>
            <a:ext cx="2373017" cy="21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411">
                <a:solidFill>
                  <a:srgbClr val="063C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Рекомендации</a:t>
            </a:r>
            <a:endParaRPr sz="1411">
              <a:solidFill>
                <a:srgbClr val="063C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52" name="Google Shape;470;g1b0b4827d83_0_44"/>
          <p:cNvCxnSpPr/>
          <p:nvPr/>
        </p:nvCxnSpPr>
        <p:spPr>
          <a:xfrm>
            <a:off x="4870053" y="5621293"/>
            <a:ext cx="2218113" cy="0"/>
          </a:xfrm>
          <a:prstGeom prst="straightConnector1">
            <a:avLst/>
          </a:prstGeom>
          <a:noFill/>
          <a:ln w="9525" cap="flat" cmpd="sng">
            <a:solidFill>
              <a:srgbClr val="BC3C1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471;g1b0b4827d83_0_44"/>
          <p:cNvCxnSpPr/>
          <p:nvPr/>
        </p:nvCxnSpPr>
        <p:spPr>
          <a:xfrm>
            <a:off x="4870053" y="5621293"/>
            <a:ext cx="532447" cy="0"/>
          </a:xfrm>
          <a:prstGeom prst="straightConnector1">
            <a:avLst/>
          </a:prstGeom>
          <a:noFill/>
          <a:ln w="38100" cap="flat" cmpd="sng">
            <a:solidFill>
              <a:srgbClr val="BC3C1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" name="Google Shape;472;g1b0b4827d83_0_44"/>
          <p:cNvSpPr txBox="1"/>
          <p:nvPr/>
        </p:nvSpPr>
        <p:spPr>
          <a:xfrm>
            <a:off x="4870060" y="2245358"/>
            <a:ext cx="5748583" cy="21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411">
                <a:solidFill>
                  <a:srgbClr val="063C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Алгоритм предоставления налоговых льгот</a:t>
            </a:r>
            <a:endParaRPr sz="1411">
              <a:solidFill>
                <a:srgbClr val="063C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55" name="Google Shape;473;g1b0b4827d83_0_44"/>
          <p:cNvCxnSpPr/>
          <p:nvPr/>
        </p:nvCxnSpPr>
        <p:spPr>
          <a:xfrm>
            <a:off x="4870053" y="2542066"/>
            <a:ext cx="2218113" cy="0"/>
          </a:xfrm>
          <a:prstGeom prst="straightConnector1">
            <a:avLst/>
          </a:prstGeom>
          <a:noFill/>
          <a:ln w="9525" cap="flat" cmpd="sng">
            <a:solidFill>
              <a:srgbClr val="BC3C1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474;g1b0b4827d83_0_44"/>
          <p:cNvCxnSpPr/>
          <p:nvPr/>
        </p:nvCxnSpPr>
        <p:spPr>
          <a:xfrm>
            <a:off x="4870053" y="2542066"/>
            <a:ext cx="532447" cy="0"/>
          </a:xfrm>
          <a:prstGeom prst="straightConnector1">
            <a:avLst/>
          </a:prstGeom>
          <a:noFill/>
          <a:ln w="38100" cap="flat" cmpd="sng">
            <a:solidFill>
              <a:srgbClr val="BC3C1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" name="Google Shape;475;g1b0b4827d83_0_44"/>
          <p:cNvSpPr/>
          <p:nvPr/>
        </p:nvSpPr>
        <p:spPr>
          <a:xfrm>
            <a:off x="4870060" y="2694228"/>
            <a:ext cx="1629092" cy="399672"/>
          </a:xfrm>
          <a:prstGeom prst="rect">
            <a:avLst/>
          </a:prstGeom>
          <a:noFill/>
          <a:ln w="12700" cap="flat" cmpd="sng">
            <a:solidFill>
              <a:srgbClr val="063C4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Бизнес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476;g1b0b4827d83_0_44"/>
          <p:cNvSpPr/>
          <p:nvPr/>
        </p:nvSpPr>
        <p:spPr>
          <a:xfrm>
            <a:off x="8379028" y="2705053"/>
            <a:ext cx="1627938" cy="378120"/>
          </a:xfrm>
          <a:prstGeom prst="rect">
            <a:avLst/>
          </a:prstGeom>
          <a:noFill/>
          <a:ln w="12700" cap="flat" cmpd="sng">
            <a:solidFill>
              <a:srgbClr val="063C4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Налоговый комитет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477;g1b0b4827d83_0_44"/>
          <p:cNvSpPr/>
          <p:nvPr/>
        </p:nvSpPr>
        <p:spPr>
          <a:xfrm>
            <a:off x="8401254" y="3503491"/>
            <a:ext cx="1627938" cy="380237"/>
          </a:xfrm>
          <a:prstGeom prst="rect">
            <a:avLst/>
          </a:prstGeom>
          <a:noFill/>
          <a:ln w="12700" cap="flat" cmpd="sng">
            <a:solidFill>
              <a:srgbClr val="063C4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Комитет науки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478;g1b0b4827d83_0_44"/>
          <p:cNvSpPr/>
          <p:nvPr/>
        </p:nvSpPr>
        <p:spPr>
          <a:xfrm>
            <a:off x="4870060" y="3493813"/>
            <a:ext cx="1627938" cy="399672"/>
          </a:xfrm>
          <a:prstGeom prst="rect">
            <a:avLst/>
          </a:prstGeom>
          <a:noFill/>
          <a:ln w="12700" cap="flat" cmpd="sng">
            <a:solidFill>
              <a:srgbClr val="063C4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1155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Научная организация</a:t>
            </a:r>
            <a:endParaRPr sz="1155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1" name="Google Shape;479;g1b0b4827d83_0_44"/>
          <p:cNvCxnSpPr>
            <a:stCxn id="57" idx="3"/>
            <a:endCxn id="58" idx="1"/>
          </p:cNvCxnSpPr>
          <p:nvPr/>
        </p:nvCxnSpPr>
        <p:spPr>
          <a:xfrm>
            <a:off x="6499153" y="2894064"/>
            <a:ext cx="1879825" cy="0"/>
          </a:xfrm>
          <a:prstGeom prst="straightConnector1">
            <a:avLst/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62" name="Google Shape;480;g1b0b4827d83_0_44"/>
          <p:cNvCxnSpPr/>
          <p:nvPr/>
        </p:nvCxnSpPr>
        <p:spPr>
          <a:xfrm flipH="1">
            <a:off x="5439646" y="3083172"/>
            <a:ext cx="577" cy="419685"/>
          </a:xfrm>
          <a:prstGeom prst="straightConnector1">
            <a:avLst/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63" name="Google Shape;481;g1b0b4827d83_0_44"/>
          <p:cNvCxnSpPr/>
          <p:nvPr/>
        </p:nvCxnSpPr>
        <p:spPr>
          <a:xfrm flipH="1">
            <a:off x="9545282" y="3083172"/>
            <a:ext cx="577" cy="419685"/>
          </a:xfrm>
          <a:prstGeom prst="straightConnector1">
            <a:avLst/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triangle" w="med" len="med"/>
            <a:tailEnd type="oval" w="med" len="med"/>
          </a:ln>
        </p:spPr>
      </p:cxnSp>
      <p:cxnSp>
        <p:nvCxnSpPr>
          <p:cNvPr id="64" name="Google Shape;482;g1b0b4827d83_0_44"/>
          <p:cNvCxnSpPr/>
          <p:nvPr/>
        </p:nvCxnSpPr>
        <p:spPr>
          <a:xfrm flipH="1">
            <a:off x="9105392" y="3083172"/>
            <a:ext cx="577" cy="419685"/>
          </a:xfrm>
          <a:prstGeom prst="straightConnector1">
            <a:avLst/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65" name="Google Shape;483;g1b0b4827d83_0_44"/>
          <p:cNvCxnSpPr>
            <a:stCxn id="67" idx="2"/>
            <a:endCxn id="66" idx="2"/>
          </p:cNvCxnSpPr>
          <p:nvPr/>
        </p:nvCxnSpPr>
        <p:spPr>
          <a:xfrm>
            <a:off x="6144220" y="3276682"/>
            <a:ext cx="2354929" cy="0"/>
          </a:xfrm>
          <a:prstGeom prst="straightConnector1">
            <a:avLst/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485;g1b0b4827d83_0_44"/>
          <p:cNvSpPr/>
          <p:nvPr/>
        </p:nvSpPr>
        <p:spPr>
          <a:xfrm rot="5400000">
            <a:off x="8332218" y="2942820"/>
            <a:ext cx="333862" cy="333862"/>
          </a:xfrm>
          <a:prstGeom prst="arc">
            <a:avLst>
              <a:gd name="adj1" fmla="val 16200000"/>
              <a:gd name="adj2" fmla="val 0"/>
            </a:avLst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oval" w="sm" len="sm"/>
            <a:tailEnd type="none" w="sm" len="sm"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67" name="Google Shape;484;g1b0b4827d83_0_44"/>
          <p:cNvSpPr/>
          <p:nvPr/>
        </p:nvSpPr>
        <p:spPr>
          <a:xfrm rot="16200000" flipH="1">
            <a:off x="5977289" y="2942820"/>
            <a:ext cx="333862" cy="333862"/>
          </a:xfrm>
          <a:prstGeom prst="arc">
            <a:avLst>
              <a:gd name="adj1" fmla="val 16200000"/>
              <a:gd name="adj2" fmla="val 0"/>
            </a:avLst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triangle" w="sm" len="sm"/>
            <a:tailEnd type="none" w="sm" len="sm"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68" name="Google Shape;486;g1b0b4827d83_0_44"/>
          <p:cNvSpPr/>
          <p:nvPr/>
        </p:nvSpPr>
        <p:spPr>
          <a:xfrm>
            <a:off x="7229638" y="2779762"/>
            <a:ext cx="333862" cy="221484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ctr"/>
            <a:r>
              <a:rPr lang="ru-RU" sz="1155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1155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487;g1b0b4827d83_0_44"/>
          <p:cNvSpPr/>
          <p:nvPr/>
        </p:nvSpPr>
        <p:spPr>
          <a:xfrm>
            <a:off x="7229638" y="3168616"/>
            <a:ext cx="333862" cy="221484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ctr"/>
            <a:r>
              <a:rPr lang="ru-RU" sz="1155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1155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488;g1b0b4827d83_0_44"/>
          <p:cNvSpPr/>
          <p:nvPr/>
        </p:nvSpPr>
        <p:spPr>
          <a:xfrm>
            <a:off x="8940319" y="3168616"/>
            <a:ext cx="333862" cy="221484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ctr"/>
            <a:r>
              <a:rPr lang="ru-RU" sz="1155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1155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489;g1b0b4827d83_0_44"/>
          <p:cNvSpPr/>
          <p:nvPr/>
        </p:nvSpPr>
        <p:spPr>
          <a:xfrm>
            <a:off x="9380209" y="3168616"/>
            <a:ext cx="333862" cy="221484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ctr"/>
            <a:r>
              <a:rPr lang="ru-RU" sz="1155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155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490;g1b0b4827d83_0_44"/>
          <p:cNvSpPr/>
          <p:nvPr/>
        </p:nvSpPr>
        <p:spPr>
          <a:xfrm>
            <a:off x="5274573" y="3168616"/>
            <a:ext cx="333862" cy="221484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algn="ctr"/>
            <a:r>
              <a:rPr lang="ru-RU" sz="1155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1155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491;g1b0b4827d83_0_44"/>
          <p:cNvSpPr/>
          <p:nvPr/>
        </p:nvSpPr>
        <p:spPr>
          <a:xfrm>
            <a:off x="4870060" y="4133290"/>
            <a:ext cx="781064" cy="41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740" tIns="39464" rIns="19740" bIns="39464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sz="1026">
                <a:latin typeface="Montserrat"/>
                <a:ea typeface="Montserrat"/>
                <a:cs typeface="Montserrat"/>
                <a:sym typeface="Montserrat"/>
              </a:rPr>
              <a:t>1. Заявка </a:t>
            </a:r>
            <a:endParaRPr sz="1026"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</a:pPr>
            <a:r>
              <a:rPr lang="ru-RU" sz="1026">
                <a:latin typeface="Montserrat"/>
                <a:ea typeface="Montserrat"/>
                <a:cs typeface="Montserrat"/>
                <a:sym typeface="Montserrat"/>
              </a:rPr>
              <a:t>на льготы</a:t>
            </a:r>
            <a:endParaRPr sz="1026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492;g1b0b4827d83_0_44"/>
          <p:cNvSpPr/>
          <p:nvPr/>
        </p:nvSpPr>
        <p:spPr>
          <a:xfrm>
            <a:off x="5746905" y="4133290"/>
            <a:ext cx="748159" cy="41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740" tIns="39464" rIns="19740" bIns="39464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sz="1026">
                <a:latin typeface="Montserrat"/>
                <a:ea typeface="Montserrat"/>
                <a:cs typeface="Montserrat"/>
                <a:sym typeface="Montserrat"/>
              </a:rPr>
              <a:t>2. Запрос</a:t>
            </a:r>
            <a:endParaRPr sz="1026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493;g1b0b4827d83_0_44"/>
          <p:cNvSpPr/>
          <p:nvPr/>
        </p:nvSpPr>
        <p:spPr>
          <a:xfrm>
            <a:off x="6590845" y="4133290"/>
            <a:ext cx="1152641" cy="41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740" tIns="39464" rIns="19740" bIns="39464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sz="1026">
                <a:latin typeface="Montserrat"/>
                <a:ea typeface="Montserrat"/>
                <a:cs typeface="Montserrat"/>
                <a:sym typeface="Montserrat"/>
              </a:rPr>
              <a:t>3. Экспертиза</a:t>
            </a:r>
            <a:endParaRPr sz="1026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494;g1b0b4827d83_0_44"/>
          <p:cNvSpPr/>
          <p:nvPr/>
        </p:nvSpPr>
        <p:spPr>
          <a:xfrm>
            <a:off x="7839267" y="4133290"/>
            <a:ext cx="1152641" cy="41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740" tIns="39464" rIns="19740" bIns="39464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sz="1026">
                <a:latin typeface="Montserrat"/>
                <a:ea typeface="Montserrat"/>
                <a:cs typeface="Montserrat"/>
                <a:sym typeface="Montserrat"/>
              </a:rPr>
              <a:t>4. Уведомление о льготах</a:t>
            </a:r>
            <a:endParaRPr sz="1026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495;g1b0b4827d83_0_44"/>
          <p:cNvSpPr/>
          <p:nvPr/>
        </p:nvSpPr>
        <p:spPr>
          <a:xfrm>
            <a:off x="9038812" y="4133290"/>
            <a:ext cx="1569247" cy="41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740" tIns="39464" rIns="19740" bIns="39464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sz="1026">
                <a:latin typeface="Montserrat"/>
                <a:ea typeface="Montserrat"/>
                <a:cs typeface="Montserrat"/>
                <a:sym typeface="Montserrat"/>
              </a:rPr>
              <a:t>5. Финансирование</a:t>
            </a:r>
            <a:endParaRPr sz="1026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5647720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0" y="6488668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5209E57-292E-4A8D-9567-972750D195D6}" type="slidenum">
              <a:rPr lang="ru-RU" b="1" smtClean="0">
                <a:latin typeface="Arial Narrow" panose="020B0606020202030204" pitchFamily="34" charset="0"/>
                <a:cs typeface="Arial" panose="020B0604020202020204" pitchFamily="34" charset="0"/>
              </a:rPr>
              <a:t>41</a:t>
            </a:fld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319596" y="288401"/>
            <a:ext cx="9061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5. СТРУКТУРА</a:t>
            </a:r>
            <a:r>
              <a:rPr lang="ru-RU" sz="2400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УПРАВЛЕНИЯ</a:t>
            </a:r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Google Shape;501;g1b0b4827d83_0_49"/>
          <p:cNvSpPr/>
          <p:nvPr/>
        </p:nvSpPr>
        <p:spPr>
          <a:xfrm>
            <a:off x="4375441" y="1770222"/>
            <a:ext cx="466829" cy="2073023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42925" dist="428625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11" name="Google Shape;502;g1b0b4827d83_0_49"/>
          <p:cNvSpPr/>
          <p:nvPr/>
        </p:nvSpPr>
        <p:spPr>
          <a:xfrm>
            <a:off x="1538657" y="1530730"/>
            <a:ext cx="3501028" cy="2559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15" name="Google Shape;503;g1b0b4827d83_0_49"/>
          <p:cNvSpPr/>
          <p:nvPr/>
        </p:nvSpPr>
        <p:spPr>
          <a:xfrm>
            <a:off x="4714576" y="4301132"/>
            <a:ext cx="417696" cy="1096739"/>
          </a:xfrm>
          <a:custGeom>
            <a:avLst/>
            <a:gdLst/>
            <a:ahLst/>
            <a:cxnLst/>
            <a:rect l="l" t="t" r="r" b="b"/>
            <a:pathLst>
              <a:path w="3100953" h="1519863" extrusionOk="0">
                <a:moveTo>
                  <a:pt x="3100872" y="919602"/>
                </a:moveTo>
                <a:lnTo>
                  <a:pt x="3100872" y="600868"/>
                </a:lnTo>
                <a:cubicBezTo>
                  <a:pt x="2647894" y="604787"/>
                  <a:pt x="2194590" y="608380"/>
                  <a:pt x="1803011" y="506816"/>
                </a:cubicBezTo>
                <a:cubicBezTo>
                  <a:pt x="1411105" y="404926"/>
                  <a:pt x="1080925" y="197553"/>
                  <a:pt x="768053" y="95989"/>
                </a:cubicBezTo>
                <a:cubicBezTo>
                  <a:pt x="503191" y="9774"/>
                  <a:pt x="250738" y="-676"/>
                  <a:pt x="245" y="304"/>
                </a:cubicBezTo>
                <a:cubicBezTo>
                  <a:pt x="245" y="1519841"/>
                  <a:pt x="245" y="304"/>
                  <a:pt x="245" y="1519841"/>
                </a:cubicBezTo>
                <a:cubicBezTo>
                  <a:pt x="250738" y="1521147"/>
                  <a:pt x="503191" y="1510697"/>
                  <a:pt x="768053" y="1424482"/>
                </a:cubicBezTo>
                <a:cubicBezTo>
                  <a:pt x="1080925" y="1322591"/>
                  <a:pt x="1411105" y="1115219"/>
                  <a:pt x="1803011" y="1013655"/>
                </a:cubicBezTo>
                <a:cubicBezTo>
                  <a:pt x="2194590" y="911764"/>
                  <a:pt x="2647894" y="915683"/>
                  <a:pt x="3100872" y="919602"/>
                </a:cubicBezTo>
                <a:close/>
              </a:path>
            </a:pathLst>
          </a:custGeom>
          <a:gradFill>
            <a:gsLst>
              <a:gs pos="0">
                <a:srgbClr val="00B3C7">
                  <a:alpha val="43137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504;g1b0b4827d83_0_49"/>
          <p:cNvSpPr/>
          <p:nvPr/>
        </p:nvSpPr>
        <p:spPr>
          <a:xfrm>
            <a:off x="4714576" y="4369488"/>
            <a:ext cx="417696" cy="960256"/>
          </a:xfrm>
          <a:custGeom>
            <a:avLst/>
            <a:gdLst/>
            <a:ahLst/>
            <a:cxnLst/>
            <a:rect l="l" t="t" r="r" b="b"/>
            <a:pathLst>
              <a:path w="3100953" h="1519863" extrusionOk="0">
                <a:moveTo>
                  <a:pt x="3100872" y="919602"/>
                </a:moveTo>
                <a:lnTo>
                  <a:pt x="3100872" y="600868"/>
                </a:lnTo>
                <a:cubicBezTo>
                  <a:pt x="2647894" y="604787"/>
                  <a:pt x="2194590" y="608380"/>
                  <a:pt x="1803011" y="506816"/>
                </a:cubicBezTo>
                <a:cubicBezTo>
                  <a:pt x="1411105" y="404926"/>
                  <a:pt x="1080925" y="197553"/>
                  <a:pt x="768053" y="95989"/>
                </a:cubicBezTo>
                <a:cubicBezTo>
                  <a:pt x="503191" y="9774"/>
                  <a:pt x="250738" y="-676"/>
                  <a:pt x="245" y="304"/>
                </a:cubicBezTo>
                <a:cubicBezTo>
                  <a:pt x="245" y="1519841"/>
                  <a:pt x="245" y="304"/>
                  <a:pt x="245" y="1519841"/>
                </a:cubicBezTo>
                <a:cubicBezTo>
                  <a:pt x="250738" y="1521147"/>
                  <a:pt x="503191" y="1510697"/>
                  <a:pt x="768053" y="1424482"/>
                </a:cubicBezTo>
                <a:cubicBezTo>
                  <a:pt x="1080925" y="1322591"/>
                  <a:pt x="1411105" y="1115219"/>
                  <a:pt x="1803011" y="1013655"/>
                </a:cubicBezTo>
                <a:cubicBezTo>
                  <a:pt x="2194590" y="911764"/>
                  <a:pt x="2647894" y="915683"/>
                  <a:pt x="3100872" y="919602"/>
                </a:cubicBezTo>
                <a:close/>
              </a:path>
            </a:pathLst>
          </a:custGeom>
          <a:gradFill>
            <a:gsLst>
              <a:gs pos="0">
                <a:srgbClr val="00B3C7">
                  <a:alpha val="43137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507;g1b0b4827d83_0_49"/>
          <p:cNvSpPr txBox="1"/>
          <p:nvPr/>
        </p:nvSpPr>
        <p:spPr>
          <a:xfrm>
            <a:off x="1533328" y="1868032"/>
            <a:ext cx="2373017" cy="15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026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На сегодня выполнено:</a:t>
            </a:r>
            <a:endParaRPr sz="1026" b="1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8" name="Google Shape;508;g1b0b4827d83_0_49"/>
          <p:cNvGrpSpPr/>
          <p:nvPr/>
        </p:nvGrpSpPr>
        <p:grpSpPr>
          <a:xfrm>
            <a:off x="1533318" y="2155734"/>
            <a:ext cx="3279896" cy="173445"/>
            <a:chOff x="446326" y="3416982"/>
            <a:chExt cx="5113449" cy="270405"/>
          </a:xfrm>
        </p:grpSpPr>
        <p:grpSp>
          <p:nvGrpSpPr>
            <p:cNvPr id="19" name="Google Shape;509;g1b0b4827d83_0_49"/>
            <p:cNvGrpSpPr/>
            <p:nvPr/>
          </p:nvGrpSpPr>
          <p:grpSpPr>
            <a:xfrm>
              <a:off x="446326" y="3416982"/>
              <a:ext cx="270405" cy="270405"/>
              <a:chOff x="1487200" y="4993750"/>
              <a:chExt cx="483125" cy="483125"/>
            </a:xfrm>
          </p:grpSpPr>
          <p:sp>
            <p:nvSpPr>
              <p:cNvPr id="21" name="Google Shape;510;g1b0b4827d83_0_49"/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rgbClr val="00B3C7"/>
              </a:solidFill>
              <a:ln>
                <a:noFill/>
              </a:ln>
            </p:spPr>
            <p:txBody>
              <a:bodyPr spcFirstLastPara="1" wrap="square" lIns="78190" tIns="78190" rIns="78190" bIns="7819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67"/>
                </a:pPr>
                <a:endParaRPr sz="1026">
                  <a:solidFill>
                    <a:srgbClr val="435D7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" name="Google Shape;511;g1b0b4827d83_0_49"/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rgbClr val="00B3C7"/>
              </a:solidFill>
              <a:ln>
                <a:noFill/>
              </a:ln>
            </p:spPr>
            <p:txBody>
              <a:bodyPr spcFirstLastPara="1" wrap="square" lIns="78190" tIns="78190" rIns="78190" bIns="7819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67"/>
                </a:pPr>
                <a:endParaRPr sz="1026">
                  <a:solidFill>
                    <a:srgbClr val="435D7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20" name="Google Shape;512;g1b0b4827d83_0_49"/>
            <p:cNvSpPr txBox="1"/>
            <p:nvPr/>
          </p:nvSpPr>
          <p:spPr>
            <a:xfrm>
              <a:off x="814076" y="3429035"/>
              <a:ext cx="4745699" cy="246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026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Изменения в Закон “О науке”</a:t>
              </a:r>
              <a:endParaRPr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3" name="Google Shape;513;g1b0b4827d83_0_49"/>
          <p:cNvGrpSpPr/>
          <p:nvPr/>
        </p:nvGrpSpPr>
        <p:grpSpPr>
          <a:xfrm>
            <a:off x="1533317" y="2458897"/>
            <a:ext cx="3500996" cy="173445"/>
            <a:chOff x="446326" y="4069719"/>
            <a:chExt cx="5458150" cy="270405"/>
          </a:xfrm>
        </p:grpSpPr>
        <p:grpSp>
          <p:nvGrpSpPr>
            <p:cNvPr id="24" name="Google Shape;514;g1b0b4827d83_0_49"/>
            <p:cNvGrpSpPr/>
            <p:nvPr/>
          </p:nvGrpSpPr>
          <p:grpSpPr>
            <a:xfrm>
              <a:off x="446326" y="4069719"/>
              <a:ext cx="270405" cy="270405"/>
              <a:chOff x="1487200" y="4993750"/>
              <a:chExt cx="483125" cy="483125"/>
            </a:xfrm>
          </p:grpSpPr>
          <p:sp>
            <p:nvSpPr>
              <p:cNvPr id="27" name="Google Shape;515;g1b0b4827d83_0_49"/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rgbClr val="00B3C7"/>
              </a:solidFill>
              <a:ln>
                <a:noFill/>
              </a:ln>
            </p:spPr>
            <p:txBody>
              <a:bodyPr spcFirstLastPara="1" wrap="square" lIns="78190" tIns="78190" rIns="78190" bIns="7819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67"/>
                </a:pPr>
                <a:endParaRPr sz="1026">
                  <a:solidFill>
                    <a:srgbClr val="435D7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8" name="Google Shape;516;g1b0b4827d83_0_49"/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rgbClr val="00B3C7"/>
              </a:solidFill>
              <a:ln>
                <a:noFill/>
              </a:ln>
            </p:spPr>
            <p:txBody>
              <a:bodyPr spcFirstLastPara="1" wrap="square" lIns="78190" tIns="78190" rIns="78190" bIns="7819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67"/>
                </a:pPr>
                <a:endParaRPr sz="1026">
                  <a:solidFill>
                    <a:srgbClr val="435D7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25" name="Google Shape;517;g1b0b4827d83_0_49"/>
            <p:cNvSpPr txBox="1"/>
            <p:nvPr/>
          </p:nvSpPr>
          <p:spPr>
            <a:xfrm>
              <a:off x="814076" y="4081770"/>
              <a:ext cx="5090400" cy="246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026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Вопрос бюджетного финансирование НАН РК</a:t>
              </a:r>
              <a:endParaRPr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9" name="Google Shape;518;g1b0b4827d83_0_49"/>
          <p:cNvGrpSpPr/>
          <p:nvPr/>
        </p:nvGrpSpPr>
        <p:grpSpPr>
          <a:xfrm>
            <a:off x="1533318" y="2762061"/>
            <a:ext cx="3378033" cy="173445"/>
            <a:chOff x="446326" y="4999103"/>
            <a:chExt cx="5266448" cy="270405"/>
          </a:xfrm>
        </p:grpSpPr>
        <p:grpSp>
          <p:nvGrpSpPr>
            <p:cNvPr id="30" name="Google Shape;519;g1b0b4827d83_0_49"/>
            <p:cNvGrpSpPr/>
            <p:nvPr/>
          </p:nvGrpSpPr>
          <p:grpSpPr>
            <a:xfrm>
              <a:off x="446326" y="4999103"/>
              <a:ext cx="270405" cy="270405"/>
              <a:chOff x="446326" y="4999103"/>
              <a:chExt cx="270405" cy="270405"/>
            </a:xfrm>
          </p:grpSpPr>
          <p:sp>
            <p:nvSpPr>
              <p:cNvPr id="32" name="Google Shape;520;g1b0b4827d83_0_49"/>
              <p:cNvSpPr/>
              <p:nvPr/>
            </p:nvSpPr>
            <p:spPr>
              <a:xfrm>
                <a:off x="446326" y="4999103"/>
                <a:ext cx="270405" cy="27040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rgbClr val="00B3C7"/>
              </a:solidFill>
              <a:ln>
                <a:noFill/>
              </a:ln>
            </p:spPr>
            <p:txBody>
              <a:bodyPr spcFirstLastPara="1" wrap="square" lIns="78190" tIns="78190" rIns="78190" bIns="7819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67"/>
                </a:pPr>
                <a:endParaRPr sz="1026">
                  <a:solidFill>
                    <a:srgbClr val="435D7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3" name="Google Shape;521;g1b0b4827d83_0_49"/>
              <p:cNvSpPr/>
              <p:nvPr/>
            </p:nvSpPr>
            <p:spPr>
              <a:xfrm>
                <a:off x="510916" y="5083170"/>
                <a:ext cx="140121" cy="102271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rgbClr val="00B3C7"/>
              </a:solidFill>
              <a:ln>
                <a:noFill/>
              </a:ln>
            </p:spPr>
            <p:txBody>
              <a:bodyPr spcFirstLastPara="1" wrap="square" lIns="78190" tIns="78190" rIns="78190" bIns="7819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67"/>
                </a:pPr>
                <a:endParaRPr sz="1026">
                  <a:solidFill>
                    <a:srgbClr val="435D7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31" name="Google Shape;522;g1b0b4827d83_0_49"/>
            <p:cNvSpPr txBox="1"/>
            <p:nvPr/>
          </p:nvSpPr>
          <p:spPr>
            <a:xfrm>
              <a:off x="814074" y="5011154"/>
              <a:ext cx="4898700" cy="246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026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Пожизненные стипендии академикам</a:t>
              </a:r>
              <a:endParaRPr sz="1026">
                <a:solidFill>
                  <a:srgbClr val="063C4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34" name="Google Shape;523;g1b0b4827d83_0_49"/>
          <p:cNvGrpSpPr/>
          <p:nvPr/>
        </p:nvGrpSpPr>
        <p:grpSpPr>
          <a:xfrm>
            <a:off x="1533317" y="3065225"/>
            <a:ext cx="2608907" cy="173445"/>
            <a:chOff x="446326" y="5904309"/>
            <a:chExt cx="4067358" cy="270405"/>
          </a:xfrm>
        </p:grpSpPr>
        <p:grpSp>
          <p:nvGrpSpPr>
            <p:cNvPr id="35" name="Google Shape;524;g1b0b4827d83_0_49"/>
            <p:cNvGrpSpPr/>
            <p:nvPr/>
          </p:nvGrpSpPr>
          <p:grpSpPr>
            <a:xfrm>
              <a:off x="446326" y="5904309"/>
              <a:ext cx="270405" cy="270405"/>
              <a:chOff x="446326" y="5904309"/>
              <a:chExt cx="270405" cy="270405"/>
            </a:xfrm>
          </p:grpSpPr>
          <p:sp>
            <p:nvSpPr>
              <p:cNvPr id="37" name="Google Shape;525;g1b0b4827d83_0_49"/>
              <p:cNvSpPr/>
              <p:nvPr/>
            </p:nvSpPr>
            <p:spPr>
              <a:xfrm>
                <a:off x="446326" y="5904309"/>
                <a:ext cx="270405" cy="27040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rgbClr val="00B3C7"/>
              </a:solidFill>
              <a:ln>
                <a:noFill/>
              </a:ln>
            </p:spPr>
            <p:txBody>
              <a:bodyPr spcFirstLastPara="1" wrap="square" lIns="78190" tIns="78190" rIns="78190" bIns="7819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67"/>
                </a:pPr>
                <a:endParaRPr sz="1026">
                  <a:solidFill>
                    <a:srgbClr val="435D7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8" name="Google Shape;526;g1b0b4827d83_0_49"/>
              <p:cNvSpPr/>
              <p:nvPr/>
            </p:nvSpPr>
            <p:spPr>
              <a:xfrm>
                <a:off x="510916" y="5988376"/>
                <a:ext cx="140121" cy="102271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rgbClr val="00B3C7"/>
              </a:solidFill>
              <a:ln>
                <a:noFill/>
              </a:ln>
            </p:spPr>
            <p:txBody>
              <a:bodyPr spcFirstLastPara="1" wrap="square" lIns="78190" tIns="78190" rIns="78190" bIns="7819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67"/>
                </a:pPr>
                <a:endParaRPr sz="1026">
                  <a:solidFill>
                    <a:srgbClr val="435D7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36" name="Google Shape;527;g1b0b4827d83_0_49"/>
            <p:cNvSpPr txBox="1"/>
            <p:nvPr/>
          </p:nvSpPr>
          <p:spPr>
            <a:xfrm>
              <a:off x="814083" y="5916360"/>
              <a:ext cx="3699601" cy="246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026" dirty="0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Ремонт здания «</a:t>
              </a:r>
              <a:r>
                <a:rPr lang="ru-RU" sz="1026" dirty="0" err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Ғылым</a:t>
              </a:r>
              <a:r>
                <a:rPr lang="ru-RU" sz="1026" dirty="0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026" dirty="0" err="1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Ордасы</a:t>
              </a:r>
              <a:r>
                <a:rPr lang="ru-RU" sz="1026" dirty="0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»</a:t>
              </a:r>
              <a:endParaRPr sz="1026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9" name="Google Shape;528;g1b0b4827d83_0_49"/>
          <p:cNvGrpSpPr/>
          <p:nvPr/>
        </p:nvGrpSpPr>
        <p:grpSpPr>
          <a:xfrm>
            <a:off x="1533318" y="3368388"/>
            <a:ext cx="2781324" cy="173445"/>
            <a:chOff x="446326" y="6809522"/>
            <a:chExt cx="4336161" cy="270405"/>
          </a:xfrm>
        </p:grpSpPr>
        <p:grpSp>
          <p:nvGrpSpPr>
            <p:cNvPr id="40" name="Google Shape;529;g1b0b4827d83_0_49"/>
            <p:cNvGrpSpPr/>
            <p:nvPr/>
          </p:nvGrpSpPr>
          <p:grpSpPr>
            <a:xfrm>
              <a:off x="446326" y="6809522"/>
              <a:ext cx="270405" cy="270405"/>
              <a:chOff x="1487200" y="4993750"/>
              <a:chExt cx="483125" cy="483125"/>
            </a:xfrm>
          </p:grpSpPr>
          <p:sp>
            <p:nvSpPr>
              <p:cNvPr id="42" name="Google Shape;530;g1b0b4827d83_0_49"/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rgbClr val="00B3C7"/>
              </a:solidFill>
              <a:ln>
                <a:noFill/>
              </a:ln>
            </p:spPr>
            <p:txBody>
              <a:bodyPr spcFirstLastPara="1" wrap="square" lIns="78190" tIns="78190" rIns="78190" bIns="7819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67"/>
                </a:pPr>
                <a:endParaRPr sz="1026">
                  <a:solidFill>
                    <a:srgbClr val="435D7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3" name="Google Shape;531;g1b0b4827d83_0_49"/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rgbClr val="00B3C7"/>
              </a:solidFill>
              <a:ln>
                <a:noFill/>
              </a:ln>
            </p:spPr>
            <p:txBody>
              <a:bodyPr spcFirstLastPara="1" wrap="square" lIns="78190" tIns="78190" rIns="78190" bIns="7819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67"/>
                </a:pPr>
                <a:endParaRPr sz="1026">
                  <a:solidFill>
                    <a:srgbClr val="435D7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41" name="Google Shape;532;g1b0b4827d83_0_49"/>
            <p:cNvSpPr txBox="1"/>
            <p:nvPr/>
          </p:nvSpPr>
          <p:spPr>
            <a:xfrm>
              <a:off x="814087" y="6821575"/>
              <a:ext cx="3968400" cy="246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026">
                  <a:solidFill>
                    <a:srgbClr val="063C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Меры поддержки молодым ученым</a:t>
              </a:r>
              <a:endParaRPr sz="1026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9" name="Google Shape;538;g1b0b4827d83_0_49"/>
          <p:cNvSpPr/>
          <p:nvPr/>
        </p:nvSpPr>
        <p:spPr>
          <a:xfrm>
            <a:off x="339315" y="6455594"/>
            <a:ext cx="3955927" cy="36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1155" b="1" u="sng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США</a:t>
            </a:r>
            <a:r>
              <a:rPr lang="ru-RU" sz="1155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 Национальный научный фонд </a:t>
            </a:r>
            <a:r>
              <a:rPr lang="ru-RU" sz="1155" dirty="0" err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NSF</a:t>
            </a:r>
            <a:r>
              <a:rPr lang="ru-RU" sz="1155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r>
              <a:rPr lang="ru-RU" sz="1155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при Президенте с 1950 г.</a:t>
            </a:r>
            <a:endParaRPr sz="1155" dirty="0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539;g1b0b4827d83_0_49"/>
          <p:cNvSpPr/>
          <p:nvPr/>
        </p:nvSpPr>
        <p:spPr>
          <a:xfrm>
            <a:off x="3699099" y="6460688"/>
            <a:ext cx="3955927" cy="173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1155" b="1" u="sng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Сингапур</a:t>
            </a:r>
            <a:r>
              <a:rPr lang="ru-RU" sz="1155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 Национальный исследовательский </a:t>
            </a:r>
          </a:p>
          <a:p>
            <a:r>
              <a:rPr lang="ru-RU" sz="1155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фонд </a:t>
            </a:r>
            <a:r>
              <a:rPr lang="ru-RU" sz="1155" dirty="0" err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NRF</a:t>
            </a:r>
            <a:r>
              <a:rPr lang="ru-RU" sz="1155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 с 2006 г.</a:t>
            </a:r>
            <a:endParaRPr sz="1155" dirty="0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540;g1b0b4827d83_0_49"/>
          <p:cNvSpPr/>
          <p:nvPr/>
        </p:nvSpPr>
        <p:spPr>
          <a:xfrm flipH="1">
            <a:off x="8585498" y="1903337"/>
            <a:ext cx="417696" cy="1096739"/>
          </a:xfrm>
          <a:custGeom>
            <a:avLst/>
            <a:gdLst/>
            <a:ahLst/>
            <a:cxnLst/>
            <a:rect l="l" t="t" r="r" b="b"/>
            <a:pathLst>
              <a:path w="3100953" h="1519863" extrusionOk="0">
                <a:moveTo>
                  <a:pt x="3100872" y="919602"/>
                </a:moveTo>
                <a:lnTo>
                  <a:pt x="3100872" y="600868"/>
                </a:lnTo>
                <a:cubicBezTo>
                  <a:pt x="2647894" y="604787"/>
                  <a:pt x="2194590" y="608380"/>
                  <a:pt x="1803011" y="506816"/>
                </a:cubicBezTo>
                <a:cubicBezTo>
                  <a:pt x="1411105" y="404926"/>
                  <a:pt x="1080925" y="197553"/>
                  <a:pt x="768053" y="95989"/>
                </a:cubicBezTo>
                <a:cubicBezTo>
                  <a:pt x="503191" y="9774"/>
                  <a:pt x="250738" y="-676"/>
                  <a:pt x="245" y="304"/>
                </a:cubicBezTo>
                <a:cubicBezTo>
                  <a:pt x="245" y="1519841"/>
                  <a:pt x="245" y="304"/>
                  <a:pt x="245" y="1519841"/>
                </a:cubicBezTo>
                <a:cubicBezTo>
                  <a:pt x="250738" y="1521147"/>
                  <a:pt x="503191" y="1510697"/>
                  <a:pt x="768053" y="1424482"/>
                </a:cubicBezTo>
                <a:cubicBezTo>
                  <a:pt x="1080925" y="1322591"/>
                  <a:pt x="1411105" y="1115219"/>
                  <a:pt x="1803011" y="1013655"/>
                </a:cubicBezTo>
                <a:cubicBezTo>
                  <a:pt x="2194590" y="911764"/>
                  <a:pt x="2647894" y="915683"/>
                  <a:pt x="3100872" y="919602"/>
                </a:cubicBezTo>
                <a:close/>
              </a:path>
            </a:pathLst>
          </a:custGeom>
          <a:gradFill>
            <a:gsLst>
              <a:gs pos="0">
                <a:srgbClr val="00B3C7">
                  <a:alpha val="43137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41;g1b0b4827d83_0_49"/>
          <p:cNvSpPr/>
          <p:nvPr/>
        </p:nvSpPr>
        <p:spPr>
          <a:xfrm flipH="1">
            <a:off x="8585498" y="1971693"/>
            <a:ext cx="417696" cy="960256"/>
          </a:xfrm>
          <a:custGeom>
            <a:avLst/>
            <a:gdLst/>
            <a:ahLst/>
            <a:cxnLst/>
            <a:rect l="l" t="t" r="r" b="b"/>
            <a:pathLst>
              <a:path w="3100953" h="1519863" extrusionOk="0">
                <a:moveTo>
                  <a:pt x="3100872" y="919602"/>
                </a:moveTo>
                <a:lnTo>
                  <a:pt x="3100872" y="600868"/>
                </a:lnTo>
                <a:cubicBezTo>
                  <a:pt x="2647894" y="604787"/>
                  <a:pt x="2194590" y="608380"/>
                  <a:pt x="1803011" y="506816"/>
                </a:cubicBezTo>
                <a:cubicBezTo>
                  <a:pt x="1411105" y="404926"/>
                  <a:pt x="1080925" y="197553"/>
                  <a:pt x="768053" y="95989"/>
                </a:cubicBezTo>
                <a:cubicBezTo>
                  <a:pt x="503191" y="9774"/>
                  <a:pt x="250738" y="-676"/>
                  <a:pt x="245" y="304"/>
                </a:cubicBezTo>
                <a:cubicBezTo>
                  <a:pt x="245" y="1519841"/>
                  <a:pt x="245" y="304"/>
                  <a:pt x="245" y="1519841"/>
                </a:cubicBezTo>
                <a:cubicBezTo>
                  <a:pt x="250738" y="1521147"/>
                  <a:pt x="503191" y="1510697"/>
                  <a:pt x="768053" y="1424482"/>
                </a:cubicBezTo>
                <a:cubicBezTo>
                  <a:pt x="1080925" y="1322591"/>
                  <a:pt x="1411105" y="1115219"/>
                  <a:pt x="1803011" y="1013655"/>
                </a:cubicBezTo>
                <a:cubicBezTo>
                  <a:pt x="2194590" y="911764"/>
                  <a:pt x="2647894" y="915683"/>
                  <a:pt x="3100872" y="919602"/>
                </a:cubicBezTo>
                <a:close/>
              </a:path>
            </a:pathLst>
          </a:custGeom>
          <a:gradFill>
            <a:gsLst>
              <a:gs pos="0">
                <a:srgbClr val="00B3C7">
                  <a:alpha val="43137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42;g1b0b4827d83_0_49"/>
          <p:cNvSpPr txBox="1"/>
          <p:nvPr/>
        </p:nvSpPr>
        <p:spPr>
          <a:xfrm>
            <a:off x="4801073" y="956084"/>
            <a:ext cx="5863077" cy="45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770"/>
              </a:spcBef>
              <a:spcAft>
                <a:spcPts val="770"/>
              </a:spcAft>
            </a:pPr>
            <a:r>
              <a:rPr lang="ru-RU" sz="1411" b="1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Национальный совет по науке и технологиям</a:t>
            </a:r>
            <a:endParaRPr sz="1411" b="1" dirty="0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543;g1b0b4827d83_0_49"/>
          <p:cNvSpPr/>
          <p:nvPr/>
        </p:nvSpPr>
        <p:spPr>
          <a:xfrm>
            <a:off x="6850526" y="2232456"/>
            <a:ext cx="1764176" cy="392552"/>
          </a:xfrm>
          <a:prstGeom prst="rect">
            <a:avLst/>
          </a:prstGeom>
          <a:solidFill>
            <a:srgbClr val="00B3C7"/>
          </a:solidFill>
          <a:ln w="12700" cap="flat" cmpd="sng">
            <a:solidFill>
              <a:srgbClr val="063C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3091" tIns="0" rIns="23091" bIns="0" anchor="ctr" anchorCtr="0">
            <a:noAutofit/>
          </a:bodyPr>
          <a:lstStyle/>
          <a:p>
            <a:pPr algn="ctr"/>
            <a:r>
              <a:rPr lang="ru-RU" sz="1026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Национальный совет по науке и технологиям</a:t>
            </a:r>
            <a:endParaRPr sz="1026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5" name="Google Shape;544;g1b0b4827d83_0_49"/>
          <p:cNvSpPr/>
          <p:nvPr/>
        </p:nvSpPr>
        <p:spPr>
          <a:xfrm>
            <a:off x="6850526" y="1663040"/>
            <a:ext cx="1764176" cy="333862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063C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3091" tIns="0" rIns="23091" bIns="0" anchor="ctr" anchorCtr="0">
            <a:noAutofit/>
          </a:bodyPr>
          <a:lstStyle/>
          <a:p>
            <a:pPr algn="ctr"/>
            <a:r>
              <a:rPr lang="ru-RU" sz="1026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Президент РК</a:t>
            </a:r>
            <a:endParaRPr sz="1026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45;g1b0b4827d83_0_49"/>
          <p:cNvSpPr/>
          <p:nvPr/>
        </p:nvSpPr>
        <p:spPr>
          <a:xfrm>
            <a:off x="5087982" y="2014060"/>
            <a:ext cx="1618316" cy="39255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63C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3091" tIns="0" rIns="23091" bIns="0" anchor="ctr" anchorCtr="0">
            <a:noAutofit/>
          </a:bodyPr>
          <a:lstStyle/>
          <a:p>
            <a:pPr algn="ctr"/>
            <a:r>
              <a:rPr lang="ru-RU" sz="1026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Администрация </a:t>
            </a:r>
            <a:endParaRPr sz="1026"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ru-RU" sz="1026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Президента </a:t>
            </a:r>
            <a:endParaRPr sz="1026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7" name="Google Shape;546;g1b0b4827d83_0_49"/>
          <p:cNvCxnSpPr>
            <a:stCxn id="55" idx="2"/>
            <a:endCxn id="54" idx="0"/>
          </p:cNvCxnSpPr>
          <p:nvPr/>
        </p:nvCxnSpPr>
        <p:spPr>
          <a:xfrm>
            <a:off x="7732614" y="1996903"/>
            <a:ext cx="0" cy="235531"/>
          </a:xfrm>
          <a:prstGeom prst="straightConnector1">
            <a:avLst/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58" name="Google Shape;547;g1b0b4827d83_0_49"/>
          <p:cNvCxnSpPr>
            <a:endCxn id="59" idx="2"/>
          </p:cNvCxnSpPr>
          <p:nvPr/>
        </p:nvCxnSpPr>
        <p:spPr>
          <a:xfrm flipH="1">
            <a:off x="6065186" y="2564809"/>
            <a:ext cx="856110" cy="577"/>
          </a:xfrm>
          <a:prstGeom prst="straightConnector1">
            <a:avLst/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59" name="Google Shape;548;g1b0b4827d83_0_49"/>
          <p:cNvSpPr/>
          <p:nvPr/>
        </p:nvSpPr>
        <p:spPr>
          <a:xfrm rot="16200000" flipH="1">
            <a:off x="5898255" y="2231524"/>
            <a:ext cx="333862" cy="333862"/>
          </a:xfrm>
          <a:prstGeom prst="arc">
            <a:avLst>
              <a:gd name="adj1" fmla="val 16200000"/>
              <a:gd name="adj2" fmla="val 0"/>
            </a:avLst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oval" w="sm" len="sm"/>
            <a:tailEnd type="none" w="sm" len="sm"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grpSp>
        <p:nvGrpSpPr>
          <p:cNvPr id="60" name="Google Shape;549;g1b0b4827d83_0_49"/>
          <p:cNvGrpSpPr/>
          <p:nvPr/>
        </p:nvGrpSpPr>
        <p:grpSpPr>
          <a:xfrm>
            <a:off x="8867659" y="2005998"/>
            <a:ext cx="147786" cy="147786"/>
            <a:chOff x="1487200" y="4993750"/>
            <a:chExt cx="483125" cy="483125"/>
          </a:xfrm>
        </p:grpSpPr>
        <p:sp>
          <p:nvSpPr>
            <p:cNvPr id="61" name="Google Shape;550;g1b0b4827d83_0_49"/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rgbClr val="00B3C7"/>
            </a:solidFill>
            <a:ln>
              <a:noFill/>
            </a:ln>
          </p:spPr>
          <p:txBody>
            <a:bodyPr spcFirstLastPara="1" wrap="square" lIns="78190" tIns="78190" rIns="78190" bIns="78190" anchor="t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</a:pPr>
              <a:endParaRPr sz="1069">
                <a:solidFill>
                  <a:srgbClr val="435D7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" name="Google Shape;551;g1b0b4827d83_0_49"/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rgbClr val="00B3C7"/>
            </a:solidFill>
            <a:ln>
              <a:noFill/>
            </a:ln>
          </p:spPr>
          <p:txBody>
            <a:bodyPr spcFirstLastPara="1" wrap="square" lIns="78190" tIns="78190" rIns="78190" bIns="78190" anchor="t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</a:pPr>
              <a:endParaRPr sz="1069">
                <a:solidFill>
                  <a:srgbClr val="435D7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63" name="Google Shape;552;g1b0b4827d83_0_49"/>
          <p:cNvSpPr txBox="1"/>
          <p:nvPr/>
        </p:nvSpPr>
        <p:spPr>
          <a:xfrm>
            <a:off x="9141405" y="1814632"/>
            <a:ext cx="2063709" cy="53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155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Выработка предложений Главе Государства по науке и технологиям</a:t>
            </a:r>
            <a:endParaRPr sz="1155" dirty="0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4" name="Google Shape;553;g1b0b4827d83_0_49"/>
          <p:cNvGrpSpPr/>
          <p:nvPr/>
        </p:nvGrpSpPr>
        <p:grpSpPr>
          <a:xfrm>
            <a:off x="8867659" y="2569254"/>
            <a:ext cx="147786" cy="147786"/>
            <a:chOff x="1487200" y="4993750"/>
            <a:chExt cx="483125" cy="483125"/>
          </a:xfrm>
        </p:grpSpPr>
        <p:sp>
          <p:nvSpPr>
            <p:cNvPr id="65" name="Google Shape;554;g1b0b4827d83_0_49"/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rgbClr val="00B3C7"/>
            </a:solidFill>
            <a:ln>
              <a:noFill/>
            </a:ln>
          </p:spPr>
          <p:txBody>
            <a:bodyPr spcFirstLastPara="1" wrap="square" lIns="78190" tIns="78190" rIns="78190" bIns="78190" anchor="t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</a:pPr>
              <a:endParaRPr sz="1069">
                <a:solidFill>
                  <a:srgbClr val="435D7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" name="Google Shape;555;g1b0b4827d83_0_49"/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rgbClr val="00B3C7"/>
            </a:solidFill>
            <a:ln>
              <a:noFill/>
            </a:ln>
          </p:spPr>
          <p:txBody>
            <a:bodyPr spcFirstLastPara="1" wrap="square" lIns="78190" tIns="78190" rIns="78190" bIns="78190" anchor="t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</a:pPr>
              <a:endParaRPr sz="1069">
                <a:solidFill>
                  <a:srgbClr val="435D7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67" name="Google Shape;556;g1b0b4827d83_0_49"/>
          <p:cNvSpPr txBox="1"/>
          <p:nvPr/>
        </p:nvSpPr>
        <p:spPr>
          <a:xfrm>
            <a:off x="9147058" y="2458897"/>
            <a:ext cx="1618316" cy="35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155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Оценка развития науки в стране</a:t>
            </a:r>
            <a:endParaRPr sz="1155" dirty="0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8" name="Google Shape;557;g1b0b4827d83_0_49"/>
          <p:cNvGrpSpPr/>
          <p:nvPr/>
        </p:nvGrpSpPr>
        <p:grpSpPr>
          <a:xfrm>
            <a:off x="8888240" y="3139182"/>
            <a:ext cx="147786" cy="147786"/>
            <a:chOff x="1487200" y="4993750"/>
            <a:chExt cx="483125" cy="483125"/>
          </a:xfrm>
        </p:grpSpPr>
        <p:sp>
          <p:nvSpPr>
            <p:cNvPr id="69" name="Google Shape;558;g1b0b4827d83_0_49"/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rgbClr val="00B3C7"/>
            </a:solidFill>
            <a:ln>
              <a:noFill/>
            </a:ln>
          </p:spPr>
          <p:txBody>
            <a:bodyPr spcFirstLastPara="1" wrap="square" lIns="78190" tIns="78190" rIns="78190" bIns="7819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</a:pPr>
              <a:endParaRPr sz="1069">
                <a:solidFill>
                  <a:srgbClr val="435D7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0" name="Google Shape;559;g1b0b4827d83_0_49"/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rgbClr val="00B3C7"/>
            </a:solidFill>
            <a:ln>
              <a:noFill/>
            </a:ln>
          </p:spPr>
          <p:txBody>
            <a:bodyPr spcFirstLastPara="1" wrap="square" lIns="78190" tIns="78190" rIns="78190" bIns="7819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</a:pPr>
              <a:endParaRPr sz="1069">
                <a:solidFill>
                  <a:srgbClr val="435D7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71" name="Google Shape;560;g1b0b4827d83_0_49"/>
          <p:cNvSpPr txBox="1"/>
          <p:nvPr/>
        </p:nvSpPr>
        <p:spPr>
          <a:xfrm>
            <a:off x="9144035" y="2937236"/>
            <a:ext cx="2210678" cy="53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155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Определение стратегических приоритетных направлений развития науки</a:t>
            </a:r>
            <a:endParaRPr sz="1155" dirty="0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2" name="Google Shape;561;g1b0b4827d83_0_49"/>
          <p:cNvCxnSpPr>
            <a:stCxn id="89" idx="2"/>
            <a:endCxn id="73" idx="2"/>
          </p:cNvCxnSpPr>
          <p:nvPr/>
        </p:nvCxnSpPr>
        <p:spPr>
          <a:xfrm rot="10800000">
            <a:off x="6063629" y="2804833"/>
            <a:ext cx="866502" cy="4233"/>
          </a:xfrm>
          <a:prstGeom prst="straightConnector1">
            <a:avLst/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" name="Google Shape;563;g1b0b4827d83_0_49"/>
          <p:cNvSpPr/>
          <p:nvPr/>
        </p:nvSpPr>
        <p:spPr>
          <a:xfrm rot="16200000">
            <a:off x="5896669" y="2804806"/>
            <a:ext cx="333862" cy="333862"/>
          </a:xfrm>
          <a:prstGeom prst="arc">
            <a:avLst>
              <a:gd name="adj1" fmla="val 16200000"/>
              <a:gd name="adj2" fmla="val 0"/>
            </a:avLst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74" name="Google Shape;564;g1b0b4827d83_0_49"/>
          <p:cNvSpPr/>
          <p:nvPr/>
        </p:nvSpPr>
        <p:spPr>
          <a:xfrm>
            <a:off x="6854310" y="3027320"/>
            <a:ext cx="1184200" cy="140991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63C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3091" tIns="46183" rIns="23091" bIns="0" anchor="t" anchorCtr="0">
            <a:noAutofit/>
          </a:bodyPr>
          <a:lstStyle/>
          <a:p>
            <a:pPr algn="ctr"/>
            <a:r>
              <a:rPr lang="ru-RU" sz="1155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Правительство</a:t>
            </a:r>
            <a:endParaRPr sz="1155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spcBef>
                <a:spcPts val="641"/>
              </a:spcBef>
              <a:buClr>
                <a:schemeClr val="dk1"/>
              </a:buClr>
            </a:pPr>
            <a:r>
              <a:rPr lang="ru-RU" sz="1026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ВНТК</a:t>
            </a:r>
            <a:endParaRPr sz="77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ru-RU" sz="641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1. </a:t>
            </a:r>
            <a:r>
              <a:rPr lang="ru-RU" sz="64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Утверждение подприоритетов направлений развития науки </a:t>
            </a:r>
            <a:endParaRPr sz="77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spcBef>
                <a:spcPts val="641"/>
              </a:spcBef>
            </a:pPr>
            <a:r>
              <a:rPr lang="ru-RU" sz="641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2.</a:t>
            </a:r>
            <a:r>
              <a:rPr lang="ru-RU" sz="64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Утверждение объемов финансирования</a:t>
            </a:r>
            <a:endParaRPr sz="77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spcBef>
                <a:spcPts val="641"/>
              </a:spcBef>
              <a:spcAft>
                <a:spcPts val="641"/>
              </a:spcAft>
            </a:pPr>
            <a:r>
              <a:rPr lang="ru-RU" sz="641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3.</a:t>
            </a:r>
            <a:r>
              <a:rPr lang="ru-RU" sz="64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Утверждение проектов ПЦФ</a:t>
            </a:r>
            <a:endParaRPr sz="1155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565;g1b0b4827d83_0_49"/>
          <p:cNvSpPr/>
          <p:nvPr/>
        </p:nvSpPr>
        <p:spPr>
          <a:xfrm>
            <a:off x="7430502" y="4915788"/>
            <a:ext cx="1184200" cy="146495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63C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3091" tIns="46183" rIns="23091" bIns="0" anchor="t" anchorCtr="0">
            <a:noAutofit/>
          </a:bodyPr>
          <a:lstStyle/>
          <a:p>
            <a:pPr algn="ctr"/>
            <a:r>
              <a:rPr lang="ru-RU" sz="1155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Министерство науки и высшего образования</a:t>
            </a:r>
            <a:endParaRPr sz="1155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spcBef>
                <a:spcPts val="641"/>
              </a:spcBef>
              <a:buClr>
                <a:schemeClr val="dk1"/>
              </a:buClr>
            </a:pPr>
            <a:r>
              <a:rPr lang="ru-RU" sz="1026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ННС</a:t>
            </a:r>
            <a:endParaRPr sz="77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ru-RU" sz="577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58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  <a:r>
              <a:rPr lang="ru-RU" sz="58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Рассмотрение и утверждение проектов</a:t>
            </a:r>
            <a:endParaRPr sz="58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ru-RU" sz="58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2. </a:t>
            </a:r>
            <a:r>
              <a:rPr lang="ru-RU" sz="58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Определение объемов финансирования</a:t>
            </a:r>
            <a:endParaRPr sz="58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ru-RU" sz="58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3. </a:t>
            </a:r>
            <a:r>
              <a:rPr lang="ru-RU" sz="58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Рассмотрение проектов </a:t>
            </a:r>
            <a:r>
              <a:rPr lang="ru-RU" sz="58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ПЦФ</a:t>
            </a:r>
            <a:endParaRPr sz="58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6" name="Google Shape;566;g1b0b4827d83_0_49"/>
          <p:cNvCxnSpPr/>
          <p:nvPr/>
        </p:nvCxnSpPr>
        <p:spPr>
          <a:xfrm>
            <a:off x="6917041" y="3275158"/>
            <a:ext cx="105873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567;g1b0b4827d83_0_49"/>
          <p:cNvCxnSpPr/>
          <p:nvPr/>
        </p:nvCxnSpPr>
        <p:spPr>
          <a:xfrm>
            <a:off x="7459807" y="5707420"/>
            <a:ext cx="1043535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Google Shape;568;g1b0b4827d83_0_49"/>
          <p:cNvSpPr txBox="1"/>
          <p:nvPr/>
        </p:nvSpPr>
        <p:spPr>
          <a:xfrm>
            <a:off x="9038347" y="1573151"/>
            <a:ext cx="1558471" cy="17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155" b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Функции</a:t>
            </a:r>
            <a:endParaRPr sz="1155" b="1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569;g1b0b4827d83_0_49"/>
          <p:cNvSpPr txBox="1"/>
          <p:nvPr/>
        </p:nvSpPr>
        <p:spPr>
          <a:xfrm>
            <a:off x="8987468" y="4320320"/>
            <a:ext cx="2657264" cy="61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9968" indent="-118114">
              <a:lnSpc>
                <a:spcPct val="115000"/>
              </a:lnSpc>
              <a:buClr>
                <a:srgbClr val="00B3C7"/>
              </a:buClr>
              <a:buSzPts val="1400"/>
              <a:buFont typeface="Montserrat"/>
              <a:buChar char="•"/>
            </a:pPr>
            <a:r>
              <a:rPr lang="ru-RU" sz="1155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Академики</a:t>
            </a:r>
            <a:endParaRPr sz="1155" dirty="0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09968" indent="-118114">
              <a:lnSpc>
                <a:spcPct val="115000"/>
              </a:lnSpc>
              <a:buClr>
                <a:srgbClr val="00B3C7"/>
              </a:buClr>
              <a:buSzPts val="1400"/>
              <a:buFont typeface="Montserrat"/>
              <a:buChar char="•"/>
            </a:pPr>
            <a:r>
              <a:rPr lang="ru-RU" sz="1155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Ведущие зарубежные ученые</a:t>
            </a:r>
            <a:endParaRPr sz="1155" dirty="0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09968" indent="-118114">
              <a:lnSpc>
                <a:spcPct val="115000"/>
              </a:lnSpc>
              <a:buClr>
                <a:srgbClr val="00B3C7"/>
              </a:buClr>
              <a:buSzPts val="1400"/>
              <a:buFont typeface="Montserrat"/>
              <a:buChar char="•"/>
            </a:pPr>
            <a:r>
              <a:rPr lang="ru-RU" sz="1155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Отечественные эксперты</a:t>
            </a:r>
            <a:endParaRPr sz="1155" dirty="0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570;g1b0b4827d83_0_49"/>
          <p:cNvSpPr txBox="1"/>
          <p:nvPr/>
        </p:nvSpPr>
        <p:spPr>
          <a:xfrm>
            <a:off x="8995607" y="4133481"/>
            <a:ext cx="1222493" cy="17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155" b="1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Состав</a:t>
            </a:r>
            <a:endParaRPr sz="1155" b="1" dirty="0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571;g1b0b4827d83_0_49"/>
          <p:cNvSpPr txBox="1"/>
          <p:nvPr/>
        </p:nvSpPr>
        <p:spPr>
          <a:xfrm>
            <a:off x="8995607" y="5304690"/>
            <a:ext cx="2396477" cy="1226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9968" indent="-118114">
              <a:lnSpc>
                <a:spcPct val="115000"/>
              </a:lnSpc>
              <a:buClr>
                <a:srgbClr val="00B3C7"/>
              </a:buClr>
              <a:buSzPts val="1400"/>
              <a:buFont typeface="Montserrat"/>
              <a:buChar char="•"/>
            </a:pPr>
            <a:r>
              <a:rPr lang="ru-RU" sz="1155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Прямое подчинение Нац. совета Главе государства</a:t>
            </a:r>
            <a:endParaRPr sz="1155" dirty="0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09968" indent="-118114">
              <a:lnSpc>
                <a:spcPct val="115000"/>
              </a:lnSpc>
              <a:buClr>
                <a:srgbClr val="00B3C7"/>
              </a:buClr>
              <a:buSzPts val="1400"/>
              <a:buFont typeface="Montserrat"/>
              <a:buChar char="•"/>
            </a:pPr>
            <a:r>
              <a:rPr lang="ru-RU" sz="1155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Оперативность реализации поручения</a:t>
            </a:r>
            <a:endParaRPr sz="1155" dirty="0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09968" indent="-118114">
              <a:lnSpc>
                <a:spcPct val="115000"/>
              </a:lnSpc>
              <a:buClr>
                <a:srgbClr val="00B3C7"/>
              </a:buClr>
              <a:buSzPts val="1400"/>
              <a:buFont typeface="Montserrat"/>
              <a:buChar char="•"/>
            </a:pPr>
            <a:r>
              <a:rPr lang="ru-RU" sz="1155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Отсутствие необходимости внесения изменений в </a:t>
            </a:r>
            <a:r>
              <a:rPr lang="ru-RU" sz="1155" dirty="0" err="1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ЗРК</a:t>
            </a:r>
            <a:endParaRPr sz="1155" dirty="0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572;g1b0b4827d83_0_49"/>
          <p:cNvSpPr txBox="1"/>
          <p:nvPr/>
        </p:nvSpPr>
        <p:spPr>
          <a:xfrm>
            <a:off x="9038346" y="5080634"/>
            <a:ext cx="1222493" cy="17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155" b="1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Преимущества</a:t>
            </a:r>
            <a:endParaRPr sz="1155" b="1" dirty="0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573;g1b0b4827d83_0_49"/>
          <p:cNvSpPr txBox="1"/>
          <p:nvPr/>
        </p:nvSpPr>
        <p:spPr>
          <a:xfrm>
            <a:off x="1397751" y="4200714"/>
            <a:ext cx="3252536" cy="169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ru-RU" sz="1060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Источник независимой экспертизы и подготовки научных кадров </a:t>
            </a:r>
            <a:endParaRPr sz="1060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400"/>
            </a:pPr>
            <a:endParaRPr sz="1060" dirty="0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Clr>
                <a:schemeClr val="dk1"/>
              </a:buClr>
              <a:buSzPts val="1400"/>
            </a:pPr>
            <a:r>
              <a:rPr lang="ru-RU" sz="1060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Правительство создает НАО НАН РК</a:t>
            </a:r>
            <a:endParaRPr sz="1060" dirty="0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spcBef>
                <a:spcPts val="641"/>
              </a:spcBef>
              <a:buClr>
                <a:schemeClr val="dk1"/>
              </a:buClr>
              <a:buSzPts val="1400"/>
            </a:pPr>
            <a:r>
              <a:rPr lang="ru-RU" sz="1060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В уставе НАН закреплены функции и делегирование полномочий</a:t>
            </a:r>
            <a:endParaRPr sz="1060" dirty="0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spcBef>
                <a:spcPts val="641"/>
              </a:spcBef>
              <a:spcAft>
                <a:spcPts val="641"/>
              </a:spcAft>
              <a:buClr>
                <a:schemeClr val="dk1"/>
              </a:buClr>
              <a:buSzPts val="1400"/>
            </a:pPr>
            <a:r>
              <a:rPr lang="ru-RU" sz="1060" dirty="0">
                <a:solidFill>
                  <a:srgbClr val="063C46"/>
                </a:solidFill>
                <a:latin typeface="Montserrat"/>
                <a:ea typeface="Montserrat"/>
                <a:cs typeface="Montserrat"/>
                <a:sym typeface="Montserrat"/>
              </a:rPr>
              <a:t>Спец Указ Президента о НСНТ с экспертно-аналитическим статусом НАН РК – независимая оценка</a:t>
            </a:r>
            <a:endParaRPr sz="1060" dirty="0">
              <a:solidFill>
                <a:srgbClr val="063C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574;g1b0b4827d83_0_49"/>
          <p:cNvSpPr txBox="1"/>
          <p:nvPr/>
        </p:nvSpPr>
        <p:spPr>
          <a:xfrm>
            <a:off x="1538656" y="6067496"/>
            <a:ext cx="1184200" cy="15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026">
                <a:solidFill>
                  <a:srgbClr val="063C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Справочно:</a:t>
            </a:r>
            <a:endParaRPr sz="1026">
              <a:solidFill>
                <a:srgbClr val="063C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85" name="Google Shape;575;g1b0b4827d83_0_49"/>
          <p:cNvCxnSpPr/>
          <p:nvPr/>
        </p:nvCxnSpPr>
        <p:spPr>
          <a:xfrm>
            <a:off x="1538649" y="6258805"/>
            <a:ext cx="1278297" cy="0"/>
          </a:xfrm>
          <a:prstGeom prst="straightConnector1">
            <a:avLst/>
          </a:prstGeom>
          <a:noFill/>
          <a:ln w="9525" cap="flat" cmpd="sng">
            <a:solidFill>
              <a:srgbClr val="BC3C1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576;g1b0b4827d83_0_49"/>
          <p:cNvCxnSpPr/>
          <p:nvPr/>
        </p:nvCxnSpPr>
        <p:spPr>
          <a:xfrm>
            <a:off x="1538649" y="6258805"/>
            <a:ext cx="532447" cy="0"/>
          </a:xfrm>
          <a:prstGeom prst="straightConnector1">
            <a:avLst/>
          </a:prstGeom>
          <a:noFill/>
          <a:ln w="38100" cap="flat" cmpd="sng">
            <a:solidFill>
              <a:srgbClr val="BC3C1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577;g1b0b4827d83_0_49"/>
          <p:cNvCxnSpPr/>
          <p:nvPr/>
        </p:nvCxnSpPr>
        <p:spPr>
          <a:xfrm>
            <a:off x="8805154" y="1599962"/>
            <a:ext cx="0" cy="5364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88" name="Google Shape;578;g1b0b4827d83_0_49"/>
          <p:cNvCxnSpPr/>
          <p:nvPr/>
        </p:nvCxnSpPr>
        <p:spPr>
          <a:xfrm>
            <a:off x="8805154" y="2211026"/>
            <a:ext cx="0" cy="442718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89" name="Google Shape;562;g1b0b4827d83_0_49"/>
          <p:cNvSpPr/>
          <p:nvPr/>
        </p:nvSpPr>
        <p:spPr>
          <a:xfrm rot="5400000">
            <a:off x="6763200" y="2475204"/>
            <a:ext cx="333862" cy="333862"/>
          </a:xfrm>
          <a:prstGeom prst="arc">
            <a:avLst>
              <a:gd name="adj1" fmla="val 16200000"/>
              <a:gd name="adj2" fmla="val 0"/>
            </a:avLst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triangle" w="sm" len="sm"/>
            <a:tailEnd type="none" w="sm" len="sm"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cxnSp>
        <p:nvCxnSpPr>
          <p:cNvPr id="90" name="Google Shape;579;g1b0b4827d83_0_49"/>
          <p:cNvCxnSpPr>
            <a:stCxn id="94" idx="0"/>
            <a:endCxn id="92" idx="2"/>
          </p:cNvCxnSpPr>
          <p:nvPr/>
        </p:nvCxnSpPr>
        <p:spPr>
          <a:xfrm>
            <a:off x="5605865" y="5278074"/>
            <a:ext cx="142396" cy="0"/>
          </a:xfrm>
          <a:prstGeom prst="straightConnector1">
            <a:avLst/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582;g1b0b4827d83_0_49"/>
          <p:cNvCxnSpPr>
            <a:stCxn id="93" idx="2"/>
            <a:endCxn id="95" idx="0"/>
          </p:cNvCxnSpPr>
          <p:nvPr/>
        </p:nvCxnSpPr>
        <p:spPr>
          <a:xfrm>
            <a:off x="6081405" y="5278074"/>
            <a:ext cx="127772" cy="0"/>
          </a:xfrm>
          <a:prstGeom prst="straightConnector1">
            <a:avLst/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581;g1b0b4827d83_0_49"/>
          <p:cNvSpPr/>
          <p:nvPr/>
        </p:nvSpPr>
        <p:spPr>
          <a:xfrm rot="5400000">
            <a:off x="5581361" y="4944212"/>
            <a:ext cx="333862" cy="333862"/>
          </a:xfrm>
          <a:prstGeom prst="arc">
            <a:avLst>
              <a:gd name="adj1" fmla="val 16200000"/>
              <a:gd name="adj2" fmla="val 0"/>
            </a:avLst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oval" w="sm" len="sm"/>
            <a:tailEnd type="none" w="sm" len="sm"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93" name="Google Shape;583;g1b0b4827d83_0_49"/>
          <p:cNvSpPr/>
          <p:nvPr/>
        </p:nvSpPr>
        <p:spPr>
          <a:xfrm rot="16200000" flipH="1">
            <a:off x="5914474" y="4944212"/>
            <a:ext cx="333862" cy="333862"/>
          </a:xfrm>
          <a:prstGeom prst="arc">
            <a:avLst>
              <a:gd name="adj1" fmla="val 16200000"/>
              <a:gd name="adj2" fmla="val 0"/>
            </a:avLst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oval" w="sm" len="sm"/>
            <a:tailEnd type="none" w="sm" len="sm"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94" name="Google Shape;580;g1b0b4827d83_0_49"/>
          <p:cNvSpPr/>
          <p:nvPr/>
        </p:nvSpPr>
        <p:spPr>
          <a:xfrm flipH="1">
            <a:off x="5438934" y="5278074"/>
            <a:ext cx="333862" cy="333862"/>
          </a:xfrm>
          <a:prstGeom prst="arc">
            <a:avLst>
              <a:gd name="adj1" fmla="val 16200000"/>
              <a:gd name="adj2" fmla="val 0"/>
            </a:avLst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95" name="Google Shape;584;g1b0b4827d83_0_49"/>
          <p:cNvSpPr/>
          <p:nvPr/>
        </p:nvSpPr>
        <p:spPr>
          <a:xfrm>
            <a:off x="6042323" y="5278074"/>
            <a:ext cx="333862" cy="333862"/>
          </a:xfrm>
          <a:prstGeom prst="arc">
            <a:avLst>
              <a:gd name="adj1" fmla="val 16200000"/>
              <a:gd name="adj2" fmla="val 0"/>
            </a:avLst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endParaRPr sz="1155"/>
          </a:p>
        </p:txBody>
      </p:sp>
      <p:sp>
        <p:nvSpPr>
          <p:cNvPr id="96" name="Google Shape;585;g1b0b4827d83_0_49"/>
          <p:cNvSpPr txBox="1"/>
          <p:nvPr/>
        </p:nvSpPr>
        <p:spPr>
          <a:xfrm>
            <a:off x="1535674" y="1077114"/>
            <a:ext cx="3265112" cy="21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411">
                <a:solidFill>
                  <a:srgbClr val="063C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Национальная Академия наук РК</a:t>
            </a:r>
            <a:endParaRPr sz="1411">
              <a:solidFill>
                <a:srgbClr val="063C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97" name="Google Shape;586;g1b0b4827d83_0_49"/>
          <p:cNvCxnSpPr/>
          <p:nvPr/>
        </p:nvCxnSpPr>
        <p:spPr>
          <a:xfrm>
            <a:off x="1535666" y="1327094"/>
            <a:ext cx="2218113" cy="0"/>
          </a:xfrm>
          <a:prstGeom prst="straightConnector1">
            <a:avLst/>
          </a:prstGeom>
          <a:noFill/>
          <a:ln w="9525" cap="flat" cmpd="sng">
            <a:solidFill>
              <a:srgbClr val="BC3C1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587;g1b0b4827d83_0_49"/>
          <p:cNvCxnSpPr/>
          <p:nvPr/>
        </p:nvCxnSpPr>
        <p:spPr>
          <a:xfrm>
            <a:off x="1535666" y="1327094"/>
            <a:ext cx="532447" cy="0"/>
          </a:xfrm>
          <a:prstGeom prst="straightConnector1">
            <a:avLst/>
          </a:prstGeom>
          <a:noFill/>
          <a:ln w="38100" cap="flat" cmpd="sng">
            <a:solidFill>
              <a:srgbClr val="BC3C1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" name="Google Shape;588;g1b0b4827d83_0_49"/>
          <p:cNvSpPr/>
          <p:nvPr/>
        </p:nvSpPr>
        <p:spPr>
          <a:xfrm>
            <a:off x="5087976" y="4572579"/>
            <a:ext cx="1618316" cy="52840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B3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3091" tIns="0" rIns="23091" bIns="0" anchor="ctr" anchorCtr="0">
            <a:noAutofit/>
          </a:bodyPr>
          <a:lstStyle/>
          <a:p>
            <a:pPr algn="ctr"/>
            <a:r>
              <a:rPr lang="ru-RU" sz="1026" b="1">
                <a:solidFill>
                  <a:srgbClr val="00B3C7"/>
                </a:solidFill>
                <a:latin typeface="Montserrat"/>
                <a:ea typeface="Montserrat"/>
                <a:cs typeface="Montserrat"/>
                <a:sym typeface="Montserrat"/>
              </a:rPr>
              <a:t>НАО “Национальная академия наук”</a:t>
            </a:r>
            <a:endParaRPr sz="1026" b="1">
              <a:solidFill>
                <a:srgbClr val="00B3C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589;g1b0b4827d83_0_49"/>
          <p:cNvSpPr/>
          <p:nvPr/>
        </p:nvSpPr>
        <p:spPr>
          <a:xfrm>
            <a:off x="5898249" y="5525383"/>
            <a:ext cx="955980" cy="39255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63C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3091" tIns="0" rIns="23091" bIns="0" anchor="ctr" anchorCtr="0">
            <a:noAutofit/>
          </a:bodyPr>
          <a:lstStyle/>
          <a:p>
            <a:pPr algn="ctr"/>
            <a:r>
              <a:rPr lang="ru-RU" sz="834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Члены собрания </a:t>
            </a:r>
            <a:endParaRPr sz="834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ru-RU" sz="57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(Члены НАН)</a:t>
            </a:r>
            <a:endParaRPr sz="834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590;g1b0b4827d83_0_49"/>
          <p:cNvSpPr/>
          <p:nvPr/>
        </p:nvSpPr>
        <p:spPr>
          <a:xfrm>
            <a:off x="5087984" y="5525383"/>
            <a:ext cx="701399" cy="39255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63C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3091" tIns="0" rIns="23091" bIns="0" anchor="ctr" anchorCtr="0">
            <a:noAutofit/>
          </a:bodyPr>
          <a:lstStyle/>
          <a:p>
            <a:pPr algn="ctr"/>
            <a:r>
              <a:rPr lang="ru-RU" sz="834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Научные отделения</a:t>
            </a:r>
            <a:endParaRPr sz="834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2" name="Google Shape;591;g1b0b4827d83_0_49"/>
          <p:cNvCxnSpPr/>
          <p:nvPr/>
        </p:nvCxnSpPr>
        <p:spPr>
          <a:xfrm>
            <a:off x="8278450" y="2637734"/>
            <a:ext cx="0" cy="2270838"/>
          </a:xfrm>
          <a:prstGeom prst="straightConnector1">
            <a:avLst/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3" name="Google Shape;592;g1b0b4827d83_0_49"/>
          <p:cNvCxnSpPr>
            <a:stCxn id="74" idx="0"/>
          </p:cNvCxnSpPr>
          <p:nvPr/>
        </p:nvCxnSpPr>
        <p:spPr>
          <a:xfrm rot="10800000">
            <a:off x="7446410" y="2637654"/>
            <a:ext cx="0" cy="389666"/>
          </a:xfrm>
          <a:prstGeom prst="straightConnector1">
            <a:avLst/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4" name="Google Shape;593;g1b0b4827d83_0_49"/>
          <p:cNvCxnSpPr>
            <a:stCxn id="99" idx="0"/>
            <a:endCxn id="73" idx="0"/>
          </p:cNvCxnSpPr>
          <p:nvPr/>
        </p:nvCxnSpPr>
        <p:spPr>
          <a:xfrm rot="10800000">
            <a:off x="5896749" y="2971774"/>
            <a:ext cx="385" cy="1600805"/>
          </a:xfrm>
          <a:prstGeom prst="straightConnector1">
            <a:avLst/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105" name="Google Shape;594;g1b0b4827d83_0_49"/>
          <p:cNvCxnSpPr>
            <a:stCxn id="101" idx="0"/>
            <a:endCxn id="94" idx="2"/>
          </p:cNvCxnSpPr>
          <p:nvPr/>
        </p:nvCxnSpPr>
        <p:spPr>
          <a:xfrm rot="10800000" flipH="1">
            <a:off x="5438684" y="5444948"/>
            <a:ext cx="192" cy="80435"/>
          </a:xfrm>
          <a:prstGeom prst="straightConnector1">
            <a:avLst/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106" name="Google Shape;595;g1b0b4827d83_0_49"/>
          <p:cNvCxnSpPr>
            <a:stCxn id="100" idx="0"/>
            <a:endCxn id="95" idx="2"/>
          </p:cNvCxnSpPr>
          <p:nvPr/>
        </p:nvCxnSpPr>
        <p:spPr>
          <a:xfrm rot="10800000">
            <a:off x="6376239" y="5444948"/>
            <a:ext cx="0" cy="80435"/>
          </a:xfrm>
          <a:prstGeom prst="straightConnector1">
            <a:avLst/>
          </a:prstGeom>
          <a:noFill/>
          <a:ln w="19050" cap="flat" cmpd="sng">
            <a:solidFill>
              <a:srgbClr val="00B3C7"/>
            </a:solidFill>
            <a:prstDash val="solid"/>
            <a:round/>
            <a:headEnd type="triangle" w="med" len="med"/>
            <a:tailEnd type="none" w="med" len="med"/>
          </a:ln>
        </p:spPr>
      </p:cxnSp>
      <p:grpSp>
        <p:nvGrpSpPr>
          <p:cNvPr id="107" name="Google Shape;596;g1b0b4827d83_0_49"/>
          <p:cNvGrpSpPr/>
          <p:nvPr/>
        </p:nvGrpSpPr>
        <p:grpSpPr>
          <a:xfrm>
            <a:off x="4652992" y="4237205"/>
            <a:ext cx="147786" cy="147786"/>
            <a:chOff x="1487200" y="4993750"/>
            <a:chExt cx="483125" cy="483125"/>
          </a:xfrm>
        </p:grpSpPr>
        <p:sp>
          <p:nvSpPr>
            <p:cNvPr id="108" name="Google Shape;597;g1b0b4827d83_0_49"/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rgbClr val="00B3C7"/>
            </a:solidFill>
            <a:ln>
              <a:noFill/>
            </a:ln>
          </p:spPr>
          <p:txBody>
            <a:bodyPr spcFirstLastPara="1" wrap="square" lIns="78190" tIns="78190" rIns="78190" bIns="78190" anchor="t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</a:pPr>
              <a:endParaRPr sz="1069">
                <a:solidFill>
                  <a:srgbClr val="435D7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9" name="Google Shape;598;g1b0b4827d83_0_49"/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rgbClr val="00B3C7"/>
            </a:solidFill>
            <a:ln>
              <a:noFill/>
            </a:ln>
          </p:spPr>
          <p:txBody>
            <a:bodyPr spcFirstLastPara="1" wrap="square" lIns="78190" tIns="78190" rIns="78190" bIns="78190" anchor="t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</a:pPr>
              <a:endParaRPr sz="1069">
                <a:solidFill>
                  <a:srgbClr val="435D7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0" name="Google Shape;599;g1b0b4827d83_0_49"/>
          <p:cNvGrpSpPr/>
          <p:nvPr/>
        </p:nvGrpSpPr>
        <p:grpSpPr>
          <a:xfrm>
            <a:off x="4652992" y="4592080"/>
            <a:ext cx="147786" cy="147786"/>
            <a:chOff x="1487200" y="4993750"/>
            <a:chExt cx="483125" cy="483125"/>
          </a:xfrm>
        </p:grpSpPr>
        <p:sp>
          <p:nvSpPr>
            <p:cNvPr id="111" name="Google Shape;600;g1b0b4827d83_0_49"/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rgbClr val="00B3C7"/>
            </a:solidFill>
            <a:ln>
              <a:noFill/>
            </a:ln>
          </p:spPr>
          <p:txBody>
            <a:bodyPr spcFirstLastPara="1" wrap="square" lIns="78190" tIns="78190" rIns="78190" bIns="78190" anchor="t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</a:pPr>
              <a:endParaRPr sz="1069">
                <a:solidFill>
                  <a:srgbClr val="435D7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2" name="Google Shape;601;g1b0b4827d83_0_49"/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rgbClr val="00B3C7"/>
            </a:solidFill>
            <a:ln>
              <a:noFill/>
            </a:ln>
          </p:spPr>
          <p:txBody>
            <a:bodyPr spcFirstLastPara="1" wrap="square" lIns="78190" tIns="78190" rIns="78190" bIns="78190" anchor="t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</a:pPr>
              <a:endParaRPr sz="1069">
                <a:solidFill>
                  <a:srgbClr val="435D7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3" name="Google Shape;602;g1b0b4827d83_0_49"/>
          <p:cNvGrpSpPr/>
          <p:nvPr/>
        </p:nvGrpSpPr>
        <p:grpSpPr>
          <a:xfrm>
            <a:off x="4652992" y="4871556"/>
            <a:ext cx="147786" cy="147786"/>
            <a:chOff x="1487200" y="4993750"/>
            <a:chExt cx="483125" cy="483125"/>
          </a:xfrm>
        </p:grpSpPr>
        <p:sp>
          <p:nvSpPr>
            <p:cNvPr id="114" name="Google Shape;603;g1b0b4827d83_0_49"/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rgbClr val="00B3C7"/>
            </a:solidFill>
            <a:ln>
              <a:noFill/>
            </a:ln>
          </p:spPr>
          <p:txBody>
            <a:bodyPr spcFirstLastPara="1" wrap="square" lIns="78190" tIns="78190" rIns="78190" bIns="78190" anchor="t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</a:pPr>
              <a:endParaRPr sz="1069">
                <a:solidFill>
                  <a:srgbClr val="435D7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5" name="Google Shape;604;g1b0b4827d83_0_49"/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rgbClr val="00B3C7"/>
            </a:solidFill>
            <a:ln>
              <a:noFill/>
            </a:ln>
          </p:spPr>
          <p:txBody>
            <a:bodyPr spcFirstLastPara="1" wrap="square" lIns="78190" tIns="78190" rIns="78190" bIns="78190" anchor="t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</a:pPr>
              <a:endParaRPr sz="1069">
                <a:solidFill>
                  <a:srgbClr val="435D7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116" name="Google Shape;605;g1b0b4827d83_0_49"/>
          <p:cNvCxnSpPr/>
          <p:nvPr/>
        </p:nvCxnSpPr>
        <p:spPr>
          <a:xfrm>
            <a:off x="5494672" y="1327094"/>
            <a:ext cx="2218113" cy="0"/>
          </a:xfrm>
          <a:prstGeom prst="straightConnector1">
            <a:avLst/>
          </a:prstGeom>
          <a:noFill/>
          <a:ln w="9525" cap="flat" cmpd="sng">
            <a:solidFill>
              <a:srgbClr val="00B3C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606;g1b0b4827d83_0_49"/>
          <p:cNvCxnSpPr/>
          <p:nvPr/>
        </p:nvCxnSpPr>
        <p:spPr>
          <a:xfrm>
            <a:off x="5494672" y="1327094"/>
            <a:ext cx="532447" cy="0"/>
          </a:xfrm>
          <a:prstGeom prst="straightConnector1">
            <a:avLst/>
          </a:prstGeom>
          <a:noFill/>
          <a:ln w="38100" cap="flat" cmpd="sng">
            <a:solidFill>
              <a:srgbClr val="00B3C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" name="Google Shape;607;g1b0b4827d83_0_49"/>
          <p:cNvCxnSpPr/>
          <p:nvPr/>
        </p:nvCxnSpPr>
        <p:spPr>
          <a:xfrm>
            <a:off x="1515581" y="3669172"/>
            <a:ext cx="332668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9" name="Google Shape;608;g1b0b4827d83_0_49"/>
          <p:cNvGrpSpPr/>
          <p:nvPr/>
        </p:nvGrpSpPr>
        <p:grpSpPr>
          <a:xfrm>
            <a:off x="4652992" y="5311445"/>
            <a:ext cx="147786" cy="147786"/>
            <a:chOff x="1487200" y="4993750"/>
            <a:chExt cx="483125" cy="483125"/>
          </a:xfrm>
        </p:grpSpPr>
        <p:sp>
          <p:nvSpPr>
            <p:cNvPr id="120" name="Google Shape;609;g1b0b4827d83_0_49"/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rgbClr val="00B3C7"/>
            </a:solidFill>
            <a:ln>
              <a:noFill/>
            </a:ln>
          </p:spPr>
          <p:txBody>
            <a:bodyPr spcFirstLastPara="1" wrap="square" lIns="78190" tIns="78190" rIns="78190" bIns="78190" anchor="t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</a:pPr>
              <a:endParaRPr sz="1069">
                <a:solidFill>
                  <a:srgbClr val="435D7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1" name="Google Shape;610;g1b0b4827d83_0_49"/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rgbClr val="00B3C7"/>
            </a:solidFill>
            <a:ln>
              <a:noFill/>
            </a:ln>
          </p:spPr>
          <p:txBody>
            <a:bodyPr spcFirstLastPara="1" wrap="square" lIns="78190" tIns="78190" rIns="78190" bIns="78190" anchor="t" anchorCtr="0">
              <a:noAutofit/>
            </a:bodyPr>
            <a:lstStyle/>
            <a:p>
              <a:pPr>
                <a:buClr>
                  <a:srgbClr val="000000"/>
                </a:buClr>
                <a:buSzPts val="1867"/>
              </a:pPr>
              <a:endParaRPr sz="1069">
                <a:solidFill>
                  <a:srgbClr val="435D7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122" name="Google Shape;611;g1b0b4827d83_0_49"/>
          <p:cNvCxnSpPr/>
          <p:nvPr/>
        </p:nvCxnSpPr>
        <p:spPr>
          <a:xfrm>
            <a:off x="1537470" y="1768827"/>
            <a:ext cx="332668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7434053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0"/>
            <a:ext cx="12192000" cy="825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141206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6"/>
            <a:ext cx="4854736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0" y="6488668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5209E57-292E-4A8D-9567-972750D195D6}" type="slidenum">
              <a:rPr lang="ru-RU" b="1" smtClean="0">
                <a:latin typeface="Arial Narrow" panose="020B0606020202030204" pitchFamily="34" charset="0"/>
                <a:cs typeface="Arial" panose="020B0604020202020204" pitchFamily="34" charset="0"/>
              </a:rPr>
              <a:t>42</a:t>
            </a:fld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319596" y="288401"/>
            <a:ext cx="9061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6. 1% ОБЯЗАТЕЛЬСТВ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НЕДРОПОЛЬЗОВАТЕЛЕЙ</a:t>
            </a:r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4" name="Google Shape;618;g1b0b4827d83_0_54"/>
          <p:cNvSpPr/>
          <p:nvPr/>
        </p:nvSpPr>
        <p:spPr>
          <a:xfrm>
            <a:off x="1535690" y="916282"/>
            <a:ext cx="3153504" cy="21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100"/>
            </a:pPr>
            <a:r>
              <a:rPr lang="ru-RU" sz="1411">
                <a:solidFill>
                  <a:srgbClr val="BC3C1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Проблемы</a:t>
            </a:r>
            <a:endParaRPr sz="1026">
              <a:solidFill>
                <a:srgbClr val="BC3C1C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5" name="Google Shape;619;g1b0b4827d83_0_54"/>
          <p:cNvSpPr txBox="1"/>
          <p:nvPr/>
        </p:nvSpPr>
        <p:spPr>
          <a:xfrm>
            <a:off x="5931683" y="916282"/>
            <a:ext cx="1904071" cy="21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411">
                <a:solidFill>
                  <a:srgbClr val="00B3C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Решение</a:t>
            </a:r>
            <a:endParaRPr sz="1411">
              <a:solidFill>
                <a:srgbClr val="00B3C7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26" name="Google Shape;620;g1b0b4827d83_0_54"/>
          <p:cNvGrpSpPr/>
          <p:nvPr/>
        </p:nvGrpSpPr>
        <p:grpSpPr>
          <a:xfrm>
            <a:off x="1535666" y="1305814"/>
            <a:ext cx="3153511" cy="1057313"/>
            <a:chOff x="449988" y="2035800"/>
            <a:chExt cx="4916412" cy="1648379"/>
          </a:xfrm>
        </p:grpSpPr>
        <p:sp>
          <p:nvSpPr>
            <p:cNvPr id="127" name="Google Shape;621;g1b0b4827d83_0_54"/>
            <p:cNvSpPr txBox="1"/>
            <p:nvPr/>
          </p:nvSpPr>
          <p:spPr>
            <a:xfrm>
              <a:off x="450000" y="2622250"/>
              <a:ext cx="4916400" cy="1061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28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Все недропользователи против прямого перечисления 1% в бюджет (это не налог)</a:t>
              </a:r>
              <a:endParaRPr sz="1283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8" name="Google Shape;622;g1b0b4827d83_0_54"/>
            <p:cNvSpPr txBox="1"/>
            <p:nvPr/>
          </p:nvSpPr>
          <p:spPr>
            <a:xfrm>
              <a:off x="450000" y="2035800"/>
              <a:ext cx="4347601" cy="338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411">
                  <a:solidFill>
                    <a:srgbClr val="063C46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Против изъятия 1%</a:t>
              </a:r>
              <a:endParaRPr sz="1411">
                <a:solidFill>
                  <a:srgbClr val="063C46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cxnSp>
          <p:nvCxnSpPr>
            <p:cNvPr id="129" name="Google Shape;623;g1b0b4827d83_0_54"/>
            <p:cNvCxnSpPr/>
            <p:nvPr/>
          </p:nvCxnSpPr>
          <p:spPr>
            <a:xfrm>
              <a:off x="449988" y="2498376"/>
              <a:ext cx="4027200" cy="0"/>
            </a:xfrm>
            <a:prstGeom prst="straightConnector1">
              <a:avLst/>
            </a:prstGeom>
            <a:noFill/>
            <a:ln w="9525" cap="flat" cmpd="sng">
              <a:solidFill>
                <a:srgbClr val="BC3C1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624;g1b0b4827d83_0_54"/>
            <p:cNvCxnSpPr/>
            <p:nvPr/>
          </p:nvCxnSpPr>
          <p:spPr>
            <a:xfrm>
              <a:off x="449988" y="2498376"/>
              <a:ext cx="830100" cy="0"/>
            </a:xfrm>
            <a:prstGeom prst="straightConnector1">
              <a:avLst/>
            </a:prstGeom>
            <a:noFill/>
            <a:ln w="38100" cap="flat" cmpd="sng">
              <a:solidFill>
                <a:srgbClr val="BC3C1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1" name="Google Shape;625;g1b0b4827d83_0_54"/>
          <p:cNvGrpSpPr/>
          <p:nvPr/>
        </p:nvGrpSpPr>
        <p:grpSpPr>
          <a:xfrm>
            <a:off x="1535666" y="2807446"/>
            <a:ext cx="3945736" cy="840032"/>
            <a:chOff x="449988" y="4321800"/>
            <a:chExt cx="6151512" cy="1309633"/>
          </a:xfrm>
        </p:grpSpPr>
        <p:sp>
          <p:nvSpPr>
            <p:cNvPr id="132" name="Google Shape;626;g1b0b4827d83_0_54"/>
            <p:cNvSpPr txBox="1"/>
            <p:nvPr/>
          </p:nvSpPr>
          <p:spPr>
            <a:xfrm>
              <a:off x="450000" y="4923480"/>
              <a:ext cx="4916400" cy="7079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buClr>
                  <a:schemeClr val="dk1"/>
                </a:buClr>
                <a:buSzPts val="1100"/>
              </a:pPr>
              <a:r>
                <a:rPr lang="ru-RU" sz="1283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Не все </a:t>
              </a:r>
              <a:r>
                <a:rPr lang="ru-RU" sz="1283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недропользователи</a:t>
              </a:r>
              <a:r>
                <a:rPr lang="ru-RU" sz="1283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имеют обязательства в контрактах по 1%</a:t>
              </a:r>
              <a:endParaRPr sz="1283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3" name="Google Shape;627;g1b0b4827d83_0_54"/>
            <p:cNvSpPr txBox="1"/>
            <p:nvPr/>
          </p:nvSpPr>
          <p:spPr>
            <a:xfrm>
              <a:off x="450000" y="4321800"/>
              <a:ext cx="6151500" cy="338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411">
                  <a:solidFill>
                    <a:srgbClr val="063C46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Отсутствие обязательств в контрактах</a:t>
              </a:r>
              <a:endParaRPr sz="1411">
                <a:solidFill>
                  <a:srgbClr val="063C46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cxnSp>
          <p:nvCxnSpPr>
            <p:cNvPr id="134" name="Google Shape;628;g1b0b4827d83_0_54"/>
            <p:cNvCxnSpPr/>
            <p:nvPr/>
          </p:nvCxnSpPr>
          <p:spPr>
            <a:xfrm>
              <a:off x="449988" y="4799561"/>
              <a:ext cx="4027200" cy="0"/>
            </a:xfrm>
            <a:prstGeom prst="straightConnector1">
              <a:avLst/>
            </a:prstGeom>
            <a:noFill/>
            <a:ln w="9525" cap="flat" cmpd="sng">
              <a:solidFill>
                <a:srgbClr val="BC3C1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629;g1b0b4827d83_0_54"/>
            <p:cNvCxnSpPr/>
            <p:nvPr/>
          </p:nvCxnSpPr>
          <p:spPr>
            <a:xfrm>
              <a:off x="449988" y="4799561"/>
              <a:ext cx="830100" cy="0"/>
            </a:xfrm>
            <a:prstGeom prst="straightConnector1">
              <a:avLst/>
            </a:prstGeom>
            <a:noFill/>
            <a:ln w="38100" cap="flat" cmpd="sng">
              <a:solidFill>
                <a:srgbClr val="BC3C1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" name="Google Shape;630;g1b0b4827d83_0_54"/>
          <p:cNvGrpSpPr/>
          <p:nvPr/>
        </p:nvGrpSpPr>
        <p:grpSpPr>
          <a:xfrm>
            <a:off x="1535666" y="4091781"/>
            <a:ext cx="4294158" cy="2348346"/>
            <a:chOff x="449988" y="6379200"/>
            <a:chExt cx="6694712" cy="3661137"/>
          </a:xfrm>
        </p:grpSpPr>
        <p:sp>
          <p:nvSpPr>
            <p:cNvPr id="137" name="Google Shape;631;g1b0b4827d83_0_54"/>
            <p:cNvSpPr txBox="1"/>
            <p:nvPr/>
          </p:nvSpPr>
          <p:spPr>
            <a:xfrm>
              <a:off x="1200800" y="7490728"/>
              <a:ext cx="5943900" cy="2549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283" dirty="0">
                  <a:latin typeface="Montserrat"/>
                  <a:ea typeface="Montserrat"/>
                  <a:cs typeface="Montserrat"/>
                  <a:sym typeface="Montserrat"/>
                </a:rPr>
                <a:t>В</a:t>
              </a:r>
              <a:r>
                <a:rPr lang="ru-RU" sz="1283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первую очередь,  для потребности в исследованиях самой компании</a:t>
              </a:r>
              <a:r>
                <a:rPr lang="ru-RU" sz="1283" dirty="0">
                  <a:latin typeface="Montserrat"/>
                  <a:ea typeface="Montserrat"/>
                  <a:cs typeface="Montserrat"/>
                  <a:sym typeface="Montserrat"/>
                </a:rPr>
                <a:t>;</a:t>
              </a:r>
              <a:endParaRPr sz="1283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spcBef>
                  <a:spcPts val="1283"/>
                </a:spcBef>
              </a:pPr>
              <a:r>
                <a:rPr lang="ru-RU" sz="1283" dirty="0">
                  <a:latin typeface="Montserrat"/>
                  <a:ea typeface="Montserrat"/>
                  <a:cs typeface="Montserrat"/>
                  <a:sym typeface="Montserrat"/>
                </a:rPr>
                <a:t>Д</a:t>
              </a:r>
              <a:r>
                <a:rPr lang="ru-RU" sz="1283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ля изучения проблем региона</a:t>
              </a:r>
              <a:r>
                <a:rPr lang="ru-RU" sz="1283" dirty="0">
                  <a:latin typeface="Montserrat"/>
                  <a:ea typeface="Montserrat"/>
                  <a:cs typeface="Montserrat"/>
                  <a:sym typeface="Montserrat"/>
                </a:rPr>
                <a:t>;</a:t>
              </a:r>
              <a:endParaRPr sz="1283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spcBef>
                  <a:spcPts val="1283"/>
                </a:spcBef>
                <a:spcAft>
                  <a:spcPts val="1283"/>
                </a:spcAft>
              </a:pPr>
              <a:r>
                <a:rPr lang="ru-RU" sz="1283" dirty="0">
                  <a:latin typeface="Montserrat"/>
                  <a:ea typeface="Montserrat"/>
                  <a:cs typeface="Montserrat"/>
                  <a:sym typeface="Montserrat"/>
                </a:rPr>
                <a:t>Д</a:t>
              </a:r>
              <a:r>
                <a:rPr lang="ru-RU" sz="1283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ля перспективных разработок на национальном уровне  </a:t>
              </a:r>
              <a:endParaRPr sz="1283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8" name="Google Shape;632;g1b0b4827d83_0_54"/>
            <p:cNvSpPr txBox="1"/>
            <p:nvPr/>
          </p:nvSpPr>
          <p:spPr>
            <a:xfrm>
              <a:off x="450000" y="6980876"/>
              <a:ext cx="5163301" cy="353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283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Желание направлять средства по 1%: </a:t>
              </a:r>
              <a:endParaRPr sz="1283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9" name="Google Shape;633;g1b0b4827d83_0_54"/>
            <p:cNvSpPr txBox="1"/>
            <p:nvPr/>
          </p:nvSpPr>
          <p:spPr>
            <a:xfrm>
              <a:off x="450000" y="6379200"/>
              <a:ext cx="6151500" cy="338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411">
                  <a:solidFill>
                    <a:srgbClr val="063C46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Отсутствие желания исследования</a:t>
              </a:r>
              <a:endParaRPr sz="1411">
                <a:solidFill>
                  <a:srgbClr val="063C46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cxnSp>
          <p:nvCxnSpPr>
            <p:cNvPr id="140" name="Google Shape;634;g1b0b4827d83_0_54"/>
            <p:cNvCxnSpPr/>
            <p:nvPr/>
          </p:nvCxnSpPr>
          <p:spPr>
            <a:xfrm>
              <a:off x="449988" y="6856961"/>
              <a:ext cx="4027200" cy="0"/>
            </a:xfrm>
            <a:prstGeom prst="straightConnector1">
              <a:avLst/>
            </a:prstGeom>
            <a:noFill/>
            <a:ln w="9525" cap="flat" cmpd="sng">
              <a:solidFill>
                <a:srgbClr val="BC3C1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635;g1b0b4827d83_0_54"/>
            <p:cNvCxnSpPr/>
            <p:nvPr/>
          </p:nvCxnSpPr>
          <p:spPr>
            <a:xfrm>
              <a:off x="449988" y="6856961"/>
              <a:ext cx="830100" cy="0"/>
            </a:xfrm>
            <a:prstGeom prst="straightConnector1">
              <a:avLst/>
            </a:prstGeom>
            <a:noFill/>
            <a:ln w="38100" cap="flat" cmpd="sng">
              <a:solidFill>
                <a:srgbClr val="BC3C1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2" name="Google Shape;636;g1b0b4827d83_0_54"/>
            <p:cNvSpPr/>
            <p:nvPr/>
          </p:nvSpPr>
          <p:spPr>
            <a:xfrm rot="10800000">
              <a:off x="757250" y="7157350"/>
              <a:ext cx="611100" cy="6111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19050" cap="flat" cmpd="sng">
              <a:solidFill>
                <a:srgbClr val="BC3C1C"/>
              </a:solidFill>
              <a:prstDash val="solid"/>
              <a:round/>
              <a:headEnd type="oval" w="sm" len="sm"/>
              <a:tailEnd type="oval" w="sm" len="sm"/>
            </a:ln>
          </p:spPr>
          <p:txBody>
            <a:bodyPr spcFirstLastPara="1" wrap="square" lIns="58642" tIns="58642" rIns="58642" bIns="58642" anchor="ctr" anchorCtr="0">
              <a:noAutofit/>
            </a:bodyPr>
            <a:lstStyle/>
            <a:p>
              <a:endParaRPr sz="1155"/>
            </a:p>
          </p:txBody>
        </p:sp>
        <p:sp>
          <p:nvSpPr>
            <p:cNvPr id="143" name="Google Shape;637;g1b0b4827d83_0_54"/>
            <p:cNvSpPr/>
            <p:nvPr/>
          </p:nvSpPr>
          <p:spPr>
            <a:xfrm rot="10800000">
              <a:off x="757250" y="7995550"/>
              <a:ext cx="611100" cy="6111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19050" cap="flat" cmpd="sng">
              <a:solidFill>
                <a:srgbClr val="BC3C1C"/>
              </a:solidFill>
              <a:prstDash val="solid"/>
              <a:round/>
              <a:headEnd type="oval" w="sm" len="sm"/>
              <a:tailEnd type="none" w="sm" len="sm"/>
            </a:ln>
          </p:spPr>
          <p:txBody>
            <a:bodyPr spcFirstLastPara="1" wrap="square" lIns="58642" tIns="58642" rIns="58642" bIns="58642" anchor="ctr" anchorCtr="0">
              <a:noAutofit/>
            </a:bodyPr>
            <a:lstStyle/>
            <a:p>
              <a:endParaRPr sz="1155"/>
            </a:p>
          </p:txBody>
        </p:sp>
        <p:sp>
          <p:nvSpPr>
            <p:cNvPr id="144" name="Google Shape;638;g1b0b4827d83_0_54"/>
            <p:cNvSpPr/>
            <p:nvPr/>
          </p:nvSpPr>
          <p:spPr>
            <a:xfrm rot="10800000">
              <a:off x="757250" y="8788012"/>
              <a:ext cx="611100" cy="6111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19050" cap="flat" cmpd="sng">
              <a:solidFill>
                <a:srgbClr val="BC3C1C"/>
              </a:solidFill>
              <a:prstDash val="solid"/>
              <a:round/>
              <a:headEnd type="oval" w="sm" len="sm"/>
              <a:tailEnd type="none" w="sm" len="sm"/>
            </a:ln>
          </p:spPr>
          <p:txBody>
            <a:bodyPr spcFirstLastPara="1" wrap="square" lIns="58642" tIns="58642" rIns="58642" bIns="58642" anchor="ctr" anchorCtr="0">
              <a:noAutofit/>
            </a:bodyPr>
            <a:lstStyle/>
            <a:p>
              <a:endParaRPr sz="1155"/>
            </a:p>
          </p:txBody>
        </p:sp>
        <p:cxnSp>
          <p:nvCxnSpPr>
            <p:cNvPr id="145" name="Google Shape;639;g1b0b4827d83_0_54"/>
            <p:cNvCxnSpPr>
              <a:stCxn id="144" idx="2"/>
              <a:endCxn id="142" idx="2"/>
            </p:cNvCxnSpPr>
            <p:nvPr/>
          </p:nvCxnSpPr>
          <p:spPr>
            <a:xfrm rot="10800000">
              <a:off x="757250" y="7462762"/>
              <a:ext cx="0" cy="1630800"/>
            </a:xfrm>
            <a:prstGeom prst="straightConnector1">
              <a:avLst/>
            </a:prstGeom>
            <a:noFill/>
            <a:ln w="19050" cap="flat" cmpd="sng">
              <a:solidFill>
                <a:srgbClr val="BC3C1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6" name="Google Shape;640;g1b0b4827d83_0_54"/>
          <p:cNvGrpSpPr/>
          <p:nvPr/>
        </p:nvGrpSpPr>
        <p:grpSpPr>
          <a:xfrm>
            <a:off x="5931675" y="2126907"/>
            <a:ext cx="4725068" cy="907207"/>
            <a:chOff x="7989288" y="2264400"/>
            <a:chExt cx="7366512" cy="1414361"/>
          </a:xfrm>
        </p:grpSpPr>
        <p:sp>
          <p:nvSpPr>
            <p:cNvPr id="147" name="Google Shape;641;g1b0b4827d83_0_54"/>
            <p:cNvSpPr txBox="1"/>
            <p:nvPr/>
          </p:nvSpPr>
          <p:spPr>
            <a:xfrm>
              <a:off x="7989300" y="2850850"/>
              <a:ext cx="7366500" cy="8279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641"/>
                </a:spcAft>
                <a:buClr>
                  <a:schemeClr val="dk1"/>
                </a:buClr>
                <a:buSzPts val="1100"/>
              </a:pPr>
              <a:r>
                <a:rPr lang="ru-RU" sz="1283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Для компаний ФНБ </a:t>
              </a:r>
              <a:r>
                <a:rPr lang="ru-RU" sz="1283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Самрук</a:t>
              </a:r>
              <a:r>
                <a:rPr lang="ru-RU" sz="1283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1283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Казына</a:t>
              </a:r>
              <a:r>
                <a:rPr lang="ru-RU" sz="1283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консолидация средств в Центре научно-технических инициатив</a:t>
              </a:r>
            </a:p>
          </p:txBody>
        </p:sp>
        <p:sp>
          <p:nvSpPr>
            <p:cNvPr id="148" name="Google Shape;642;g1b0b4827d83_0_54"/>
            <p:cNvSpPr txBox="1"/>
            <p:nvPr/>
          </p:nvSpPr>
          <p:spPr>
            <a:xfrm>
              <a:off x="7989300" y="2264400"/>
              <a:ext cx="6680700" cy="338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411">
                  <a:solidFill>
                    <a:srgbClr val="063C46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Консолидация средств </a:t>
              </a:r>
              <a:endParaRPr sz="1411">
                <a:solidFill>
                  <a:srgbClr val="063C46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cxnSp>
          <p:nvCxnSpPr>
            <p:cNvPr id="149" name="Google Shape;643;g1b0b4827d83_0_54"/>
            <p:cNvCxnSpPr/>
            <p:nvPr/>
          </p:nvCxnSpPr>
          <p:spPr>
            <a:xfrm>
              <a:off x="7989288" y="2726976"/>
              <a:ext cx="4027200" cy="0"/>
            </a:xfrm>
            <a:prstGeom prst="straightConnector1">
              <a:avLst/>
            </a:prstGeom>
            <a:noFill/>
            <a:ln w="9525" cap="flat" cmpd="sng">
              <a:solidFill>
                <a:srgbClr val="00B3C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644;g1b0b4827d83_0_54"/>
            <p:cNvCxnSpPr/>
            <p:nvPr/>
          </p:nvCxnSpPr>
          <p:spPr>
            <a:xfrm>
              <a:off x="7989288" y="2726976"/>
              <a:ext cx="830100" cy="0"/>
            </a:xfrm>
            <a:prstGeom prst="straightConnector1">
              <a:avLst/>
            </a:prstGeom>
            <a:noFill/>
            <a:ln w="38100" cap="flat" cmpd="sng">
              <a:solidFill>
                <a:srgbClr val="00B3C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" name="Google Shape;650;g1b0b4827d83_0_54"/>
          <p:cNvGrpSpPr/>
          <p:nvPr/>
        </p:nvGrpSpPr>
        <p:grpSpPr>
          <a:xfrm>
            <a:off x="5917436" y="3193167"/>
            <a:ext cx="4725068" cy="1114715"/>
            <a:chOff x="7989288" y="6501092"/>
            <a:chExt cx="7366512" cy="1737872"/>
          </a:xfrm>
        </p:grpSpPr>
        <p:sp>
          <p:nvSpPr>
            <p:cNvPr id="157" name="Google Shape;651;g1b0b4827d83_0_54"/>
            <p:cNvSpPr txBox="1"/>
            <p:nvPr/>
          </p:nvSpPr>
          <p:spPr>
            <a:xfrm>
              <a:off x="7989300" y="7057076"/>
              <a:ext cx="7366500" cy="1181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641"/>
                </a:spcAft>
              </a:pPr>
              <a:r>
                <a:rPr lang="ru-RU" sz="1283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Поэтапный добровольный сбор/перечисления от недропользователей, которые не имеют обязательств в контрактах по 1%</a:t>
              </a:r>
              <a:endParaRPr sz="1283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8" name="Google Shape;652;g1b0b4827d83_0_54"/>
            <p:cNvSpPr txBox="1"/>
            <p:nvPr/>
          </p:nvSpPr>
          <p:spPr>
            <a:xfrm>
              <a:off x="7989300" y="6501092"/>
              <a:ext cx="6680700" cy="338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411">
                  <a:solidFill>
                    <a:srgbClr val="063C46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Поэтапный добровольный 1%</a:t>
              </a:r>
              <a:endParaRPr sz="1411">
                <a:solidFill>
                  <a:srgbClr val="063C46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cxnSp>
          <p:nvCxnSpPr>
            <p:cNvPr id="159" name="Google Shape;653;g1b0b4827d83_0_54"/>
            <p:cNvCxnSpPr/>
            <p:nvPr/>
          </p:nvCxnSpPr>
          <p:spPr>
            <a:xfrm>
              <a:off x="7989288" y="6933207"/>
              <a:ext cx="4027200" cy="0"/>
            </a:xfrm>
            <a:prstGeom prst="straightConnector1">
              <a:avLst/>
            </a:prstGeom>
            <a:noFill/>
            <a:ln w="9525" cap="flat" cmpd="sng">
              <a:solidFill>
                <a:srgbClr val="00B3C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654;g1b0b4827d83_0_54"/>
            <p:cNvCxnSpPr/>
            <p:nvPr/>
          </p:nvCxnSpPr>
          <p:spPr>
            <a:xfrm>
              <a:off x="7989288" y="6933207"/>
              <a:ext cx="830100" cy="0"/>
            </a:xfrm>
            <a:prstGeom prst="straightConnector1">
              <a:avLst/>
            </a:prstGeom>
            <a:noFill/>
            <a:ln w="38100" cap="flat" cmpd="sng">
              <a:solidFill>
                <a:srgbClr val="00B3C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1" name="Google Shape;656;g1b0b4827d83_0_54"/>
          <p:cNvGrpSpPr/>
          <p:nvPr/>
        </p:nvGrpSpPr>
        <p:grpSpPr>
          <a:xfrm>
            <a:off x="5917436" y="4353918"/>
            <a:ext cx="4725068" cy="2041859"/>
            <a:chOff x="7303488" y="7491692"/>
            <a:chExt cx="7366512" cy="3183314"/>
          </a:xfrm>
        </p:grpSpPr>
        <p:sp>
          <p:nvSpPr>
            <p:cNvPr id="162" name="Google Shape;657;g1b0b4827d83_0_54"/>
            <p:cNvSpPr txBox="1"/>
            <p:nvPr/>
          </p:nvSpPr>
          <p:spPr>
            <a:xfrm>
              <a:off x="7989300" y="8833350"/>
              <a:ext cx="6680700" cy="1841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283">
                  <a:latin typeface="Montserrat"/>
                  <a:ea typeface="Montserrat"/>
                  <a:cs typeface="Montserrat"/>
                  <a:sym typeface="Montserrat"/>
                </a:rPr>
                <a:t>Для самой компании;</a:t>
              </a:r>
              <a:endParaRPr sz="1283"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spcBef>
                  <a:spcPts val="1283"/>
                </a:spcBef>
              </a:pPr>
              <a:r>
                <a:rPr lang="ru-RU" sz="1283">
                  <a:latin typeface="Montserrat"/>
                  <a:ea typeface="Montserrat"/>
                  <a:cs typeface="Montserrat"/>
                  <a:sym typeface="Montserrat"/>
                </a:rPr>
                <a:t>Для изучения проблем региона;</a:t>
              </a:r>
              <a:endParaRPr sz="1283"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spcBef>
                  <a:spcPts val="1283"/>
                </a:spcBef>
                <a:spcAft>
                  <a:spcPts val="1283"/>
                </a:spcAft>
              </a:pPr>
              <a:r>
                <a:rPr lang="ru-RU" sz="1283">
                  <a:latin typeface="Montserrat"/>
                  <a:ea typeface="Montserrat"/>
                  <a:cs typeface="Montserrat"/>
                  <a:sym typeface="Montserrat"/>
                </a:rPr>
                <a:t>Для перспективных разработок на нац. уровне  </a:t>
              </a:r>
              <a:endParaRPr sz="1283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3" name="Google Shape;658;g1b0b4827d83_0_54"/>
            <p:cNvSpPr txBox="1"/>
            <p:nvPr/>
          </p:nvSpPr>
          <p:spPr>
            <a:xfrm>
              <a:off x="7303500" y="8047675"/>
              <a:ext cx="7366500" cy="8279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641"/>
                </a:spcAft>
              </a:pPr>
              <a:r>
                <a:rPr lang="ru-RU" sz="1283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Закрепление в НПА приоритетности финансирования научных проектов:</a:t>
              </a:r>
              <a:endParaRPr sz="1283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4" name="Google Shape;659;g1b0b4827d83_0_54"/>
            <p:cNvSpPr txBox="1"/>
            <p:nvPr/>
          </p:nvSpPr>
          <p:spPr>
            <a:xfrm>
              <a:off x="7303500" y="7491692"/>
              <a:ext cx="6680700" cy="338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411">
                  <a:solidFill>
                    <a:srgbClr val="063C46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Приоритетность финансирования </a:t>
              </a:r>
              <a:endParaRPr sz="1411">
                <a:solidFill>
                  <a:srgbClr val="063C46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cxnSp>
          <p:nvCxnSpPr>
            <p:cNvPr id="165" name="Google Shape;660;g1b0b4827d83_0_54"/>
            <p:cNvCxnSpPr/>
            <p:nvPr/>
          </p:nvCxnSpPr>
          <p:spPr>
            <a:xfrm>
              <a:off x="7303488" y="7923807"/>
              <a:ext cx="4027200" cy="0"/>
            </a:xfrm>
            <a:prstGeom prst="straightConnector1">
              <a:avLst/>
            </a:prstGeom>
            <a:noFill/>
            <a:ln w="9525" cap="flat" cmpd="sng">
              <a:solidFill>
                <a:srgbClr val="00B3C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661;g1b0b4827d83_0_54"/>
            <p:cNvCxnSpPr/>
            <p:nvPr/>
          </p:nvCxnSpPr>
          <p:spPr>
            <a:xfrm>
              <a:off x="7303488" y="7923807"/>
              <a:ext cx="830100" cy="0"/>
            </a:xfrm>
            <a:prstGeom prst="straightConnector1">
              <a:avLst/>
            </a:prstGeom>
            <a:noFill/>
            <a:ln w="38100" cap="flat" cmpd="sng">
              <a:solidFill>
                <a:srgbClr val="00B3C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7" name="Google Shape;662;g1b0b4827d83_0_54"/>
            <p:cNvSpPr/>
            <p:nvPr/>
          </p:nvSpPr>
          <p:spPr>
            <a:xfrm rot="10800000">
              <a:off x="7588238" y="8454250"/>
              <a:ext cx="611100" cy="6111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19050" cap="flat" cmpd="sng">
              <a:solidFill>
                <a:srgbClr val="00B3C7"/>
              </a:solidFill>
              <a:prstDash val="solid"/>
              <a:round/>
              <a:headEnd type="oval" w="sm" len="sm"/>
              <a:tailEnd type="oval" w="sm" len="sm"/>
            </a:ln>
          </p:spPr>
          <p:txBody>
            <a:bodyPr spcFirstLastPara="1" wrap="square" lIns="58642" tIns="58642" rIns="58642" bIns="58642" anchor="ctr" anchorCtr="0">
              <a:noAutofit/>
            </a:bodyPr>
            <a:lstStyle/>
            <a:p>
              <a:endParaRPr sz="1155"/>
            </a:p>
          </p:txBody>
        </p:sp>
        <p:sp>
          <p:nvSpPr>
            <p:cNvPr id="168" name="Google Shape;663;g1b0b4827d83_0_54"/>
            <p:cNvSpPr/>
            <p:nvPr/>
          </p:nvSpPr>
          <p:spPr>
            <a:xfrm rot="10800000">
              <a:off x="7588238" y="8987650"/>
              <a:ext cx="611100" cy="6111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19050" cap="flat" cmpd="sng">
              <a:solidFill>
                <a:srgbClr val="00B3C7"/>
              </a:solidFill>
              <a:prstDash val="solid"/>
              <a:round/>
              <a:headEnd type="oval" w="sm" len="sm"/>
              <a:tailEnd type="none" w="sm" len="sm"/>
            </a:ln>
          </p:spPr>
          <p:txBody>
            <a:bodyPr spcFirstLastPara="1" wrap="square" lIns="58642" tIns="58642" rIns="58642" bIns="58642" anchor="ctr" anchorCtr="0">
              <a:noAutofit/>
            </a:bodyPr>
            <a:lstStyle/>
            <a:p>
              <a:endParaRPr sz="1155"/>
            </a:p>
          </p:txBody>
        </p:sp>
        <p:sp>
          <p:nvSpPr>
            <p:cNvPr id="169" name="Google Shape;664;g1b0b4827d83_0_54"/>
            <p:cNvSpPr/>
            <p:nvPr/>
          </p:nvSpPr>
          <p:spPr>
            <a:xfrm rot="10800000">
              <a:off x="7588238" y="9627712"/>
              <a:ext cx="611100" cy="6111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19050" cap="flat" cmpd="sng">
              <a:solidFill>
                <a:srgbClr val="00B3C7"/>
              </a:solidFill>
              <a:prstDash val="solid"/>
              <a:round/>
              <a:headEnd type="oval" w="sm" len="sm"/>
              <a:tailEnd type="none" w="sm" len="sm"/>
            </a:ln>
          </p:spPr>
          <p:txBody>
            <a:bodyPr spcFirstLastPara="1" wrap="square" lIns="58642" tIns="58642" rIns="58642" bIns="58642" anchor="ctr" anchorCtr="0">
              <a:noAutofit/>
            </a:bodyPr>
            <a:lstStyle/>
            <a:p>
              <a:endParaRPr sz="1155"/>
            </a:p>
          </p:txBody>
        </p:sp>
        <p:cxnSp>
          <p:nvCxnSpPr>
            <p:cNvPr id="170" name="Google Shape;665;g1b0b4827d83_0_54"/>
            <p:cNvCxnSpPr>
              <a:stCxn id="169" idx="2"/>
              <a:endCxn id="167" idx="2"/>
            </p:cNvCxnSpPr>
            <p:nvPr/>
          </p:nvCxnSpPr>
          <p:spPr>
            <a:xfrm rot="10800000">
              <a:off x="7588238" y="8759662"/>
              <a:ext cx="0" cy="1173600"/>
            </a:xfrm>
            <a:prstGeom prst="straightConnector1">
              <a:avLst/>
            </a:prstGeom>
            <a:noFill/>
            <a:ln w="19050" cap="flat" cmpd="sng">
              <a:solidFill>
                <a:srgbClr val="00B3C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7" name="Google Shape;640;g1b0b4827d83_0_54"/>
          <p:cNvGrpSpPr/>
          <p:nvPr/>
        </p:nvGrpSpPr>
        <p:grpSpPr>
          <a:xfrm>
            <a:off x="5931678" y="1168058"/>
            <a:ext cx="6160194" cy="907207"/>
            <a:chOff x="7989288" y="2264400"/>
            <a:chExt cx="7366512" cy="1414361"/>
          </a:xfrm>
        </p:grpSpPr>
        <p:sp>
          <p:nvSpPr>
            <p:cNvPr id="58" name="Google Shape;641;g1b0b4827d83_0_54"/>
            <p:cNvSpPr txBox="1"/>
            <p:nvPr/>
          </p:nvSpPr>
          <p:spPr>
            <a:xfrm>
              <a:off x="7989300" y="2850850"/>
              <a:ext cx="7366500" cy="8279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641"/>
                </a:spcAft>
                <a:buClr>
                  <a:schemeClr val="dk1"/>
                </a:buClr>
                <a:buSzPts val="1100"/>
              </a:pPr>
              <a:r>
                <a:rPr lang="ru-RU" sz="1283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Arial"/>
                </a:rPr>
                <a:t>Информационная система (Единое Окно) для привлечения частных инвестиций в НИОКР, в том числе в рамках 1% от дохода </a:t>
              </a:r>
              <a:r>
                <a:rPr lang="ru-RU" sz="1283" dirty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Arial"/>
                </a:rPr>
                <a:t>недропользователей</a:t>
              </a:r>
              <a:r>
                <a:rPr lang="ru-RU" sz="1283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Arial"/>
                </a:rPr>
                <a:t> </a:t>
              </a:r>
              <a:endParaRPr sz="1283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9" name="Google Shape;642;g1b0b4827d83_0_54"/>
            <p:cNvSpPr txBox="1"/>
            <p:nvPr/>
          </p:nvSpPr>
          <p:spPr>
            <a:xfrm>
              <a:off x="7989300" y="2264400"/>
              <a:ext cx="6680700" cy="338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ru-RU" sz="1411" dirty="0">
                  <a:solidFill>
                    <a:srgbClr val="063C46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Консолидация заказов на НИОКР </a:t>
              </a:r>
              <a:endParaRPr sz="1411" dirty="0">
                <a:solidFill>
                  <a:srgbClr val="063C46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cxnSp>
          <p:nvCxnSpPr>
            <p:cNvPr id="60" name="Google Shape;643;g1b0b4827d83_0_54"/>
            <p:cNvCxnSpPr/>
            <p:nvPr/>
          </p:nvCxnSpPr>
          <p:spPr>
            <a:xfrm>
              <a:off x="7989288" y="2726976"/>
              <a:ext cx="4027200" cy="0"/>
            </a:xfrm>
            <a:prstGeom prst="straightConnector1">
              <a:avLst/>
            </a:prstGeom>
            <a:noFill/>
            <a:ln w="9525" cap="flat" cmpd="sng">
              <a:solidFill>
                <a:srgbClr val="00B3C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44;g1b0b4827d83_0_54"/>
            <p:cNvCxnSpPr/>
            <p:nvPr/>
          </p:nvCxnSpPr>
          <p:spPr>
            <a:xfrm>
              <a:off x="7989288" y="2726976"/>
              <a:ext cx="830100" cy="0"/>
            </a:xfrm>
            <a:prstGeom prst="straightConnector1">
              <a:avLst/>
            </a:prstGeom>
            <a:noFill/>
            <a:ln w="38100" cap="flat" cmpd="sng">
              <a:solidFill>
                <a:srgbClr val="00B3C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75840915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3"/>
            <a:ext cx="12192000" cy="825756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9" y="141207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8"/>
            <a:ext cx="4854736" cy="55335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prstClr val="white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prstClr val="white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8"/>
            <a:ext cx="4854736" cy="55335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prstClr val="white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prstClr val="white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7" y="6488675"/>
            <a:ext cx="277616" cy="338550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fld id="{35209E57-292E-4A8D-9567-972750D195D6}" type="slidenum">
              <a:rPr lang="ru-RU" sz="160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/>
              <a:t>43</a:t>
            </a:fld>
            <a:endParaRPr lang="ru-RU" sz="16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71020" y="-528880"/>
            <a:ext cx="3196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270510" algn="l"/>
              </a:tabLst>
            </a:pP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ОСНОВНЫЕ ПОКАЗАТЕЛИ </a:t>
            </a:r>
            <a:r>
              <a:rPr lang="ru-RU" b="1" dirty="0" err="1">
                <a:solidFill>
                  <a:srgbClr val="002060"/>
                </a:solidFill>
                <a:latin typeface="Arial Narrow" pitchFamily="34" charset="0"/>
              </a:rPr>
              <a:t>СГП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: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FC641EE0-3372-45AE-9B8B-F5F88E70DB9A}"/>
              </a:ext>
            </a:extLst>
          </p:cNvPr>
          <p:cNvSpPr/>
          <p:nvPr/>
        </p:nvSpPr>
        <p:spPr>
          <a:xfrm>
            <a:off x="2009697" y="3005764"/>
            <a:ext cx="8722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3. ОБЩИЕ ЦЕННОСТИ И КУЛЬТУРА</a:t>
            </a:r>
          </a:p>
        </p:txBody>
      </p:sp>
      <p:sp>
        <p:nvSpPr>
          <p:cNvPr id="23" name="Google Shape;109;g1acc5e1ce75_0_1"/>
          <p:cNvSpPr/>
          <p:nvPr/>
        </p:nvSpPr>
        <p:spPr>
          <a:xfrm>
            <a:off x="3063977" y="1933172"/>
            <a:ext cx="1961560" cy="266777"/>
          </a:xfrm>
          <a:custGeom>
            <a:avLst/>
            <a:gdLst/>
            <a:ahLst/>
            <a:cxnLst/>
            <a:rect l="l" t="t" r="r" b="b"/>
            <a:pathLst>
              <a:path w="8675536" h="1179893" extrusionOk="0">
                <a:moveTo>
                  <a:pt x="8180123" y="725534"/>
                </a:moveTo>
                <a:cubicBezTo>
                  <a:pt x="8120439" y="720570"/>
                  <a:pt x="8081836" y="699928"/>
                  <a:pt x="8028044" y="734753"/>
                </a:cubicBezTo>
                <a:cubicBezTo>
                  <a:pt x="7960003" y="778804"/>
                  <a:pt x="7983488" y="829106"/>
                  <a:pt x="7984258" y="863785"/>
                </a:cubicBezTo>
                <a:lnTo>
                  <a:pt x="7926655" y="863785"/>
                </a:lnTo>
                <a:cubicBezTo>
                  <a:pt x="7944095" y="929103"/>
                  <a:pt x="7940313" y="870982"/>
                  <a:pt x="8011852" y="939879"/>
                </a:cubicBezTo>
                <a:cubicBezTo>
                  <a:pt x="8028661" y="956067"/>
                  <a:pt x="8018122" y="951571"/>
                  <a:pt x="8041865" y="967472"/>
                </a:cubicBezTo>
                <a:cubicBezTo>
                  <a:pt x="8072071" y="945340"/>
                  <a:pt x="8052937" y="936636"/>
                  <a:pt x="8092807" y="914720"/>
                </a:cubicBezTo>
                <a:cubicBezTo>
                  <a:pt x="8133855" y="892158"/>
                  <a:pt x="8126706" y="916758"/>
                  <a:pt x="8157079" y="875303"/>
                </a:cubicBezTo>
                <a:cubicBezTo>
                  <a:pt x="8114796" y="874363"/>
                  <a:pt x="8093228" y="865849"/>
                  <a:pt x="8064909" y="852264"/>
                </a:cubicBezTo>
                <a:cubicBezTo>
                  <a:pt x="8080481" y="785431"/>
                  <a:pt x="8102803" y="791658"/>
                  <a:pt x="8157079" y="817703"/>
                </a:cubicBezTo>
                <a:cubicBezTo>
                  <a:pt x="8209039" y="1040715"/>
                  <a:pt x="7962648" y="1036215"/>
                  <a:pt x="7914401" y="887403"/>
                </a:cubicBezTo>
                <a:cubicBezTo>
                  <a:pt x="7877836" y="774621"/>
                  <a:pt x="7927291" y="624052"/>
                  <a:pt x="8136037" y="700496"/>
                </a:cubicBezTo>
                <a:cubicBezTo>
                  <a:pt x="8164861" y="711051"/>
                  <a:pt x="8161370" y="709238"/>
                  <a:pt x="8180123" y="725534"/>
                </a:cubicBezTo>
                <a:close/>
                <a:moveTo>
                  <a:pt x="495414" y="725534"/>
                </a:moveTo>
                <a:cubicBezTo>
                  <a:pt x="535565" y="690637"/>
                  <a:pt x="671188" y="650553"/>
                  <a:pt x="729568" y="710287"/>
                </a:cubicBezTo>
                <a:cubicBezTo>
                  <a:pt x="782792" y="764746"/>
                  <a:pt x="783390" y="882057"/>
                  <a:pt x="735068" y="942133"/>
                </a:cubicBezTo>
                <a:cubicBezTo>
                  <a:pt x="620416" y="1084671"/>
                  <a:pt x="426152" y="897611"/>
                  <a:pt x="527760" y="814136"/>
                </a:cubicBezTo>
                <a:cubicBezTo>
                  <a:pt x="570618" y="778925"/>
                  <a:pt x="599472" y="804378"/>
                  <a:pt x="610628" y="852264"/>
                </a:cubicBezTo>
                <a:cubicBezTo>
                  <a:pt x="582310" y="865849"/>
                  <a:pt x="560742" y="874363"/>
                  <a:pt x="518459" y="875303"/>
                </a:cubicBezTo>
                <a:cubicBezTo>
                  <a:pt x="557391" y="928440"/>
                  <a:pt x="559801" y="882429"/>
                  <a:pt x="607953" y="935585"/>
                </a:cubicBezTo>
                <a:cubicBezTo>
                  <a:pt x="620263" y="949174"/>
                  <a:pt x="595674" y="939631"/>
                  <a:pt x="633672" y="967472"/>
                </a:cubicBezTo>
                <a:cubicBezTo>
                  <a:pt x="665923" y="945875"/>
                  <a:pt x="651396" y="942848"/>
                  <a:pt x="688232" y="918342"/>
                </a:cubicBezTo>
                <a:cubicBezTo>
                  <a:pt x="732191" y="889094"/>
                  <a:pt x="735218" y="914962"/>
                  <a:pt x="748883" y="863785"/>
                </a:cubicBezTo>
                <a:lnTo>
                  <a:pt x="691279" y="863785"/>
                </a:lnTo>
                <a:cubicBezTo>
                  <a:pt x="704669" y="702847"/>
                  <a:pt x="626657" y="714614"/>
                  <a:pt x="495414" y="725534"/>
                </a:cubicBezTo>
                <a:close/>
                <a:moveTo>
                  <a:pt x="7788397" y="425996"/>
                </a:moveTo>
                <a:lnTo>
                  <a:pt x="7892089" y="598808"/>
                </a:lnTo>
                <a:cubicBezTo>
                  <a:pt x="7846997" y="629000"/>
                  <a:pt x="7805729" y="690281"/>
                  <a:pt x="7799919" y="760099"/>
                </a:cubicBezTo>
                <a:cubicBezTo>
                  <a:pt x="7774050" y="722870"/>
                  <a:pt x="7776669" y="660387"/>
                  <a:pt x="7684705" y="598808"/>
                </a:cubicBezTo>
                <a:cubicBezTo>
                  <a:pt x="7722129" y="542925"/>
                  <a:pt x="7781009" y="514765"/>
                  <a:pt x="7788397" y="425996"/>
                </a:cubicBezTo>
                <a:close/>
                <a:moveTo>
                  <a:pt x="5898905" y="587287"/>
                </a:moveTo>
                <a:cubicBezTo>
                  <a:pt x="5938909" y="560501"/>
                  <a:pt x="5974690" y="537423"/>
                  <a:pt x="6004661" y="497186"/>
                </a:cubicBezTo>
                <a:lnTo>
                  <a:pt x="6051948" y="406219"/>
                </a:lnTo>
                <a:cubicBezTo>
                  <a:pt x="6053480" y="403022"/>
                  <a:pt x="6057882" y="393610"/>
                  <a:pt x="6059400" y="390629"/>
                </a:cubicBezTo>
                <a:lnTo>
                  <a:pt x="6071723" y="368393"/>
                </a:lnTo>
                <a:cubicBezTo>
                  <a:pt x="6082588" y="498943"/>
                  <a:pt x="6198367" y="551511"/>
                  <a:pt x="6233022" y="598808"/>
                </a:cubicBezTo>
                <a:cubicBezTo>
                  <a:pt x="6114845" y="630361"/>
                  <a:pt x="6077366" y="790653"/>
                  <a:pt x="6060204" y="817703"/>
                </a:cubicBezTo>
                <a:cubicBezTo>
                  <a:pt x="6055390" y="759876"/>
                  <a:pt x="6030237" y="718866"/>
                  <a:pt x="5999406" y="682642"/>
                </a:cubicBezTo>
                <a:cubicBezTo>
                  <a:pt x="5969452" y="647451"/>
                  <a:pt x="5918063" y="613435"/>
                  <a:pt x="5898905" y="587287"/>
                </a:cubicBezTo>
                <a:close/>
                <a:moveTo>
                  <a:pt x="4239838" y="587287"/>
                </a:moveTo>
                <a:cubicBezTo>
                  <a:pt x="4275025" y="534745"/>
                  <a:pt x="4325074" y="520855"/>
                  <a:pt x="4332008" y="437518"/>
                </a:cubicBezTo>
                <a:cubicBezTo>
                  <a:pt x="4333621" y="439840"/>
                  <a:pt x="4335479" y="440989"/>
                  <a:pt x="4336084" y="444957"/>
                </a:cubicBezTo>
                <a:cubicBezTo>
                  <a:pt x="4341361" y="479662"/>
                  <a:pt x="4429119" y="577457"/>
                  <a:pt x="4435699" y="587287"/>
                </a:cubicBezTo>
                <a:cubicBezTo>
                  <a:pt x="4402374" y="637050"/>
                  <a:pt x="4349908" y="671934"/>
                  <a:pt x="4343530" y="748577"/>
                </a:cubicBezTo>
                <a:lnTo>
                  <a:pt x="4300061" y="665318"/>
                </a:lnTo>
                <a:cubicBezTo>
                  <a:pt x="4277471" y="629104"/>
                  <a:pt x="4260106" y="617550"/>
                  <a:pt x="4239838" y="587287"/>
                </a:cubicBezTo>
                <a:close/>
                <a:moveTo>
                  <a:pt x="2454035" y="575765"/>
                </a:moveTo>
                <a:cubicBezTo>
                  <a:pt x="2513909" y="559780"/>
                  <a:pt x="2597832" y="451812"/>
                  <a:pt x="2603815" y="379914"/>
                </a:cubicBezTo>
                <a:cubicBezTo>
                  <a:pt x="2639540" y="406092"/>
                  <a:pt x="2618515" y="392826"/>
                  <a:pt x="2638789" y="437106"/>
                </a:cubicBezTo>
                <a:cubicBezTo>
                  <a:pt x="2648890" y="459173"/>
                  <a:pt x="2659299" y="476889"/>
                  <a:pt x="2672584" y="495478"/>
                </a:cubicBezTo>
                <a:cubicBezTo>
                  <a:pt x="2705975" y="542207"/>
                  <a:pt x="2730025" y="556076"/>
                  <a:pt x="2776632" y="587287"/>
                </a:cubicBezTo>
                <a:cubicBezTo>
                  <a:pt x="2741586" y="635120"/>
                  <a:pt x="2647316" y="668907"/>
                  <a:pt x="2615334" y="806181"/>
                </a:cubicBezTo>
                <a:lnTo>
                  <a:pt x="2607022" y="791456"/>
                </a:lnTo>
                <a:cubicBezTo>
                  <a:pt x="2577636" y="734234"/>
                  <a:pt x="2587995" y="738976"/>
                  <a:pt x="2544882" y="680778"/>
                </a:cubicBezTo>
                <a:cubicBezTo>
                  <a:pt x="2472768" y="583430"/>
                  <a:pt x="2498154" y="659720"/>
                  <a:pt x="2454035" y="575765"/>
                </a:cubicBezTo>
                <a:close/>
                <a:moveTo>
                  <a:pt x="875619" y="425996"/>
                </a:moveTo>
                <a:lnTo>
                  <a:pt x="923562" y="516303"/>
                </a:lnTo>
                <a:cubicBezTo>
                  <a:pt x="945636" y="550080"/>
                  <a:pt x="969970" y="567653"/>
                  <a:pt x="990832" y="598808"/>
                </a:cubicBezTo>
                <a:cubicBezTo>
                  <a:pt x="944793" y="629633"/>
                  <a:pt x="923957" y="658319"/>
                  <a:pt x="900906" y="704738"/>
                </a:cubicBezTo>
                <a:lnTo>
                  <a:pt x="875619" y="748577"/>
                </a:lnTo>
                <a:cubicBezTo>
                  <a:pt x="860164" y="682250"/>
                  <a:pt x="832316" y="631531"/>
                  <a:pt x="783449" y="598808"/>
                </a:cubicBezTo>
                <a:cubicBezTo>
                  <a:pt x="817878" y="547393"/>
                  <a:pt x="869136" y="503877"/>
                  <a:pt x="875619" y="425996"/>
                </a:cubicBezTo>
                <a:close/>
                <a:moveTo>
                  <a:pt x="138255" y="472079"/>
                </a:moveTo>
                <a:cubicBezTo>
                  <a:pt x="240483" y="448265"/>
                  <a:pt x="335181" y="519046"/>
                  <a:pt x="416462" y="551031"/>
                </a:cubicBezTo>
                <a:cubicBezTo>
                  <a:pt x="456309" y="566709"/>
                  <a:pt x="472766" y="567895"/>
                  <a:pt x="495414" y="598808"/>
                </a:cubicBezTo>
                <a:cubicBezTo>
                  <a:pt x="459571" y="607159"/>
                  <a:pt x="390400" y="642147"/>
                  <a:pt x="349577" y="660351"/>
                </a:cubicBezTo>
                <a:cubicBezTo>
                  <a:pt x="248227" y="705535"/>
                  <a:pt x="243259" y="714016"/>
                  <a:pt x="138255" y="714016"/>
                </a:cubicBezTo>
                <a:cubicBezTo>
                  <a:pt x="139492" y="658473"/>
                  <a:pt x="163937" y="625848"/>
                  <a:pt x="184339" y="587287"/>
                </a:cubicBezTo>
                <a:cubicBezTo>
                  <a:pt x="160466" y="551635"/>
                  <a:pt x="139891" y="531326"/>
                  <a:pt x="138255" y="472079"/>
                </a:cubicBezTo>
                <a:close/>
                <a:moveTo>
                  <a:pt x="8491198" y="587287"/>
                </a:moveTo>
                <a:cubicBezTo>
                  <a:pt x="8511600" y="625848"/>
                  <a:pt x="8536045" y="658473"/>
                  <a:pt x="8537282" y="714016"/>
                </a:cubicBezTo>
                <a:cubicBezTo>
                  <a:pt x="8351252" y="714016"/>
                  <a:pt x="8314011" y="629999"/>
                  <a:pt x="8180123" y="598808"/>
                </a:cubicBezTo>
                <a:cubicBezTo>
                  <a:pt x="8203523" y="566873"/>
                  <a:pt x="8285859" y="537579"/>
                  <a:pt x="8338064" y="514807"/>
                </a:cubicBezTo>
                <a:cubicBezTo>
                  <a:pt x="8412912" y="482167"/>
                  <a:pt x="8432095" y="472079"/>
                  <a:pt x="8537282" y="472079"/>
                </a:cubicBezTo>
                <a:cubicBezTo>
                  <a:pt x="8532462" y="529983"/>
                  <a:pt x="8515770" y="550590"/>
                  <a:pt x="8491198" y="587287"/>
                </a:cubicBezTo>
                <a:close/>
                <a:moveTo>
                  <a:pt x="8168601" y="460561"/>
                </a:moveTo>
                <a:lnTo>
                  <a:pt x="8130096" y="479668"/>
                </a:lnTo>
                <a:cubicBezTo>
                  <a:pt x="8110142" y="487304"/>
                  <a:pt x="8095432" y="491210"/>
                  <a:pt x="8076568" y="496121"/>
                </a:cubicBezTo>
                <a:cubicBezTo>
                  <a:pt x="7937785" y="532285"/>
                  <a:pt x="7880766" y="413329"/>
                  <a:pt x="7914088" y="298536"/>
                </a:cubicBezTo>
                <a:cubicBezTo>
                  <a:pt x="7957099" y="150373"/>
                  <a:pt x="8121879" y="179092"/>
                  <a:pt x="8159515" y="251059"/>
                </a:cubicBezTo>
                <a:cubicBezTo>
                  <a:pt x="8180737" y="291638"/>
                  <a:pt x="8165292" y="333136"/>
                  <a:pt x="8157079" y="368393"/>
                </a:cubicBezTo>
                <a:cubicBezTo>
                  <a:pt x="8123182" y="376292"/>
                  <a:pt x="8121915" y="379914"/>
                  <a:pt x="8076431" y="379914"/>
                </a:cubicBezTo>
                <a:cubicBezTo>
                  <a:pt x="8073390" y="344242"/>
                  <a:pt x="8076572" y="358135"/>
                  <a:pt x="8064909" y="333831"/>
                </a:cubicBezTo>
                <a:cubicBezTo>
                  <a:pt x="8141142" y="282785"/>
                  <a:pt x="8121572" y="336209"/>
                  <a:pt x="8157079" y="287749"/>
                </a:cubicBezTo>
                <a:cubicBezTo>
                  <a:pt x="8058472" y="264778"/>
                  <a:pt x="8064511" y="254844"/>
                  <a:pt x="8053387" y="207105"/>
                </a:cubicBezTo>
                <a:lnTo>
                  <a:pt x="7992443" y="261368"/>
                </a:lnTo>
                <a:cubicBezTo>
                  <a:pt x="7949784" y="289000"/>
                  <a:pt x="7958912" y="262619"/>
                  <a:pt x="7926655" y="310792"/>
                </a:cubicBezTo>
                <a:lnTo>
                  <a:pt x="7984258" y="310792"/>
                </a:lnTo>
                <a:cubicBezTo>
                  <a:pt x="7984258" y="492199"/>
                  <a:pt x="8047799" y="463252"/>
                  <a:pt x="8168601" y="460561"/>
                </a:cubicBezTo>
                <a:close/>
                <a:moveTo>
                  <a:pt x="506937" y="460561"/>
                </a:moveTo>
                <a:cubicBezTo>
                  <a:pt x="568600" y="461932"/>
                  <a:pt x="593894" y="481716"/>
                  <a:pt x="652748" y="445114"/>
                </a:cubicBezTo>
                <a:cubicBezTo>
                  <a:pt x="715208" y="406265"/>
                  <a:pt x="692703" y="374748"/>
                  <a:pt x="691279" y="310792"/>
                </a:cubicBezTo>
                <a:lnTo>
                  <a:pt x="748883" y="310792"/>
                </a:lnTo>
                <a:cubicBezTo>
                  <a:pt x="716626" y="262619"/>
                  <a:pt x="725754" y="289000"/>
                  <a:pt x="683095" y="261368"/>
                </a:cubicBezTo>
                <a:cubicBezTo>
                  <a:pt x="681028" y="260026"/>
                  <a:pt x="678190" y="258165"/>
                  <a:pt x="676227" y="256718"/>
                </a:cubicBezTo>
                <a:cubicBezTo>
                  <a:pt x="674290" y="255288"/>
                  <a:pt x="671694" y="253093"/>
                  <a:pt x="669865" y="251558"/>
                </a:cubicBezTo>
                <a:cubicBezTo>
                  <a:pt x="668931" y="250774"/>
                  <a:pt x="656507" y="237385"/>
                  <a:pt x="652980" y="233878"/>
                </a:cubicBezTo>
                <a:cubicBezTo>
                  <a:pt x="635279" y="216301"/>
                  <a:pt x="642879" y="220985"/>
                  <a:pt x="622150" y="207105"/>
                </a:cubicBezTo>
                <a:cubicBezTo>
                  <a:pt x="611017" y="254893"/>
                  <a:pt x="616428" y="264925"/>
                  <a:pt x="518459" y="287749"/>
                </a:cubicBezTo>
                <a:cubicBezTo>
                  <a:pt x="553965" y="336209"/>
                  <a:pt x="534396" y="282785"/>
                  <a:pt x="610628" y="333831"/>
                </a:cubicBezTo>
                <a:cubicBezTo>
                  <a:pt x="600210" y="354846"/>
                  <a:pt x="601742" y="348243"/>
                  <a:pt x="599106" y="379914"/>
                </a:cubicBezTo>
                <a:cubicBezTo>
                  <a:pt x="553622" y="379914"/>
                  <a:pt x="552355" y="376292"/>
                  <a:pt x="518459" y="368393"/>
                </a:cubicBezTo>
                <a:cubicBezTo>
                  <a:pt x="467847" y="151163"/>
                  <a:pt x="700159" y="147434"/>
                  <a:pt x="756407" y="280254"/>
                </a:cubicBezTo>
                <a:cubicBezTo>
                  <a:pt x="848064" y="496693"/>
                  <a:pt x="606164" y="546805"/>
                  <a:pt x="506937" y="460561"/>
                </a:cubicBezTo>
                <a:close/>
                <a:moveTo>
                  <a:pt x="6256065" y="322310"/>
                </a:moveTo>
                <a:cubicBezTo>
                  <a:pt x="6373683" y="294910"/>
                  <a:pt x="6403612" y="390642"/>
                  <a:pt x="6335649" y="425849"/>
                </a:cubicBezTo>
                <a:cubicBezTo>
                  <a:pt x="6218798" y="486383"/>
                  <a:pt x="6128066" y="269781"/>
                  <a:pt x="6229566" y="169086"/>
                </a:cubicBezTo>
                <a:cubicBezTo>
                  <a:pt x="6332513" y="66957"/>
                  <a:pt x="6513084" y="179970"/>
                  <a:pt x="6605544" y="226305"/>
                </a:cubicBezTo>
                <a:lnTo>
                  <a:pt x="7121779" y="470466"/>
                </a:lnTo>
                <a:cubicBezTo>
                  <a:pt x="7165457" y="488149"/>
                  <a:pt x="7355563" y="574149"/>
                  <a:pt x="7373630" y="598808"/>
                </a:cubicBezTo>
                <a:lnTo>
                  <a:pt x="6624574" y="944259"/>
                </a:lnTo>
                <a:cubicBezTo>
                  <a:pt x="6498096" y="1006549"/>
                  <a:pt x="6456434" y="1048115"/>
                  <a:pt x="6313672" y="1048115"/>
                </a:cubicBezTo>
                <a:cubicBezTo>
                  <a:pt x="6150737" y="1048115"/>
                  <a:pt x="6133553" y="748577"/>
                  <a:pt x="6313672" y="748577"/>
                </a:cubicBezTo>
                <a:cubicBezTo>
                  <a:pt x="6351204" y="748577"/>
                  <a:pt x="6358098" y="781274"/>
                  <a:pt x="6371279" y="806181"/>
                </a:cubicBezTo>
                <a:cubicBezTo>
                  <a:pt x="6360858" y="827193"/>
                  <a:pt x="6362393" y="820593"/>
                  <a:pt x="6359757" y="852264"/>
                </a:cubicBezTo>
                <a:cubicBezTo>
                  <a:pt x="6315824" y="862498"/>
                  <a:pt x="6313953" y="863785"/>
                  <a:pt x="6256065" y="863785"/>
                </a:cubicBezTo>
                <a:cubicBezTo>
                  <a:pt x="6271046" y="919880"/>
                  <a:pt x="6296350" y="913705"/>
                  <a:pt x="6340743" y="940399"/>
                </a:cubicBezTo>
                <a:cubicBezTo>
                  <a:pt x="6389003" y="969421"/>
                  <a:pt x="6376103" y="994845"/>
                  <a:pt x="6417364" y="1025075"/>
                </a:cubicBezTo>
                <a:cubicBezTo>
                  <a:pt x="6511516" y="884480"/>
                  <a:pt x="6419849" y="984443"/>
                  <a:pt x="6519024" y="930879"/>
                </a:cubicBezTo>
                <a:cubicBezTo>
                  <a:pt x="6548705" y="914848"/>
                  <a:pt x="6560409" y="891041"/>
                  <a:pt x="6578663" y="863785"/>
                </a:cubicBezTo>
                <a:cubicBezTo>
                  <a:pt x="6396048" y="863785"/>
                  <a:pt x="6516905" y="834269"/>
                  <a:pt x="6428886" y="667933"/>
                </a:cubicBezTo>
                <a:cubicBezTo>
                  <a:pt x="6776735" y="667933"/>
                  <a:pt x="6728439" y="635139"/>
                  <a:pt x="6728439" y="840742"/>
                </a:cubicBezTo>
                <a:cubicBezTo>
                  <a:pt x="6824400" y="794699"/>
                  <a:pt x="6840955" y="778406"/>
                  <a:pt x="6866694" y="667933"/>
                </a:cubicBezTo>
                <a:cubicBezTo>
                  <a:pt x="6922383" y="680905"/>
                  <a:pt x="6888595" y="690973"/>
                  <a:pt x="6970385" y="690973"/>
                </a:cubicBezTo>
                <a:cubicBezTo>
                  <a:pt x="7024197" y="690973"/>
                  <a:pt x="7109404" y="632079"/>
                  <a:pt x="7131684" y="598808"/>
                </a:cubicBezTo>
                <a:cubicBezTo>
                  <a:pt x="7120815" y="558104"/>
                  <a:pt x="6996845" y="431016"/>
                  <a:pt x="6866694" y="518161"/>
                </a:cubicBezTo>
                <a:cubicBezTo>
                  <a:pt x="6844142" y="421369"/>
                  <a:pt x="6827340" y="368393"/>
                  <a:pt x="6728439" y="345353"/>
                </a:cubicBezTo>
                <a:cubicBezTo>
                  <a:pt x="6728439" y="550296"/>
                  <a:pt x="6781516" y="518161"/>
                  <a:pt x="6428886" y="518161"/>
                </a:cubicBezTo>
                <a:cubicBezTo>
                  <a:pt x="6454997" y="468813"/>
                  <a:pt x="6473344" y="395331"/>
                  <a:pt x="6474971" y="322310"/>
                </a:cubicBezTo>
                <a:lnTo>
                  <a:pt x="6567140" y="322310"/>
                </a:lnTo>
                <a:cubicBezTo>
                  <a:pt x="6562264" y="263726"/>
                  <a:pt x="6534541" y="261342"/>
                  <a:pt x="6490125" y="238031"/>
                </a:cubicBezTo>
                <a:cubicBezTo>
                  <a:pt x="6419225" y="200829"/>
                  <a:pt x="6456982" y="177753"/>
                  <a:pt x="6394320" y="161020"/>
                </a:cubicBezTo>
                <a:cubicBezTo>
                  <a:pt x="6388735" y="185000"/>
                  <a:pt x="6388033" y="190098"/>
                  <a:pt x="6374643" y="210469"/>
                </a:cubicBezTo>
                <a:cubicBezTo>
                  <a:pt x="6352393" y="244318"/>
                  <a:pt x="6363699" y="228695"/>
                  <a:pt x="6330067" y="246542"/>
                </a:cubicBezTo>
                <a:cubicBezTo>
                  <a:pt x="6290540" y="267518"/>
                  <a:pt x="6267878" y="278073"/>
                  <a:pt x="6256065" y="322310"/>
                </a:cubicBezTo>
                <a:close/>
                <a:moveTo>
                  <a:pt x="2108397" y="322310"/>
                </a:moveTo>
                <a:lnTo>
                  <a:pt x="2200567" y="322310"/>
                </a:lnTo>
                <a:cubicBezTo>
                  <a:pt x="2202010" y="387105"/>
                  <a:pt x="2223467" y="474345"/>
                  <a:pt x="2246652" y="518161"/>
                </a:cubicBezTo>
                <a:cubicBezTo>
                  <a:pt x="1915638" y="518161"/>
                  <a:pt x="1947098" y="566696"/>
                  <a:pt x="1947098" y="345353"/>
                </a:cubicBezTo>
                <a:cubicBezTo>
                  <a:pt x="1913728" y="353128"/>
                  <a:pt x="1872444" y="377762"/>
                  <a:pt x="1852682" y="400707"/>
                </a:cubicBezTo>
                <a:cubicBezTo>
                  <a:pt x="1823560" y="434523"/>
                  <a:pt x="1820366" y="468124"/>
                  <a:pt x="1820366" y="529683"/>
                </a:cubicBezTo>
                <a:cubicBezTo>
                  <a:pt x="1751985" y="483897"/>
                  <a:pt x="1717180" y="452138"/>
                  <a:pt x="1589233" y="540499"/>
                </a:cubicBezTo>
                <a:cubicBezTo>
                  <a:pt x="1557453" y="562445"/>
                  <a:pt x="1547652" y="564688"/>
                  <a:pt x="1543854" y="610330"/>
                </a:cubicBezTo>
                <a:cubicBezTo>
                  <a:pt x="1587048" y="621861"/>
                  <a:pt x="1577489" y="632598"/>
                  <a:pt x="1613254" y="656141"/>
                </a:cubicBezTo>
                <a:cubicBezTo>
                  <a:pt x="1734953" y="736252"/>
                  <a:pt x="1786943" y="667271"/>
                  <a:pt x="1820366" y="644891"/>
                </a:cubicBezTo>
                <a:cubicBezTo>
                  <a:pt x="1820366" y="761055"/>
                  <a:pt x="1826228" y="776790"/>
                  <a:pt x="1947098" y="840742"/>
                </a:cubicBezTo>
                <a:cubicBezTo>
                  <a:pt x="1947098" y="766042"/>
                  <a:pt x="1944499" y="728542"/>
                  <a:pt x="1958620" y="667933"/>
                </a:cubicBezTo>
                <a:lnTo>
                  <a:pt x="2246652" y="667933"/>
                </a:lnTo>
                <a:cubicBezTo>
                  <a:pt x="2158633" y="834269"/>
                  <a:pt x="2279490" y="863785"/>
                  <a:pt x="2096875" y="863785"/>
                </a:cubicBezTo>
                <a:cubicBezTo>
                  <a:pt x="2179071" y="986520"/>
                  <a:pt x="2176791" y="898745"/>
                  <a:pt x="2228033" y="974571"/>
                </a:cubicBezTo>
                <a:cubicBezTo>
                  <a:pt x="2239163" y="991040"/>
                  <a:pt x="2247390" y="1008969"/>
                  <a:pt x="2258174" y="1025075"/>
                </a:cubicBezTo>
                <a:cubicBezTo>
                  <a:pt x="2314582" y="987304"/>
                  <a:pt x="2279666" y="973598"/>
                  <a:pt x="2334677" y="940281"/>
                </a:cubicBezTo>
                <a:cubicBezTo>
                  <a:pt x="2379086" y="913388"/>
                  <a:pt x="2404341" y="920445"/>
                  <a:pt x="2419472" y="863785"/>
                </a:cubicBezTo>
                <a:cubicBezTo>
                  <a:pt x="2361585" y="863785"/>
                  <a:pt x="2359713" y="862498"/>
                  <a:pt x="2315781" y="852264"/>
                </a:cubicBezTo>
                <a:cubicBezTo>
                  <a:pt x="2312740" y="816592"/>
                  <a:pt x="2315921" y="830484"/>
                  <a:pt x="2304258" y="806181"/>
                </a:cubicBezTo>
                <a:cubicBezTo>
                  <a:pt x="2325147" y="766708"/>
                  <a:pt x="2323233" y="748577"/>
                  <a:pt x="2373387" y="748577"/>
                </a:cubicBezTo>
                <a:cubicBezTo>
                  <a:pt x="2531541" y="748577"/>
                  <a:pt x="2530963" y="1048115"/>
                  <a:pt x="2361865" y="1048115"/>
                </a:cubicBezTo>
                <a:cubicBezTo>
                  <a:pt x="2223203" y="1048115"/>
                  <a:pt x="2084167" y="964059"/>
                  <a:pt x="1931589" y="890815"/>
                </a:cubicBezTo>
                <a:lnTo>
                  <a:pt x="1689812" y="775438"/>
                </a:lnTo>
                <a:cubicBezTo>
                  <a:pt x="1643326" y="751990"/>
                  <a:pt x="1609854" y="740537"/>
                  <a:pt x="1562907" y="718007"/>
                </a:cubicBezTo>
                <a:cubicBezTo>
                  <a:pt x="1498233" y="686963"/>
                  <a:pt x="1373593" y="612825"/>
                  <a:pt x="1313429" y="598808"/>
                </a:cubicBezTo>
                <a:cubicBezTo>
                  <a:pt x="1338250" y="564930"/>
                  <a:pt x="1505110" y="490161"/>
                  <a:pt x="1553759" y="470466"/>
                </a:cubicBezTo>
                <a:cubicBezTo>
                  <a:pt x="1721661" y="402486"/>
                  <a:pt x="2227821" y="126459"/>
                  <a:pt x="2338824" y="126459"/>
                </a:cubicBezTo>
                <a:cubicBezTo>
                  <a:pt x="2510564" y="126459"/>
                  <a:pt x="2531854" y="359307"/>
                  <a:pt x="2423979" y="419857"/>
                </a:cubicBezTo>
                <a:cubicBezTo>
                  <a:pt x="2402068" y="432156"/>
                  <a:pt x="2390514" y="437639"/>
                  <a:pt x="2365409" y="434069"/>
                </a:cubicBezTo>
                <a:cubicBezTo>
                  <a:pt x="2317159" y="427211"/>
                  <a:pt x="2285271" y="366603"/>
                  <a:pt x="2325464" y="333319"/>
                </a:cubicBezTo>
                <a:cubicBezTo>
                  <a:pt x="2347731" y="314877"/>
                  <a:pt x="2381715" y="322310"/>
                  <a:pt x="2419472" y="322310"/>
                </a:cubicBezTo>
                <a:cubicBezTo>
                  <a:pt x="2406075" y="272136"/>
                  <a:pt x="2376843" y="265000"/>
                  <a:pt x="2339180" y="241310"/>
                </a:cubicBezTo>
                <a:cubicBezTo>
                  <a:pt x="2282508" y="205665"/>
                  <a:pt x="2303932" y="176316"/>
                  <a:pt x="2246652" y="161020"/>
                </a:cubicBezTo>
                <a:cubicBezTo>
                  <a:pt x="2219313" y="278373"/>
                  <a:pt x="2117274" y="215668"/>
                  <a:pt x="2108397" y="322310"/>
                </a:cubicBezTo>
                <a:close/>
                <a:moveTo>
                  <a:pt x="5703044" y="518161"/>
                </a:moveTo>
                <a:lnTo>
                  <a:pt x="5426532" y="518161"/>
                </a:lnTo>
                <a:cubicBezTo>
                  <a:pt x="5362756" y="422926"/>
                  <a:pt x="5401339" y="441894"/>
                  <a:pt x="5403488" y="345353"/>
                </a:cubicBezTo>
                <a:cubicBezTo>
                  <a:pt x="5322543" y="352087"/>
                  <a:pt x="5267180" y="430790"/>
                  <a:pt x="5265233" y="518161"/>
                </a:cubicBezTo>
                <a:cubicBezTo>
                  <a:pt x="5190346" y="478538"/>
                  <a:pt x="5152838" y="467673"/>
                  <a:pt x="5064166" y="524477"/>
                </a:cubicBezTo>
                <a:cubicBezTo>
                  <a:pt x="5030142" y="546273"/>
                  <a:pt x="5008885" y="568698"/>
                  <a:pt x="4988721" y="598808"/>
                </a:cubicBezTo>
                <a:cubicBezTo>
                  <a:pt x="5086524" y="664296"/>
                  <a:pt x="5139921" y="740318"/>
                  <a:pt x="5265233" y="656412"/>
                </a:cubicBezTo>
                <a:cubicBezTo>
                  <a:pt x="5267343" y="751062"/>
                  <a:pt x="5325133" y="822490"/>
                  <a:pt x="5403488" y="840742"/>
                </a:cubicBezTo>
                <a:cubicBezTo>
                  <a:pt x="5403488" y="766499"/>
                  <a:pt x="5370757" y="760157"/>
                  <a:pt x="5415010" y="667933"/>
                </a:cubicBezTo>
                <a:lnTo>
                  <a:pt x="5691522" y="667933"/>
                </a:lnTo>
                <a:cubicBezTo>
                  <a:pt x="5680872" y="713637"/>
                  <a:pt x="5667936" y="750282"/>
                  <a:pt x="5661003" y="798703"/>
                </a:cubicBezTo>
                <a:cubicBezTo>
                  <a:pt x="5648589" y="885358"/>
                  <a:pt x="5651447" y="863785"/>
                  <a:pt x="5553264" y="863785"/>
                </a:cubicBezTo>
                <a:cubicBezTo>
                  <a:pt x="5625753" y="1000769"/>
                  <a:pt x="5670614" y="885881"/>
                  <a:pt x="5703044" y="1025075"/>
                </a:cubicBezTo>
                <a:cubicBezTo>
                  <a:pt x="5756484" y="1010804"/>
                  <a:pt x="5737656" y="976654"/>
                  <a:pt x="5783969" y="944706"/>
                </a:cubicBezTo>
                <a:cubicBezTo>
                  <a:pt x="5826102" y="915645"/>
                  <a:pt x="5859441" y="925285"/>
                  <a:pt x="5875861" y="863785"/>
                </a:cubicBezTo>
                <a:cubicBezTo>
                  <a:pt x="5817973" y="863785"/>
                  <a:pt x="5816103" y="862498"/>
                  <a:pt x="5772169" y="852264"/>
                </a:cubicBezTo>
                <a:cubicBezTo>
                  <a:pt x="5754481" y="778383"/>
                  <a:pt x="5755886" y="829991"/>
                  <a:pt x="5772169" y="760099"/>
                </a:cubicBezTo>
                <a:cubicBezTo>
                  <a:pt x="6016996" y="703063"/>
                  <a:pt x="5975199" y="1048115"/>
                  <a:pt x="5818255" y="1048115"/>
                </a:cubicBezTo>
                <a:cubicBezTo>
                  <a:pt x="5675878" y="1048115"/>
                  <a:pt x="5513348" y="953794"/>
                  <a:pt x="5388148" y="890646"/>
                </a:cubicBezTo>
                <a:lnTo>
                  <a:pt x="4758297" y="598808"/>
                </a:lnTo>
                <a:cubicBezTo>
                  <a:pt x="4791145" y="553976"/>
                  <a:pt x="5417704" y="280140"/>
                  <a:pt x="5518871" y="230315"/>
                </a:cubicBezTo>
                <a:cubicBezTo>
                  <a:pt x="5583986" y="198245"/>
                  <a:pt x="5706111" y="126459"/>
                  <a:pt x="5795214" y="126459"/>
                </a:cubicBezTo>
                <a:cubicBezTo>
                  <a:pt x="5995059" y="126459"/>
                  <a:pt x="5983263" y="437518"/>
                  <a:pt x="5829777" y="437518"/>
                </a:cubicBezTo>
                <a:cubicBezTo>
                  <a:pt x="5760252" y="437518"/>
                  <a:pt x="5696313" y="314789"/>
                  <a:pt x="5875861" y="310792"/>
                </a:cubicBezTo>
                <a:cubicBezTo>
                  <a:pt x="5813555" y="217745"/>
                  <a:pt x="5759890" y="276097"/>
                  <a:pt x="5726085" y="149501"/>
                </a:cubicBezTo>
                <a:cubicBezTo>
                  <a:pt x="5679360" y="183733"/>
                  <a:pt x="5703067" y="206377"/>
                  <a:pt x="5640829" y="237062"/>
                </a:cubicBezTo>
                <a:cubicBezTo>
                  <a:pt x="5633252" y="240794"/>
                  <a:pt x="5535553" y="286060"/>
                  <a:pt x="5564724" y="312457"/>
                </a:cubicBezTo>
                <a:cubicBezTo>
                  <a:pt x="5615117" y="358066"/>
                  <a:pt x="5642991" y="259821"/>
                  <a:pt x="5660953" y="387441"/>
                </a:cubicBezTo>
                <a:cubicBezTo>
                  <a:pt x="5670349" y="454202"/>
                  <a:pt x="5674432" y="464097"/>
                  <a:pt x="5703044" y="518161"/>
                </a:cubicBezTo>
                <a:close/>
                <a:moveTo>
                  <a:pt x="2799676" y="310792"/>
                </a:moveTo>
                <a:cubicBezTo>
                  <a:pt x="2979224" y="314789"/>
                  <a:pt x="2915285" y="437518"/>
                  <a:pt x="2845761" y="437518"/>
                </a:cubicBezTo>
                <a:cubicBezTo>
                  <a:pt x="2692274" y="437518"/>
                  <a:pt x="2680478" y="126459"/>
                  <a:pt x="2880324" y="126459"/>
                </a:cubicBezTo>
                <a:cubicBezTo>
                  <a:pt x="2974913" y="126459"/>
                  <a:pt x="3410611" y="345131"/>
                  <a:pt x="3533111" y="406882"/>
                </a:cubicBezTo>
                <a:cubicBezTo>
                  <a:pt x="3597553" y="439366"/>
                  <a:pt x="3889886" y="561474"/>
                  <a:pt x="3917241" y="598808"/>
                </a:cubicBezTo>
                <a:cubicBezTo>
                  <a:pt x="3858047" y="612596"/>
                  <a:pt x="3301701" y="890044"/>
                  <a:pt x="3179727" y="944278"/>
                </a:cubicBezTo>
                <a:cubicBezTo>
                  <a:pt x="3133518" y="964826"/>
                  <a:pt x="3096839" y="979907"/>
                  <a:pt x="3053187" y="1002075"/>
                </a:cubicBezTo>
                <a:cubicBezTo>
                  <a:pt x="2958068" y="1050381"/>
                  <a:pt x="2964665" y="1048115"/>
                  <a:pt x="2857283" y="1048115"/>
                </a:cubicBezTo>
                <a:cubicBezTo>
                  <a:pt x="2700338" y="1048115"/>
                  <a:pt x="2658541" y="703063"/>
                  <a:pt x="2903368" y="760099"/>
                </a:cubicBezTo>
                <a:cubicBezTo>
                  <a:pt x="2922826" y="841372"/>
                  <a:pt x="2932751" y="863785"/>
                  <a:pt x="2799676" y="863785"/>
                </a:cubicBezTo>
                <a:cubicBezTo>
                  <a:pt x="2812348" y="911236"/>
                  <a:pt x="2844236" y="915984"/>
                  <a:pt x="2884517" y="940235"/>
                </a:cubicBezTo>
                <a:cubicBezTo>
                  <a:pt x="2954571" y="982405"/>
                  <a:pt x="2911771" y="1008861"/>
                  <a:pt x="2972494" y="1025075"/>
                </a:cubicBezTo>
                <a:cubicBezTo>
                  <a:pt x="3003248" y="893069"/>
                  <a:pt x="3093086" y="973085"/>
                  <a:pt x="3122273" y="863785"/>
                </a:cubicBezTo>
                <a:cubicBezTo>
                  <a:pt x="3004506" y="863785"/>
                  <a:pt x="3040479" y="910279"/>
                  <a:pt x="2984015" y="667933"/>
                </a:cubicBezTo>
                <a:cubicBezTo>
                  <a:pt x="3362054" y="667933"/>
                  <a:pt x="3276338" y="648235"/>
                  <a:pt x="3272050" y="840742"/>
                </a:cubicBezTo>
                <a:cubicBezTo>
                  <a:pt x="3351205" y="822304"/>
                  <a:pt x="3410304" y="755030"/>
                  <a:pt x="3410304" y="656412"/>
                </a:cubicBezTo>
                <a:cubicBezTo>
                  <a:pt x="3535616" y="740318"/>
                  <a:pt x="3589013" y="664296"/>
                  <a:pt x="3686817" y="598808"/>
                </a:cubicBezTo>
                <a:cubicBezTo>
                  <a:pt x="3647668" y="540352"/>
                  <a:pt x="3561746" y="483600"/>
                  <a:pt x="3502474" y="483600"/>
                </a:cubicBezTo>
                <a:cubicBezTo>
                  <a:pt x="3480315" y="483600"/>
                  <a:pt x="3426807" y="509432"/>
                  <a:pt x="3410304" y="518161"/>
                </a:cubicBezTo>
                <a:cubicBezTo>
                  <a:pt x="3408358" y="430790"/>
                  <a:pt x="3352995" y="352087"/>
                  <a:pt x="3272050" y="345353"/>
                </a:cubicBezTo>
                <a:cubicBezTo>
                  <a:pt x="3289584" y="464721"/>
                  <a:pt x="3297788" y="445320"/>
                  <a:pt x="3249006" y="518161"/>
                </a:cubicBezTo>
                <a:lnTo>
                  <a:pt x="2972494" y="518161"/>
                </a:lnTo>
                <a:cubicBezTo>
                  <a:pt x="3005074" y="469512"/>
                  <a:pt x="3005639" y="449830"/>
                  <a:pt x="3014542" y="387399"/>
                </a:cubicBezTo>
                <a:cubicBezTo>
                  <a:pt x="3032746" y="259762"/>
                  <a:pt x="3060368" y="358112"/>
                  <a:pt x="3110813" y="312457"/>
                </a:cubicBezTo>
                <a:cubicBezTo>
                  <a:pt x="3140033" y="286015"/>
                  <a:pt x="3044549" y="241911"/>
                  <a:pt x="3034709" y="237062"/>
                </a:cubicBezTo>
                <a:cubicBezTo>
                  <a:pt x="2972471" y="206377"/>
                  <a:pt x="2996178" y="183733"/>
                  <a:pt x="2949453" y="149501"/>
                </a:cubicBezTo>
                <a:cubicBezTo>
                  <a:pt x="2921330" y="270199"/>
                  <a:pt x="2862286" y="217298"/>
                  <a:pt x="2799676" y="310792"/>
                </a:cubicBezTo>
                <a:close/>
                <a:moveTo>
                  <a:pt x="506937" y="460561"/>
                </a:moveTo>
                <a:cubicBezTo>
                  <a:pt x="442086" y="455163"/>
                  <a:pt x="304896" y="359849"/>
                  <a:pt x="179463" y="337610"/>
                </a:cubicBezTo>
                <a:cubicBezTo>
                  <a:pt x="104280" y="324276"/>
                  <a:pt x="60765" y="354382"/>
                  <a:pt x="38348" y="406810"/>
                </a:cubicBezTo>
                <a:cubicBezTo>
                  <a:pt x="-5983" y="510493"/>
                  <a:pt x="50233" y="533670"/>
                  <a:pt x="53629" y="588955"/>
                </a:cubicBezTo>
                <a:cubicBezTo>
                  <a:pt x="56588" y="637082"/>
                  <a:pt x="-1875" y="672643"/>
                  <a:pt x="32061" y="762286"/>
                </a:cubicBezTo>
                <a:cubicBezTo>
                  <a:pt x="110521" y="969545"/>
                  <a:pt x="388578" y="734427"/>
                  <a:pt x="495414" y="725534"/>
                </a:cubicBezTo>
                <a:cubicBezTo>
                  <a:pt x="467733" y="763315"/>
                  <a:pt x="461172" y="740642"/>
                  <a:pt x="432945" y="789797"/>
                </a:cubicBezTo>
                <a:cubicBezTo>
                  <a:pt x="412376" y="825622"/>
                  <a:pt x="414767" y="847025"/>
                  <a:pt x="414767" y="898346"/>
                </a:cubicBezTo>
                <a:cubicBezTo>
                  <a:pt x="384195" y="882171"/>
                  <a:pt x="364688" y="868439"/>
                  <a:pt x="334119" y="852264"/>
                </a:cubicBezTo>
                <a:lnTo>
                  <a:pt x="334119" y="909867"/>
                </a:lnTo>
                <a:cubicBezTo>
                  <a:pt x="309129" y="904045"/>
                  <a:pt x="263661" y="885724"/>
                  <a:pt x="241946" y="875303"/>
                </a:cubicBezTo>
                <a:lnTo>
                  <a:pt x="255216" y="944046"/>
                </a:lnTo>
                <a:cubicBezTo>
                  <a:pt x="177301" y="938090"/>
                  <a:pt x="138633" y="930520"/>
                  <a:pt x="80135" y="978477"/>
                </a:cubicBezTo>
                <a:cubicBezTo>
                  <a:pt x="40869" y="1010667"/>
                  <a:pt x="13524" y="1070707"/>
                  <a:pt x="0" y="1128759"/>
                </a:cubicBezTo>
                <a:cubicBezTo>
                  <a:pt x="67244" y="1113096"/>
                  <a:pt x="102340" y="1073421"/>
                  <a:pt x="190714" y="1054336"/>
                </a:cubicBezTo>
                <a:cubicBezTo>
                  <a:pt x="270020" y="1037211"/>
                  <a:pt x="369453" y="1065231"/>
                  <a:pt x="428637" y="1080328"/>
                </a:cubicBezTo>
                <a:cubicBezTo>
                  <a:pt x="732700" y="1157892"/>
                  <a:pt x="682239" y="1112182"/>
                  <a:pt x="829534" y="1013554"/>
                </a:cubicBezTo>
                <a:cubicBezTo>
                  <a:pt x="833283" y="1058611"/>
                  <a:pt x="858296" y="1086405"/>
                  <a:pt x="887141" y="1105719"/>
                </a:cubicBezTo>
                <a:cubicBezTo>
                  <a:pt x="914394" y="1085752"/>
                  <a:pt x="928444" y="1055884"/>
                  <a:pt x="944747" y="1025075"/>
                </a:cubicBezTo>
                <a:cubicBezTo>
                  <a:pt x="1110279" y="1135914"/>
                  <a:pt x="1140364" y="1130186"/>
                  <a:pt x="1343387" y="1078075"/>
                </a:cubicBezTo>
                <a:cubicBezTo>
                  <a:pt x="1533517" y="1029272"/>
                  <a:pt x="1603306" y="1038298"/>
                  <a:pt x="1774281" y="1128759"/>
                </a:cubicBezTo>
                <a:cubicBezTo>
                  <a:pt x="1747971" y="1015840"/>
                  <a:pt x="1638234" y="894081"/>
                  <a:pt x="1509291" y="955950"/>
                </a:cubicBezTo>
                <a:cubicBezTo>
                  <a:pt x="1512230" y="920631"/>
                  <a:pt x="1520212" y="900567"/>
                  <a:pt x="1532332" y="875303"/>
                </a:cubicBezTo>
                <a:cubicBezTo>
                  <a:pt x="1499336" y="882991"/>
                  <a:pt x="1456047" y="896717"/>
                  <a:pt x="1428640" y="909867"/>
                </a:cubicBezTo>
                <a:lnTo>
                  <a:pt x="1428640" y="863785"/>
                </a:lnTo>
                <a:cubicBezTo>
                  <a:pt x="1398793" y="871753"/>
                  <a:pt x="1386899" y="883856"/>
                  <a:pt x="1359514" y="898346"/>
                </a:cubicBezTo>
                <a:cubicBezTo>
                  <a:pt x="1359514" y="712899"/>
                  <a:pt x="1141935" y="652248"/>
                  <a:pt x="1082943" y="771558"/>
                </a:cubicBezTo>
                <a:lnTo>
                  <a:pt x="1046202" y="861548"/>
                </a:lnTo>
                <a:cubicBezTo>
                  <a:pt x="1020336" y="895397"/>
                  <a:pt x="1048393" y="829854"/>
                  <a:pt x="1025395" y="886825"/>
                </a:cubicBezTo>
                <a:cubicBezTo>
                  <a:pt x="1131435" y="942933"/>
                  <a:pt x="1079687" y="926676"/>
                  <a:pt x="1140609" y="967472"/>
                </a:cubicBezTo>
                <a:cubicBezTo>
                  <a:pt x="1159995" y="894871"/>
                  <a:pt x="1210985" y="920772"/>
                  <a:pt x="1244301" y="875303"/>
                </a:cubicBezTo>
                <a:cubicBezTo>
                  <a:pt x="1222184" y="873465"/>
                  <a:pt x="1205492" y="871727"/>
                  <a:pt x="1188856" y="861623"/>
                </a:cubicBezTo>
                <a:cubicBezTo>
                  <a:pt x="1159002" y="843489"/>
                  <a:pt x="1164623" y="849772"/>
                  <a:pt x="1163650" y="806181"/>
                </a:cubicBezTo>
                <a:cubicBezTo>
                  <a:pt x="1223722" y="777358"/>
                  <a:pt x="1229196" y="803679"/>
                  <a:pt x="1267341" y="829221"/>
                </a:cubicBezTo>
                <a:cubicBezTo>
                  <a:pt x="1267341" y="906566"/>
                  <a:pt x="1271695" y="932851"/>
                  <a:pt x="1216371" y="962615"/>
                </a:cubicBezTo>
                <a:cubicBezTo>
                  <a:pt x="948830" y="1106535"/>
                  <a:pt x="845677" y="489430"/>
                  <a:pt x="1344174" y="740873"/>
                </a:cubicBezTo>
                <a:lnTo>
                  <a:pt x="1981707" y="1048069"/>
                </a:lnTo>
                <a:cubicBezTo>
                  <a:pt x="2117659" y="1116705"/>
                  <a:pt x="2242445" y="1209902"/>
                  <a:pt x="2426673" y="1170524"/>
                </a:cubicBezTo>
                <a:cubicBezTo>
                  <a:pt x="2530218" y="1148392"/>
                  <a:pt x="2561779" y="1082725"/>
                  <a:pt x="2603021" y="1001239"/>
                </a:cubicBezTo>
                <a:lnTo>
                  <a:pt x="2615334" y="978990"/>
                </a:lnTo>
                <a:cubicBezTo>
                  <a:pt x="2641003" y="1089158"/>
                  <a:pt x="2712823" y="1169466"/>
                  <a:pt x="2833909" y="1175243"/>
                </a:cubicBezTo>
                <a:cubicBezTo>
                  <a:pt x="3013049" y="1183792"/>
                  <a:pt x="3042788" y="1136613"/>
                  <a:pt x="3161699" y="1087539"/>
                </a:cubicBezTo>
                <a:cubicBezTo>
                  <a:pt x="3264914" y="1044944"/>
                  <a:pt x="3343710" y="1001033"/>
                  <a:pt x="3440942" y="952024"/>
                </a:cubicBezTo>
                <a:cubicBezTo>
                  <a:pt x="3536286" y="903966"/>
                  <a:pt x="3929743" y="706352"/>
                  <a:pt x="4004544" y="686074"/>
                </a:cubicBezTo>
                <a:cubicBezTo>
                  <a:pt x="4238434" y="622674"/>
                  <a:pt x="4313007" y="917679"/>
                  <a:pt x="4129680" y="972860"/>
                </a:cubicBezTo>
                <a:cubicBezTo>
                  <a:pt x="3964560" y="1022561"/>
                  <a:pt x="3890474" y="824094"/>
                  <a:pt x="4003529" y="797373"/>
                </a:cubicBezTo>
                <a:cubicBezTo>
                  <a:pt x="4063641" y="783164"/>
                  <a:pt x="4097152" y="849498"/>
                  <a:pt x="3986370" y="875303"/>
                </a:cubicBezTo>
                <a:cubicBezTo>
                  <a:pt x="4025394" y="928567"/>
                  <a:pt x="4056309" y="884212"/>
                  <a:pt x="4078540" y="967472"/>
                </a:cubicBezTo>
                <a:lnTo>
                  <a:pt x="4101583" y="967472"/>
                </a:lnTo>
                <a:cubicBezTo>
                  <a:pt x="4125258" y="865849"/>
                  <a:pt x="4146342" y="951783"/>
                  <a:pt x="4205275" y="863785"/>
                </a:cubicBezTo>
                <a:cubicBezTo>
                  <a:pt x="4124575" y="861985"/>
                  <a:pt x="4174609" y="835866"/>
                  <a:pt x="4137995" y="769768"/>
                </a:cubicBezTo>
                <a:cubicBezTo>
                  <a:pt x="4074392" y="654943"/>
                  <a:pt x="3863739" y="714042"/>
                  <a:pt x="3859634" y="898346"/>
                </a:cubicBezTo>
                <a:cubicBezTo>
                  <a:pt x="3834790" y="881711"/>
                  <a:pt x="3825737" y="871992"/>
                  <a:pt x="3790508" y="863785"/>
                </a:cubicBezTo>
                <a:lnTo>
                  <a:pt x="3790508" y="909867"/>
                </a:lnTo>
                <a:cubicBezTo>
                  <a:pt x="3758473" y="892919"/>
                  <a:pt x="3738548" y="884673"/>
                  <a:pt x="3698336" y="875303"/>
                </a:cubicBezTo>
                <a:cubicBezTo>
                  <a:pt x="3701275" y="910625"/>
                  <a:pt x="3709256" y="930686"/>
                  <a:pt x="3721379" y="955950"/>
                </a:cubicBezTo>
                <a:cubicBezTo>
                  <a:pt x="3552795" y="916677"/>
                  <a:pt x="3506485" y="1000351"/>
                  <a:pt x="3444867" y="1128759"/>
                </a:cubicBezTo>
                <a:cubicBezTo>
                  <a:pt x="3590875" y="1089776"/>
                  <a:pt x="3537827" y="1003035"/>
                  <a:pt x="3868413" y="1073901"/>
                </a:cubicBezTo>
                <a:cubicBezTo>
                  <a:pt x="4128024" y="1129552"/>
                  <a:pt x="4078670" y="1156135"/>
                  <a:pt x="4274401" y="1025075"/>
                </a:cubicBezTo>
                <a:cubicBezTo>
                  <a:pt x="4296276" y="1066413"/>
                  <a:pt x="4292559" y="1067784"/>
                  <a:pt x="4332008" y="1094198"/>
                </a:cubicBezTo>
                <a:cubicBezTo>
                  <a:pt x="4378798" y="1081706"/>
                  <a:pt x="4381251" y="1062654"/>
                  <a:pt x="4401137" y="1025075"/>
                </a:cubicBezTo>
                <a:cubicBezTo>
                  <a:pt x="4433897" y="1047011"/>
                  <a:pt x="4432901" y="1056998"/>
                  <a:pt x="4473639" y="1079303"/>
                </a:cubicBezTo>
                <a:cubicBezTo>
                  <a:pt x="4681493" y="1193119"/>
                  <a:pt x="4912949" y="969614"/>
                  <a:pt x="5138896" y="1082281"/>
                </a:cubicBezTo>
                <a:cubicBezTo>
                  <a:pt x="5169128" y="1097359"/>
                  <a:pt x="5198877" y="1120271"/>
                  <a:pt x="5230671" y="1128759"/>
                </a:cubicBezTo>
                <a:cubicBezTo>
                  <a:pt x="5169703" y="1001706"/>
                  <a:pt x="5123755" y="916441"/>
                  <a:pt x="4954158" y="955950"/>
                </a:cubicBezTo>
                <a:cubicBezTo>
                  <a:pt x="4966281" y="930686"/>
                  <a:pt x="4974263" y="910625"/>
                  <a:pt x="4977202" y="875303"/>
                </a:cubicBezTo>
                <a:cubicBezTo>
                  <a:pt x="4936989" y="884673"/>
                  <a:pt x="4917064" y="892919"/>
                  <a:pt x="4885029" y="909867"/>
                </a:cubicBezTo>
                <a:lnTo>
                  <a:pt x="4885029" y="863785"/>
                </a:lnTo>
                <a:cubicBezTo>
                  <a:pt x="4849800" y="871992"/>
                  <a:pt x="4840747" y="881711"/>
                  <a:pt x="4815903" y="898346"/>
                </a:cubicBezTo>
                <a:cubicBezTo>
                  <a:pt x="4812010" y="723650"/>
                  <a:pt x="4616861" y="652379"/>
                  <a:pt x="4541994" y="762698"/>
                </a:cubicBezTo>
                <a:cubicBezTo>
                  <a:pt x="4500246" y="824214"/>
                  <a:pt x="4558294" y="861822"/>
                  <a:pt x="4470262" y="863785"/>
                </a:cubicBezTo>
                <a:cubicBezTo>
                  <a:pt x="4529195" y="951783"/>
                  <a:pt x="4550280" y="865849"/>
                  <a:pt x="4573954" y="967472"/>
                </a:cubicBezTo>
                <a:lnTo>
                  <a:pt x="4596998" y="967472"/>
                </a:lnTo>
                <a:cubicBezTo>
                  <a:pt x="4612145" y="910749"/>
                  <a:pt x="4647077" y="899316"/>
                  <a:pt x="4700690" y="886825"/>
                </a:cubicBezTo>
                <a:cubicBezTo>
                  <a:pt x="4664494" y="861675"/>
                  <a:pt x="4660895" y="889336"/>
                  <a:pt x="4629490" y="851685"/>
                </a:cubicBezTo>
                <a:cubicBezTo>
                  <a:pt x="4562572" y="771470"/>
                  <a:pt x="4789453" y="776264"/>
                  <a:pt x="4713231" y="921784"/>
                </a:cubicBezTo>
                <a:cubicBezTo>
                  <a:pt x="4693338" y="959764"/>
                  <a:pt x="4630725" y="988271"/>
                  <a:pt x="4563631" y="978748"/>
                </a:cubicBezTo>
                <a:cubicBezTo>
                  <a:pt x="4519437" y="972478"/>
                  <a:pt x="4464198" y="924165"/>
                  <a:pt x="4451640" y="882243"/>
                </a:cubicBezTo>
                <a:cubicBezTo>
                  <a:pt x="4408704" y="738894"/>
                  <a:pt x="4518659" y="659057"/>
                  <a:pt x="4652058" y="681836"/>
                </a:cubicBezTo>
                <a:cubicBezTo>
                  <a:pt x="4716268" y="692802"/>
                  <a:pt x="4881143" y="781169"/>
                  <a:pt x="4946477" y="813862"/>
                </a:cubicBezTo>
                <a:cubicBezTo>
                  <a:pt x="4997147" y="839214"/>
                  <a:pt x="5034188" y="857541"/>
                  <a:pt x="5084712" y="883007"/>
                </a:cubicBezTo>
                <a:lnTo>
                  <a:pt x="5507029" y="1082826"/>
                </a:lnTo>
                <a:cubicBezTo>
                  <a:pt x="5620277" y="1133184"/>
                  <a:pt x="5655440" y="1180043"/>
                  <a:pt x="5830247" y="1175465"/>
                </a:cubicBezTo>
                <a:cubicBezTo>
                  <a:pt x="5962136" y="1172010"/>
                  <a:pt x="6034756" y="1088211"/>
                  <a:pt x="6060204" y="978990"/>
                </a:cubicBezTo>
                <a:cubicBezTo>
                  <a:pt x="6061811" y="981302"/>
                  <a:pt x="6063774" y="982383"/>
                  <a:pt x="6064375" y="986334"/>
                </a:cubicBezTo>
                <a:cubicBezTo>
                  <a:pt x="6064975" y="990296"/>
                  <a:pt x="6067696" y="992121"/>
                  <a:pt x="6068516" y="993715"/>
                </a:cubicBezTo>
                <a:cubicBezTo>
                  <a:pt x="6069629" y="995886"/>
                  <a:pt x="6074829" y="1005951"/>
                  <a:pt x="6076295" y="1008979"/>
                </a:cubicBezTo>
                <a:cubicBezTo>
                  <a:pt x="6115133" y="1089067"/>
                  <a:pt x="6150564" y="1148435"/>
                  <a:pt x="6249410" y="1170282"/>
                </a:cubicBezTo>
                <a:cubicBezTo>
                  <a:pt x="6411564" y="1206120"/>
                  <a:pt x="6539955" y="1125640"/>
                  <a:pt x="6670787" y="1059591"/>
                </a:cubicBezTo>
                <a:lnTo>
                  <a:pt x="7323620" y="744652"/>
                </a:lnTo>
                <a:cubicBezTo>
                  <a:pt x="7712432" y="548614"/>
                  <a:pt x="7741303" y="869030"/>
                  <a:pt x="7623019" y="951871"/>
                </a:cubicBezTo>
                <a:cubicBezTo>
                  <a:pt x="7581986" y="980609"/>
                  <a:pt x="7519759" y="990354"/>
                  <a:pt x="7466851" y="966492"/>
                </a:cubicBezTo>
                <a:cubicBezTo>
                  <a:pt x="7408572" y="940206"/>
                  <a:pt x="7408196" y="913329"/>
                  <a:pt x="7408196" y="829221"/>
                </a:cubicBezTo>
                <a:cubicBezTo>
                  <a:pt x="7446341" y="803679"/>
                  <a:pt x="7451815" y="777358"/>
                  <a:pt x="7511888" y="806181"/>
                </a:cubicBezTo>
                <a:cubicBezTo>
                  <a:pt x="7510545" y="866358"/>
                  <a:pt x="7518266" y="836875"/>
                  <a:pt x="7492926" y="856346"/>
                </a:cubicBezTo>
                <a:cubicBezTo>
                  <a:pt x="7483560" y="863547"/>
                  <a:pt x="7444170" y="872292"/>
                  <a:pt x="7431237" y="875303"/>
                </a:cubicBezTo>
                <a:cubicBezTo>
                  <a:pt x="7461192" y="916187"/>
                  <a:pt x="7455300" y="891864"/>
                  <a:pt x="7494432" y="915801"/>
                </a:cubicBezTo>
                <a:cubicBezTo>
                  <a:pt x="7538384" y="942688"/>
                  <a:pt x="7506989" y="938560"/>
                  <a:pt x="7546451" y="967472"/>
                </a:cubicBezTo>
                <a:cubicBezTo>
                  <a:pt x="7560487" y="914900"/>
                  <a:pt x="7604133" y="911167"/>
                  <a:pt x="7650143" y="886825"/>
                </a:cubicBezTo>
                <a:cubicBezTo>
                  <a:pt x="7639581" y="860660"/>
                  <a:pt x="7628222" y="867368"/>
                  <a:pt x="7615050" y="841271"/>
                </a:cubicBezTo>
                <a:cubicBezTo>
                  <a:pt x="7601896" y="815201"/>
                  <a:pt x="7606243" y="799156"/>
                  <a:pt x="7592594" y="771558"/>
                </a:cubicBezTo>
                <a:cubicBezTo>
                  <a:pt x="7533603" y="652248"/>
                  <a:pt x="7316023" y="712899"/>
                  <a:pt x="7316023" y="898346"/>
                </a:cubicBezTo>
                <a:cubicBezTo>
                  <a:pt x="7288639" y="883856"/>
                  <a:pt x="7276745" y="871753"/>
                  <a:pt x="7246898" y="863785"/>
                </a:cubicBezTo>
                <a:lnTo>
                  <a:pt x="7246898" y="909867"/>
                </a:lnTo>
                <a:cubicBezTo>
                  <a:pt x="7225183" y="899450"/>
                  <a:pt x="7179715" y="881126"/>
                  <a:pt x="7154724" y="875303"/>
                </a:cubicBezTo>
                <a:cubicBezTo>
                  <a:pt x="7155508" y="910403"/>
                  <a:pt x="7159927" y="917307"/>
                  <a:pt x="7166247" y="944428"/>
                </a:cubicBezTo>
                <a:cubicBezTo>
                  <a:pt x="7021490" y="944428"/>
                  <a:pt x="6934702" y="985211"/>
                  <a:pt x="6901256" y="1128759"/>
                </a:cubicBezTo>
                <a:cubicBezTo>
                  <a:pt x="7250578" y="943932"/>
                  <a:pt x="7313319" y="1129160"/>
                  <a:pt x="7545154" y="1116123"/>
                </a:cubicBezTo>
                <a:cubicBezTo>
                  <a:pt x="7631138" y="1111290"/>
                  <a:pt x="7676573" y="1061377"/>
                  <a:pt x="7730790" y="1025075"/>
                </a:cubicBezTo>
                <a:cubicBezTo>
                  <a:pt x="7747093" y="1055884"/>
                  <a:pt x="7761143" y="1085752"/>
                  <a:pt x="7788397" y="1105719"/>
                </a:cubicBezTo>
                <a:cubicBezTo>
                  <a:pt x="7817241" y="1086405"/>
                  <a:pt x="7842255" y="1058611"/>
                  <a:pt x="7846004" y="1013554"/>
                </a:cubicBezTo>
                <a:cubicBezTo>
                  <a:pt x="7980849" y="1103844"/>
                  <a:pt x="7941194" y="1158310"/>
                  <a:pt x="8246901" y="1080328"/>
                </a:cubicBezTo>
                <a:cubicBezTo>
                  <a:pt x="8299779" y="1066840"/>
                  <a:pt x="8402104" y="1038746"/>
                  <a:pt x="8475205" y="1052282"/>
                </a:cubicBezTo>
                <a:cubicBezTo>
                  <a:pt x="8569145" y="1069675"/>
                  <a:pt x="8605210" y="1112378"/>
                  <a:pt x="8675537" y="1128759"/>
                </a:cubicBezTo>
                <a:cubicBezTo>
                  <a:pt x="8640262" y="977354"/>
                  <a:pt x="8569432" y="932166"/>
                  <a:pt x="8422069" y="944428"/>
                </a:cubicBezTo>
                <a:cubicBezTo>
                  <a:pt x="8424424" y="838727"/>
                  <a:pt x="8441299" y="886599"/>
                  <a:pt x="8341418" y="909867"/>
                </a:cubicBezTo>
                <a:lnTo>
                  <a:pt x="8341418" y="852264"/>
                </a:lnTo>
                <a:cubicBezTo>
                  <a:pt x="8310849" y="868439"/>
                  <a:pt x="8291343" y="882171"/>
                  <a:pt x="8260770" y="898346"/>
                </a:cubicBezTo>
                <a:cubicBezTo>
                  <a:pt x="8260770" y="753805"/>
                  <a:pt x="8233683" y="798637"/>
                  <a:pt x="8180123" y="725534"/>
                </a:cubicBezTo>
                <a:cubicBezTo>
                  <a:pt x="8291636" y="734815"/>
                  <a:pt x="8551574" y="961322"/>
                  <a:pt x="8639916" y="770493"/>
                </a:cubicBezTo>
                <a:cubicBezTo>
                  <a:pt x="8681540" y="680579"/>
                  <a:pt x="8623574" y="628618"/>
                  <a:pt x="8623574" y="587287"/>
                </a:cubicBezTo>
                <a:cubicBezTo>
                  <a:pt x="8623574" y="544731"/>
                  <a:pt x="8678751" y="502982"/>
                  <a:pt x="8642029" y="413577"/>
                </a:cubicBezTo>
                <a:cubicBezTo>
                  <a:pt x="8560362" y="214741"/>
                  <a:pt x="8283903" y="450966"/>
                  <a:pt x="8168601" y="460561"/>
                </a:cubicBezTo>
                <a:cubicBezTo>
                  <a:pt x="8238530" y="399779"/>
                  <a:pt x="8260770" y="387869"/>
                  <a:pt x="8260770" y="276227"/>
                </a:cubicBezTo>
                <a:cubicBezTo>
                  <a:pt x="8287502" y="294127"/>
                  <a:pt x="8313015" y="314812"/>
                  <a:pt x="8341418" y="333831"/>
                </a:cubicBezTo>
                <a:lnTo>
                  <a:pt x="8341418" y="276227"/>
                </a:lnTo>
                <a:lnTo>
                  <a:pt x="8421536" y="300880"/>
                </a:lnTo>
                <a:lnTo>
                  <a:pt x="8422069" y="241667"/>
                </a:lnTo>
                <a:cubicBezTo>
                  <a:pt x="8509203" y="241667"/>
                  <a:pt x="8548642" y="242692"/>
                  <a:pt x="8598309" y="199003"/>
                </a:cubicBezTo>
                <a:cubicBezTo>
                  <a:pt x="8642689" y="159971"/>
                  <a:pt x="8660697" y="121028"/>
                  <a:pt x="8675537" y="57336"/>
                </a:cubicBezTo>
                <a:cubicBezTo>
                  <a:pt x="8605804" y="73580"/>
                  <a:pt x="8553005" y="120597"/>
                  <a:pt x="8479542" y="126334"/>
                </a:cubicBezTo>
                <a:cubicBezTo>
                  <a:pt x="8292044" y="140978"/>
                  <a:pt x="8193546" y="48062"/>
                  <a:pt x="8008367" y="69854"/>
                </a:cubicBezTo>
                <a:cubicBezTo>
                  <a:pt x="7926805" y="79452"/>
                  <a:pt x="7903121" y="130697"/>
                  <a:pt x="7846004" y="172541"/>
                </a:cubicBezTo>
                <a:cubicBezTo>
                  <a:pt x="7841657" y="120302"/>
                  <a:pt x="7821425" y="109496"/>
                  <a:pt x="7799919" y="68854"/>
                </a:cubicBezTo>
                <a:cubicBezTo>
                  <a:pt x="7768161" y="90121"/>
                  <a:pt x="7741969" y="119159"/>
                  <a:pt x="7730790" y="161020"/>
                </a:cubicBezTo>
                <a:cubicBezTo>
                  <a:pt x="7677373" y="125253"/>
                  <a:pt x="7651638" y="79795"/>
                  <a:pt x="7568306" y="69736"/>
                </a:cubicBezTo>
                <a:cubicBezTo>
                  <a:pt x="7449957" y="55455"/>
                  <a:pt x="7289968" y="131210"/>
                  <a:pt x="7096576" y="127004"/>
                </a:cubicBezTo>
                <a:cubicBezTo>
                  <a:pt x="6980284" y="124476"/>
                  <a:pt x="6977587" y="75118"/>
                  <a:pt x="6901256" y="57336"/>
                </a:cubicBezTo>
                <a:cubicBezTo>
                  <a:pt x="6977789" y="216824"/>
                  <a:pt x="6984752" y="245249"/>
                  <a:pt x="7166247" y="230145"/>
                </a:cubicBezTo>
                <a:lnTo>
                  <a:pt x="7152981" y="298885"/>
                </a:lnTo>
                <a:cubicBezTo>
                  <a:pt x="7196352" y="295805"/>
                  <a:pt x="7209628" y="284911"/>
                  <a:pt x="7246898" y="276227"/>
                </a:cubicBezTo>
                <a:lnTo>
                  <a:pt x="7246898" y="322310"/>
                </a:lnTo>
                <a:cubicBezTo>
                  <a:pt x="7274282" y="307823"/>
                  <a:pt x="7286176" y="295717"/>
                  <a:pt x="7316023" y="287749"/>
                </a:cubicBezTo>
                <a:cubicBezTo>
                  <a:pt x="7316023" y="468820"/>
                  <a:pt x="7536075" y="527400"/>
                  <a:pt x="7589802" y="411745"/>
                </a:cubicBezTo>
                <a:cubicBezTo>
                  <a:pt x="7605465" y="378030"/>
                  <a:pt x="7598385" y="363396"/>
                  <a:pt x="7609041" y="338815"/>
                </a:cubicBezTo>
                <a:cubicBezTo>
                  <a:pt x="7619394" y="314939"/>
                  <a:pt x="7625972" y="315631"/>
                  <a:pt x="7645283" y="305929"/>
                </a:cubicBezTo>
                <a:lnTo>
                  <a:pt x="7546451" y="218623"/>
                </a:lnTo>
                <a:lnTo>
                  <a:pt x="7510833" y="252133"/>
                </a:lnTo>
                <a:cubicBezTo>
                  <a:pt x="7479553" y="278615"/>
                  <a:pt x="7454209" y="279438"/>
                  <a:pt x="7431237" y="310792"/>
                </a:cubicBezTo>
                <a:cubicBezTo>
                  <a:pt x="7488586" y="315563"/>
                  <a:pt x="7507482" y="315462"/>
                  <a:pt x="7511888" y="368393"/>
                </a:cubicBezTo>
                <a:cubicBezTo>
                  <a:pt x="7448840" y="398643"/>
                  <a:pt x="7403859" y="376756"/>
                  <a:pt x="7407135" y="299679"/>
                </a:cubicBezTo>
                <a:cubicBezTo>
                  <a:pt x="7414467" y="127076"/>
                  <a:pt x="7775082" y="205890"/>
                  <a:pt x="7670436" y="423220"/>
                </a:cubicBezTo>
                <a:cubicBezTo>
                  <a:pt x="7570461" y="630845"/>
                  <a:pt x="7250784" y="388986"/>
                  <a:pt x="7118548" y="335448"/>
                </a:cubicBezTo>
                <a:lnTo>
                  <a:pt x="6582588" y="76451"/>
                </a:lnTo>
                <a:cubicBezTo>
                  <a:pt x="6454027" y="11629"/>
                  <a:pt x="6257734" y="-43091"/>
                  <a:pt x="6137566" y="77091"/>
                </a:cubicBezTo>
                <a:cubicBezTo>
                  <a:pt x="6102847" y="111808"/>
                  <a:pt x="6091802" y="140971"/>
                  <a:pt x="6072275" y="184614"/>
                </a:cubicBezTo>
                <a:cubicBezTo>
                  <a:pt x="6061794" y="208039"/>
                  <a:pt x="6069015" y="194421"/>
                  <a:pt x="6060204" y="207105"/>
                </a:cubicBezTo>
                <a:cubicBezTo>
                  <a:pt x="6004828" y="-30567"/>
                  <a:pt x="5777905" y="-39012"/>
                  <a:pt x="5572379" y="64926"/>
                </a:cubicBezTo>
                <a:cubicBezTo>
                  <a:pt x="5527601" y="87570"/>
                  <a:pt x="5491523" y="106054"/>
                  <a:pt x="5449745" y="126628"/>
                </a:cubicBezTo>
                <a:lnTo>
                  <a:pt x="4675578" y="493081"/>
                </a:lnTo>
                <a:cubicBezTo>
                  <a:pt x="4473091" y="559335"/>
                  <a:pt x="4363520" y="320164"/>
                  <a:pt x="4504175" y="229492"/>
                </a:cubicBezTo>
                <a:cubicBezTo>
                  <a:pt x="4566831" y="189101"/>
                  <a:pt x="4723734" y="167365"/>
                  <a:pt x="4723734" y="345353"/>
                </a:cubicBezTo>
                <a:cubicBezTo>
                  <a:pt x="4675856" y="377409"/>
                  <a:pt x="4703165" y="379914"/>
                  <a:pt x="4620042" y="379914"/>
                </a:cubicBezTo>
                <a:cubicBezTo>
                  <a:pt x="4621368" y="320341"/>
                  <a:pt x="4634219" y="315364"/>
                  <a:pt x="4689168" y="310792"/>
                </a:cubicBezTo>
                <a:lnTo>
                  <a:pt x="4689168" y="287749"/>
                </a:lnTo>
                <a:cubicBezTo>
                  <a:pt x="4637456" y="275702"/>
                  <a:pt x="4611116" y="256911"/>
                  <a:pt x="4585476" y="218623"/>
                </a:cubicBezTo>
                <a:cubicBezTo>
                  <a:pt x="4550740" y="244077"/>
                  <a:pt x="4576273" y="232316"/>
                  <a:pt x="4564463" y="243695"/>
                </a:cubicBezTo>
                <a:cubicBezTo>
                  <a:pt x="4526458" y="280319"/>
                  <a:pt x="4523320" y="251489"/>
                  <a:pt x="4481784" y="299270"/>
                </a:cubicBezTo>
                <a:cubicBezTo>
                  <a:pt x="4492670" y="326235"/>
                  <a:pt x="4485475" y="303728"/>
                  <a:pt x="4497258" y="318355"/>
                </a:cubicBezTo>
                <a:cubicBezTo>
                  <a:pt x="4521399" y="348321"/>
                  <a:pt x="4521641" y="380394"/>
                  <a:pt x="4539205" y="414664"/>
                </a:cubicBezTo>
                <a:cubicBezTo>
                  <a:pt x="4558177" y="451678"/>
                  <a:pt x="4607090" y="468898"/>
                  <a:pt x="4651591" y="466674"/>
                </a:cubicBezTo>
                <a:cubicBezTo>
                  <a:pt x="4749939" y="461753"/>
                  <a:pt x="4813722" y="385694"/>
                  <a:pt x="4815903" y="287749"/>
                </a:cubicBezTo>
                <a:cubicBezTo>
                  <a:pt x="4845750" y="295717"/>
                  <a:pt x="4857645" y="307823"/>
                  <a:pt x="4885029" y="322310"/>
                </a:cubicBezTo>
                <a:lnTo>
                  <a:pt x="4885029" y="276227"/>
                </a:lnTo>
                <a:cubicBezTo>
                  <a:pt x="4910020" y="282050"/>
                  <a:pt x="4955487" y="300371"/>
                  <a:pt x="4977202" y="310792"/>
                </a:cubicBezTo>
                <a:cubicBezTo>
                  <a:pt x="4973475" y="266032"/>
                  <a:pt x="4966807" y="280773"/>
                  <a:pt x="4965680" y="230145"/>
                </a:cubicBezTo>
                <a:cubicBezTo>
                  <a:pt x="5143324" y="244929"/>
                  <a:pt x="5153511" y="203144"/>
                  <a:pt x="5230671" y="57336"/>
                </a:cubicBezTo>
                <a:cubicBezTo>
                  <a:pt x="5159994" y="73799"/>
                  <a:pt x="5129781" y="122961"/>
                  <a:pt x="5046860" y="126991"/>
                </a:cubicBezTo>
                <a:cubicBezTo>
                  <a:pt x="4843004" y="136902"/>
                  <a:pt x="4720866" y="56814"/>
                  <a:pt x="4574356" y="68714"/>
                </a:cubicBezTo>
                <a:cubicBezTo>
                  <a:pt x="4473812" y="76882"/>
                  <a:pt x="4459220" y="122128"/>
                  <a:pt x="4401137" y="161020"/>
                </a:cubicBezTo>
                <a:cubicBezTo>
                  <a:pt x="4388730" y="114558"/>
                  <a:pt x="4370366" y="100672"/>
                  <a:pt x="4332008" y="80376"/>
                </a:cubicBezTo>
                <a:cubicBezTo>
                  <a:pt x="4298363" y="109617"/>
                  <a:pt x="4295913" y="120371"/>
                  <a:pt x="4274401" y="161020"/>
                </a:cubicBezTo>
                <a:cubicBezTo>
                  <a:pt x="4218450" y="123555"/>
                  <a:pt x="4204358" y="80830"/>
                  <a:pt x="4111779" y="69642"/>
                </a:cubicBezTo>
                <a:cubicBezTo>
                  <a:pt x="4002134" y="56389"/>
                  <a:pt x="3826270" y="131168"/>
                  <a:pt x="3640049" y="127141"/>
                </a:cubicBezTo>
                <a:cubicBezTo>
                  <a:pt x="3544248" y="125071"/>
                  <a:pt x="3523154" y="75572"/>
                  <a:pt x="3444867" y="57336"/>
                </a:cubicBezTo>
                <a:cubicBezTo>
                  <a:pt x="3523049" y="205081"/>
                  <a:pt x="3531351" y="245001"/>
                  <a:pt x="3709857" y="230145"/>
                </a:cubicBezTo>
                <a:cubicBezTo>
                  <a:pt x="3708731" y="280773"/>
                  <a:pt x="3702062" y="266032"/>
                  <a:pt x="3698336" y="310792"/>
                </a:cubicBezTo>
                <a:cubicBezTo>
                  <a:pt x="3720050" y="300371"/>
                  <a:pt x="3765518" y="282050"/>
                  <a:pt x="3790508" y="276227"/>
                </a:cubicBezTo>
                <a:lnTo>
                  <a:pt x="3790508" y="322310"/>
                </a:lnTo>
                <a:cubicBezTo>
                  <a:pt x="3817893" y="307823"/>
                  <a:pt x="3829787" y="295717"/>
                  <a:pt x="3859634" y="287749"/>
                </a:cubicBezTo>
                <a:cubicBezTo>
                  <a:pt x="3874638" y="468016"/>
                  <a:pt x="4097890" y="547458"/>
                  <a:pt x="4151042" y="371766"/>
                </a:cubicBezTo>
                <a:cubicBezTo>
                  <a:pt x="4170569" y="307216"/>
                  <a:pt x="4138991" y="328302"/>
                  <a:pt x="4193753" y="322310"/>
                </a:cubicBezTo>
                <a:cubicBezTo>
                  <a:pt x="4184870" y="215577"/>
                  <a:pt x="4126969" y="313701"/>
                  <a:pt x="4101583" y="218623"/>
                </a:cubicBezTo>
                <a:cubicBezTo>
                  <a:pt x="4042549" y="234387"/>
                  <a:pt x="4091776" y="229606"/>
                  <a:pt x="4043232" y="263965"/>
                </a:cubicBezTo>
                <a:cubicBezTo>
                  <a:pt x="4008346" y="288657"/>
                  <a:pt x="4002082" y="273625"/>
                  <a:pt x="3974848" y="310792"/>
                </a:cubicBezTo>
                <a:cubicBezTo>
                  <a:pt x="4036145" y="312157"/>
                  <a:pt x="4054091" y="316761"/>
                  <a:pt x="4055495" y="379914"/>
                </a:cubicBezTo>
                <a:cubicBezTo>
                  <a:pt x="4020645" y="379914"/>
                  <a:pt x="3994933" y="386422"/>
                  <a:pt x="3972895" y="370185"/>
                </a:cubicBezTo>
                <a:cubicBezTo>
                  <a:pt x="3955301" y="357221"/>
                  <a:pt x="3947584" y="323463"/>
                  <a:pt x="3953339" y="290835"/>
                </a:cubicBezTo>
                <a:cubicBezTo>
                  <a:pt x="3983087" y="122072"/>
                  <a:pt x="4324166" y="224169"/>
                  <a:pt x="4210050" y="430764"/>
                </a:cubicBezTo>
                <a:cubicBezTo>
                  <a:pt x="4123338" y="587747"/>
                  <a:pt x="3908410" y="456318"/>
                  <a:pt x="3802024" y="402960"/>
                </a:cubicBezTo>
                <a:lnTo>
                  <a:pt x="3126120" y="76526"/>
                </a:lnTo>
                <a:cubicBezTo>
                  <a:pt x="3051472" y="38983"/>
                  <a:pt x="2933094" y="-18663"/>
                  <a:pt x="2817524" y="5908"/>
                </a:cubicBezTo>
                <a:cubicBezTo>
                  <a:pt x="2736027" y="23233"/>
                  <a:pt x="2676073" y="60057"/>
                  <a:pt x="2642114" y="130194"/>
                </a:cubicBezTo>
                <a:cubicBezTo>
                  <a:pt x="2620144" y="175568"/>
                  <a:pt x="2638796" y="169951"/>
                  <a:pt x="2603815" y="195584"/>
                </a:cubicBezTo>
                <a:cubicBezTo>
                  <a:pt x="2596062" y="102436"/>
                  <a:pt x="2495835" y="20718"/>
                  <a:pt x="2403698" y="3831"/>
                </a:cubicBezTo>
                <a:cubicBezTo>
                  <a:pt x="2213529" y="-31027"/>
                  <a:pt x="1752269" y="254556"/>
                  <a:pt x="1558704" y="337159"/>
                </a:cubicBezTo>
                <a:cubicBezTo>
                  <a:pt x="1459813" y="379365"/>
                  <a:pt x="1388470" y="418612"/>
                  <a:pt x="1294442" y="464617"/>
                </a:cubicBezTo>
                <a:cubicBezTo>
                  <a:pt x="958836" y="628820"/>
                  <a:pt x="891595" y="209244"/>
                  <a:pt x="1140641" y="205597"/>
                </a:cubicBezTo>
                <a:cubicBezTo>
                  <a:pt x="1185756" y="204937"/>
                  <a:pt x="1191410" y="204192"/>
                  <a:pt x="1220322" y="219551"/>
                </a:cubicBezTo>
                <a:cubicBezTo>
                  <a:pt x="1268109" y="244932"/>
                  <a:pt x="1287557" y="326585"/>
                  <a:pt x="1252276" y="364686"/>
                </a:cubicBezTo>
                <a:cubicBezTo>
                  <a:pt x="1229454" y="389329"/>
                  <a:pt x="1206145" y="379914"/>
                  <a:pt x="1163650" y="379914"/>
                </a:cubicBezTo>
                <a:cubicBezTo>
                  <a:pt x="1165083" y="315690"/>
                  <a:pt x="1186847" y="315570"/>
                  <a:pt x="1244301" y="310792"/>
                </a:cubicBezTo>
                <a:cubicBezTo>
                  <a:pt x="1217733" y="274529"/>
                  <a:pt x="1221505" y="292566"/>
                  <a:pt x="1182984" y="268419"/>
                </a:cubicBezTo>
                <a:cubicBezTo>
                  <a:pt x="1124668" y="231859"/>
                  <a:pt x="1177392" y="234599"/>
                  <a:pt x="1117565" y="218623"/>
                </a:cubicBezTo>
                <a:cubicBezTo>
                  <a:pt x="1105729" y="269428"/>
                  <a:pt x="1069605" y="284388"/>
                  <a:pt x="1013873" y="299270"/>
                </a:cubicBezTo>
                <a:lnTo>
                  <a:pt x="1071480" y="322310"/>
                </a:lnTo>
                <a:cubicBezTo>
                  <a:pt x="1071480" y="552984"/>
                  <a:pt x="1359514" y="495563"/>
                  <a:pt x="1359514" y="287749"/>
                </a:cubicBezTo>
                <a:cubicBezTo>
                  <a:pt x="1389361" y="295717"/>
                  <a:pt x="1401256" y="307823"/>
                  <a:pt x="1428640" y="322310"/>
                </a:cubicBezTo>
                <a:lnTo>
                  <a:pt x="1428640" y="276227"/>
                </a:lnTo>
                <a:cubicBezTo>
                  <a:pt x="1465910" y="284911"/>
                  <a:pt x="1479186" y="295805"/>
                  <a:pt x="1520813" y="299270"/>
                </a:cubicBezTo>
                <a:lnTo>
                  <a:pt x="1507544" y="230530"/>
                </a:lnTo>
                <a:cubicBezTo>
                  <a:pt x="1592326" y="237055"/>
                  <a:pt x="1619684" y="256738"/>
                  <a:pt x="1685394" y="198866"/>
                </a:cubicBezTo>
                <a:cubicBezTo>
                  <a:pt x="1727138" y="162100"/>
                  <a:pt x="1760329" y="117213"/>
                  <a:pt x="1774281" y="57336"/>
                </a:cubicBezTo>
                <a:cubicBezTo>
                  <a:pt x="1663202" y="83210"/>
                  <a:pt x="1648842" y="178671"/>
                  <a:pt x="1345572" y="105835"/>
                </a:cubicBezTo>
                <a:cubicBezTo>
                  <a:pt x="1072894" y="40348"/>
                  <a:pt x="1110400" y="50100"/>
                  <a:pt x="944747" y="161020"/>
                </a:cubicBezTo>
                <a:cubicBezTo>
                  <a:pt x="934793" y="123741"/>
                  <a:pt x="915306" y="99235"/>
                  <a:pt x="887141" y="80376"/>
                </a:cubicBezTo>
                <a:cubicBezTo>
                  <a:pt x="851366" y="104330"/>
                  <a:pt x="834122" y="117399"/>
                  <a:pt x="829534" y="172541"/>
                </a:cubicBezTo>
                <a:cubicBezTo>
                  <a:pt x="775650" y="133065"/>
                  <a:pt x="756949" y="80494"/>
                  <a:pt x="667164" y="69857"/>
                </a:cubicBezTo>
                <a:cubicBezTo>
                  <a:pt x="482057" y="47928"/>
                  <a:pt x="383441" y="140962"/>
                  <a:pt x="195995" y="126334"/>
                </a:cubicBezTo>
                <a:cubicBezTo>
                  <a:pt x="120292" y="120427"/>
                  <a:pt x="77708" y="75438"/>
                  <a:pt x="0" y="57336"/>
                </a:cubicBezTo>
                <a:cubicBezTo>
                  <a:pt x="14840" y="121028"/>
                  <a:pt x="32848" y="159971"/>
                  <a:pt x="77228" y="199003"/>
                </a:cubicBezTo>
                <a:cubicBezTo>
                  <a:pt x="126896" y="242692"/>
                  <a:pt x="166335" y="241667"/>
                  <a:pt x="253468" y="241667"/>
                </a:cubicBezTo>
                <a:lnTo>
                  <a:pt x="253468" y="299270"/>
                </a:lnTo>
                <a:lnTo>
                  <a:pt x="333587" y="274617"/>
                </a:lnTo>
                <a:lnTo>
                  <a:pt x="334119" y="333831"/>
                </a:lnTo>
                <a:cubicBezTo>
                  <a:pt x="362523" y="314812"/>
                  <a:pt x="388036" y="294127"/>
                  <a:pt x="414767" y="276227"/>
                </a:cubicBezTo>
                <a:cubicBezTo>
                  <a:pt x="414767" y="376060"/>
                  <a:pt x="441080" y="403319"/>
                  <a:pt x="506937" y="460561"/>
                </a:cubicBezTo>
                <a:close/>
              </a:path>
            </a:pathLst>
          </a:custGeom>
          <a:solidFill>
            <a:srgbClr val="FEC50C"/>
          </a:soli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11;g1acc5e1ce75_0_1"/>
          <p:cNvSpPr/>
          <p:nvPr/>
        </p:nvSpPr>
        <p:spPr>
          <a:xfrm>
            <a:off x="5025536" y="1943956"/>
            <a:ext cx="1961560" cy="266777"/>
          </a:xfrm>
          <a:custGeom>
            <a:avLst/>
            <a:gdLst/>
            <a:ahLst/>
            <a:cxnLst/>
            <a:rect l="l" t="t" r="r" b="b"/>
            <a:pathLst>
              <a:path w="8675536" h="1179893" extrusionOk="0">
                <a:moveTo>
                  <a:pt x="8180123" y="725534"/>
                </a:moveTo>
                <a:cubicBezTo>
                  <a:pt x="8120439" y="720570"/>
                  <a:pt x="8081836" y="699928"/>
                  <a:pt x="8028044" y="734753"/>
                </a:cubicBezTo>
                <a:cubicBezTo>
                  <a:pt x="7960003" y="778804"/>
                  <a:pt x="7983488" y="829106"/>
                  <a:pt x="7984258" y="863785"/>
                </a:cubicBezTo>
                <a:lnTo>
                  <a:pt x="7926655" y="863785"/>
                </a:lnTo>
                <a:cubicBezTo>
                  <a:pt x="7944095" y="929103"/>
                  <a:pt x="7940313" y="870982"/>
                  <a:pt x="8011852" y="939879"/>
                </a:cubicBezTo>
                <a:cubicBezTo>
                  <a:pt x="8028661" y="956067"/>
                  <a:pt x="8018122" y="951571"/>
                  <a:pt x="8041865" y="967472"/>
                </a:cubicBezTo>
                <a:cubicBezTo>
                  <a:pt x="8072071" y="945340"/>
                  <a:pt x="8052937" y="936636"/>
                  <a:pt x="8092807" y="914720"/>
                </a:cubicBezTo>
                <a:cubicBezTo>
                  <a:pt x="8133855" y="892158"/>
                  <a:pt x="8126706" y="916758"/>
                  <a:pt x="8157079" y="875303"/>
                </a:cubicBezTo>
                <a:cubicBezTo>
                  <a:pt x="8114796" y="874363"/>
                  <a:pt x="8093228" y="865849"/>
                  <a:pt x="8064909" y="852264"/>
                </a:cubicBezTo>
                <a:cubicBezTo>
                  <a:pt x="8080481" y="785431"/>
                  <a:pt x="8102803" y="791658"/>
                  <a:pt x="8157079" y="817703"/>
                </a:cubicBezTo>
                <a:cubicBezTo>
                  <a:pt x="8209039" y="1040715"/>
                  <a:pt x="7962648" y="1036215"/>
                  <a:pt x="7914401" y="887403"/>
                </a:cubicBezTo>
                <a:cubicBezTo>
                  <a:pt x="7877836" y="774621"/>
                  <a:pt x="7927291" y="624052"/>
                  <a:pt x="8136037" y="700496"/>
                </a:cubicBezTo>
                <a:cubicBezTo>
                  <a:pt x="8164861" y="711051"/>
                  <a:pt x="8161370" y="709238"/>
                  <a:pt x="8180123" y="725534"/>
                </a:cubicBezTo>
                <a:close/>
                <a:moveTo>
                  <a:pt x="495414" y="725534"/>
                </a:moveTo>
                <a:cubicBezTo>
                  <a:pt x="535565" y="690637"/>
                  <a:pt x="671188" y="650553"/>
                  <a:pt x="729568" y="710287"/>
                </a:cubicBezTo>
                <a:cubicBezTo>
                  <a:pt x="782792" y="764746"/>
                  <a:pt x="783390" y="882057"/>
                  <a:pt x="735068" y="942133"/>
                </a:cubicBezTo>
                <a:cubicBezTo>
                  <a:pt x="620416" y="1084671"/>
                  <a:pt x="426152" y="897611"/>
                  <a:pt x="527760" y="814136"/>
                </a:cubicBezTo>
                <a:cubicBezTo>
                  <a:pt x="570618" y="778925"/>
                  <a:pt x="599472" y="804378"/>
                  <a:pt x="610628" y="852264"/>
                </a:cubicBezTo>
                <a:cubicBezTo>
                  <a:pt x="582310" y="865849"/>
                  <a:pt x="560742" y="874363"/>
                  <a:pt x="518459" y="875303"/>
                </a:cubicBezTo>
                <a:cubicBezTo>
                  <a:pt x="557391" y="928440"/>
                  <a:pt x="559801" y="882429"/>
                  <a:pt x="607953" y="935585"/>
                </a:cubicBezTo>
                <a:cubicBezTo>
                  <a:pt x="620263" y="949174"/>
                  <a:pt x="595674" y="939631"/>
                  <a:pt x="633672" y="967472"/>
                </a:cubicBezTo>
                <a:cubicBezTo>
                  <a:pt x="665923" y="945875"/>
                  <a:pt x="651396" y="942848"/>
                  <a:pt x="688232" y="918342"/>
                </a:cubicBezTo>
                <a:cubicBezTo>
                  <a:pt x="732191" y="889094"/>
                  <a:pt x="735218" y="914962"/>
                  <a:pt x="748883" y="863785"/>
                </a:cubicBezTo>
                <a:lnTo>
                  <a:pt x="691279" y="863785"/>
                </a:lnTo>
                <a:cubicBezTo>
                  <a:pt x="704669" y="702847"/>
                  <a:pt x="626657" y="714614"/>
                  <a:pt x="495414" y="725534"/>
                </a:cubicBezTo>
                <a:close/>
                <a:moveTo>
                  <a:pt x="7788397" y="425996"/>
                </a:moveTo>
                <a:lnTo>
                  <a:pt x="7892089" y="598808"/>
                </a:lnTo>
                <a:cubicBezTo>
                  <a:pt x="7846997" y="629000"/>
                  <a:pt x="7805729" y="690281"/>
                  <a:pt x="7799919" y="760099"/>
                </a:cubicBezTo>
                <a:cubicBezTo>
                  <a:pt x="7774050" y="722870"/>
                  <a:pt x="7776669" y="660387"/>
                  <a:pt x="7684705" y="598808"/>
                </a:cubicBezTo>
                <a:cubicBezTo>
                  <a:pt x="7722129" y="542925"/>
                  <a:pt x="7781009" y="514765"/>
                  <a:pt x="7788397" y="425996"/>
                </a:cubicBezTo>
                <a:close/>
                <a:moveTo>
                  <a:pt x="5898905" y="587287"/>
                </a:moveTo>
                <a:cubicBezTo>
                  <a:pt x="5938909" y="560501"/>
                  <a:pt x="5974690" y="537423"/>
                  <a:pt x="6004661" y="497186"/>
                </a:cubicBezTo>
                <a:lnTo>
                  <a:pt x="6051948" y="406219"/>
                </a:lnTo>
                <a:cubicBezTo>
                  <a:pt x="6053480" y="403022"/>
                  <a:pt x="6057882" y="393610"/>
                  <a:pt x="6059400" y="390629"/>
                </a:cubicBezTo>
                <a:lnTo>
                  <a:pt x="6071723" y="368393"/>
                </a:lnTo>
                <a:cubicBezTo>
                  <a:pt x="6082588" y="498943"/>
                  <a:pt x="6198367" y="551511"/>
                  <a:pt x="6233022" y="598808"/>
                </a:cubicBezTo>
                <a:cubicBezTo>
                  <a:pt x="6114845" y="630361"/>
                  <a:pt x="6077366" y="790653"/>
                  <a:pt x="6060204" y="817703"/>
                </a:cubicBezTo>
                <a:cubicBezTo>
                  <a:pt x="6055390" y="759876"/>
                  <a:pt x="6030237" y="718866"/>
                  <a:pt x="5999406" y="682642"/>
                </a:cubicBezTo>
                <a:cubicBezTo>
                  <a:pt x="5969452" y="647451"/>
                  <a:pt x="5918063" y="613435"/>
                  <a:pt x="5898905" y="587287"/>
                </a:cubicBezTo>
                <a:close/>
                <a:moveTo>
                  <a:pt x="4239838" y="587287"/>
                </a:moveTo>
                <a:cubicBezTo>
                  <a:pt x="4275025" y="534745"/>
                  <a:pt x="4325074" y="520855"/>
                  <a:pt x="4332008" y="437518"/>
                </a:cubicBezTo>
                <a:cubicBezTo>
                  <a:pt x="4333621" y="439840"/>
                  <a:pt x="4335479" y="440989"/>
                  <a:pt x="4336084" y="444957"/>
                </a:cubicBezTo>
                <a:cubicBezTo>
                  <a:pt x="4341361" y="479662"/>
                  <a:pt x="4429119" y="577457"/>
                  <a:pt x="4435699" y="587287"/>
                </a:cubicBezTo>
                <a:cubicBezTo>
                  <a:pt x="4402374" y="637050"/>
                  <a:pt x="4349908" y="671934"/>
                  <a:pt x="4343530" y="748577"/>
                </a:cubicBezTo>
                <a:lnTo>
                  <a:pt x="4300061" y="665318"/>
                </a:lnTo>
                <a:cubicBezTo>
                  <a:pt x="4277471" y="629104"/>
                  <a:pt x="4260106" y="617550"/>
                  <a:pt x="4239838" y="587287"/>
                </a:cubicBezTo>
                <a:close/>
                <a:moveTo>
                  <a:pt x="2454035" y="575765"/>
                </a:moveTo>
                <a:cubicBezTo>
                  <a:pt x="2513909" y="559780"/>
                  <a:pt x="2597832" y="451812"/>
                  <a:pt x="2603815" y="379914"/>
                </a:cubicBezTo>
                <a:cubicBezTo>
                  <a:pt x="2639540" y="406092"/>
                  <a:pt x="2618515" y="392826"/>
                  <a:pt x="2638789" y="437106"/>
                </a:cubicBezTo>
                <a:cubicBezTo>
                  <a:pt x="2648890" y="459173"/>
                  <a:pt x="2659299" y="476889"/>
                  <a:pt x="2672584" y="495478"/>
                </a:cubicBezTo>
                <a:cubicBezTo>
                  <a:pt x="2705975" y="542207"/>
                  <a:pt x="2730025" y="556076"/>
                  <a:pt x="2776632" y="587287"/>
                </a:cubicBezTo>
                <a:cubicBezTo>
                  <a:pt x="2741586" y="635120"/>
                  <a:pt x="2647316" y="668907"/>
                  <a:pt x="2615334" y="806181"/>
                </a:cubicBezTo>
                <a:lnTo>
                  <a:pt x="2607022" y="791456"/>
                </a:lnTo>
                <a:cubicBezTo>
                  <a:pt x="2577636" y="734234"/>
                  <a:pt x="2587995" y="738976"/>
                  <a:pt x="2544882" y="680778"/>
                </a:cubicBezTo>
                <a:cubicBezTo>
                  <a:pt x="2472768" y="583430"/>
                  <a:pt x="2498154" y="659720"/>
                  <a:pt x="2454035" y="575765"/>
                </a:cubicBezTo>
                <a:close/>
                <a:moveTo>
                  <a:pt x="875619" y="425996"/>
                </a:moveTo>
                <a:lnTo>
                  <a:pt x="923562" y="516303"/>
                </a:lnTo>
                <a:cubicBezTo>
                  <a:pt x="945636" y="550080"/>
                  <a:pt x="969970" y="567653"/>
                  <a:pt x="990832" y="598808"/>
                </a:cubicBezTo>
                <a:cubicBezTo>
                  <a:pt x="944793" y="629633"/>
                  <a:pt x="923957" y="658319"/>
                  <a:pt x="900906" y="704738"/>
                </a:cubicBezTo>
                <a:lnTo>
                  <a:pt x="875619" y="748577"/>
                </a:lnTo>
                <a:cubicBezTo>
                  <a:pt x="860164" y="682250"/>
                  <a:pt x="832316" y="631531"/>
                  <a:pt x="783449" y="598808"/>
                </a:cubicBezTo>
                <a:cubicBezTo>
                  <a:pt x="817878" y="547393"/>
                  <a:pt x="869136" y="503877"/>
                  <a:pt x="875619" y="425996"/>
                </a:cubicBezTo>
                <a:close/>
                <a:moveTo>
                  <a:pt x="138255" y="472079"/>
                </a:moveTo>
                <a:cubicBezTo>
                  <a:pt x="240483" y="448265"/>
                  <a:pt x="335181" y="519046"/>
                  <a:pt x="416462" y="551031"/>
                </a:cubicBezTo>
                <a:cubicBezTo>
                  <a:pt x="456309" y="566709"/>
                  <a:pt x="472766" y="567895"/>
                  <a:pt x="495414" y="598808"/>
                </a:cubicBezTo>
                <a:cubicBezTo>
                  <a:pt x="459571" y="607159"/>
                  <a:pt x="390400" y="642147"/>
                  <a:pt x="349577" y="660351"/>
                </a:cubicBezTo>
                <a:cubicBezTo>
                  <a:pt x="248227" y="705535"/>
                  <a:pt x="243259" y="714016"/>
                  <a:pt x="138255" y="714016"/>
                </a:cubicBezTo>
                <a:cubicBezTo>
                  <a:pt x="139492" y="658473"/>
                  <a:pt x="163937" y="625848"/>
                  <a:pt x="184339" y="587287"/>
                </a:cubicBezTo>
                <a:cubicBezTo>
                  <a:pt x="160466" y="551635"/>
                  <a:pt x="139891" y="531326"/>
                  <a:pt x="138255" y="472079"/>
                </a:cubicBezTo>
                <a:close/>
                <a:moveTo>
                  <a:pt x="8491198" y="587287"/>
                </a:moveTo>
                <a:cubicBezTo>
                  <a:pt x="8511600" y="625848"/>
                  <a:pt x="8536045" y="658473"/>
                  <a:pt x="8537282" y="714016"/>
                </a:cubicBezTo>
                <a:cubicBezTo>
                  <a:pt x="8351252" y="714016"/>
                  <a:pt x="8314011" y="629999"/>
                  <a:pt x="8180123" y="598808"/>
                </a:cubicBezTo>
                <a:cubicBezTo>
                  <a:pt x="8203523" y="566873"/>
                  <a:pt x="8285859" y="537579"/>
                  <a:pt x="8338064" y="514807"/>
                </a:cubicBezTo>
                <a:cubicBezTo>
                  <a:pt x="8412912" y="482167"/>
                  <a:pt x="8432095" y="472079"/>
                  <a:pt x="8537282" y="472079"/>
                </a:cubicBezTo>
                <a:cubicBezTo>
                  <a:pt x="8532462" y="529983"/>
                  <a:pt x="8515770" y="550590"/>
                  <a:pt x="8491198" y="587287"/>
                </a:cubicBezTo>
                <a:close/>
                <a:moveTo>
                  <a:pt x="8168601" y="460561"/>
                </a:moveTo>
                <a:lnTo>
                  <a:pt x="8130096" y="479668"/>
                </a:lnTo>
                <a:cubicBezTo>
                  <a:pt x="8110142" y="487304"/>
                  <a:pt x="8095432" y="491210"/>
                  <a:pt x="8076568" y="496121"/>
                </a:cubicBezTo>
                <a:cubicBezTo>
                  <a:pt x="7937785" y="532285"/>
                  <a:pt x="7880766" y="413329"/>
                  <a:pt x="7914088" y="298536"/>
                </a:cubicBezTo>
                <a:cubicBezTo>
                  <a:pt x="7957099" y="150373"/>
                  <a:pt x="8121879" y="179092"/>
                  <a:pt x="8159515" y="251059"/>
                </a:cubicBezTo>
                <a:cubicBezTo>
                  <a:pt x="8180737" y="291638"/>
                  <a:pt x="8165292" y="333136"/>
                  <a:pt x="8157079" y="368393"/>
                </a:cubicBezTo>
                <a:cubicBezTo>
                  <a:pt x="8123182" y="376292"/>
                  <a:pt x="8121915" y="379914"/>
                  <a:pt x="8076431" y="379914"/>
                </a:cubicBezTo>
                <a:cubicBezTo>
                  <a:pt x="8073390" y="344242"/>
                  <a:pt x="8076572" y="358135"/>
                  <a:pt x="8064909" y="333831"/>
                </a:cubicBezTo>
                <a:cubicBezTo>
                  <a:pt x="8141142" y="282785"/>
                  <a:pt x="8121572" y="336209"/>
                  <a:pt x="8157079" y="287749"/>
                </a:cubicBezTo>
                <a:cubicBezTo>
                  <a:pt x="8058472" y="264778"/>
                  <a:pt x="8064511" y="254844"/>
                  <a:pt x="8053387" y="207105"/>
                </a:cubicBezTo>
                <a:lnTo>
                  <a:pt x="7992443" y="261368"/>
                </a:lnTo>
                <a:cubicBezTo>
                  <a:pt x="7949784" y="289000"/>
                  <a:pt x="7958912" y="262619"/>
                  <a:pt x="7926655" y="310792"/>
                </a:cubicBezTo>
                <a:lnTo>
                  <a:pt x="7984258" y="310792"/>
                </a:lnTo>
                <a:cubicBezTo>
                  <a:pt x="7984258" y="492199"/>
                  <a:pt x="8047799" y="463252"/>
                  <a:pt x="8168601" y="460561"/>
                </a:cubicBezTo>
                <a:close/>
                <a:moveTo>
                  <a:pt x="506937" y="460561"/>
                </a:moveTo>
                <a:cubicBezTo>
                  <a:pt x="568600" y="461932"/>
                  <a:pt x="593894" y="481716"/>
                  <a:pt x="652748" y="445114"/>
                </a:cubicBezTo>
                <a:cubicBezTo>
                  <a:pt x="715208" y="406265"/>
                  <a:pt x="692703" y="374748"/>
                  <a:pt x="691279" y="310792"/>
                </a:cubicBezTo>
                <a:lnTo>
                  <a:pt x="748883" y="310792"/>
                </a:lnTo>
                <a:cubicBezTo>
                  <a:pt x="716626" y="262619"/>
                  <a:pt x="725754" y="289000"/>
                  <a:pt x="683095" y="261368"/>
                </a:cubicBezTo>
                <a:cubicBezTo>
                  <a:pt x="681028" y="260026"/>
                  <a:pt x="678190" y="258165"/>
                  <a:pt x="676227" y="256718"/>
                </a:cubicBezTo>
                <a:cubicBezTo>
                  <a:pt x="674290" y="255288"/>
                  <a:pt x="671694" y="253093"/>
                  <a:pt x="669865" y="251558"/>
                </a:cubicBezTo>
                <a:cubicBezTo>
                  <a:pt x="668931" y="250774"/>
                  <a:pt x="656507" y="237385"/>
                  <a:pt x="652980" y="233878"/>
                </a:cubicBezTo>
                <a:cubicBezTo>
                  <a:pt x="635279" y="216301"/>
                  <a:pt x="642879" y="220985"/>
                  <a:pt x="622150" y="207105"/>
                </a:cubicBezTo>
                <a:cubicBezTo>
                  <a:pt x="611017" y="254893"/>
                  <a:pt x="616428" y="264925"/>
                  <a:pt x="518459" y="287749"/>
                </a:cubicBezTo>
                <a:cubicBezTo>
                  <a:pt x="553965" y="336209"/>
                  <a:pt x="534396" y="282785"/>
                  <a:pt x="610628" y="333831"/>
                </a:cubicBezTo>
                <a:cubicBezTo>
                  <a:pt x="600210" y="354846"/>
                  <a:pt x="601742" y="348243"/>
                  <a:pt x="599106" y="379914"/>
                </a:cubicBezTo>
                <a:cubicBezTo>
                  <a:pt x="553622" y="379914"/>
                  <a:pt x="552355" y="376292"/>
                  <a:pt x="518459" y="368393"/>
                </a:cubicBezTo>
                <a:cubicBezTo>
                  <a:pt x="467847" y="151163"/>
                  <a:pt x="700159" y="147434"/>
                  <a:pt x="756407" y="280254"/>
                </a:cubicBezTo>
                <a:cubicBezTo>
                  <a:pt x="848064" y="496693"/>
                  <a:pt x="606164" y="546805"/>
                  <a:pt x="506937" y="460561"/>
                </a:cubicBezTo>
                <a:close/>
                <a:moveTo>
                  <a:pt x="6256065" y="322310"/>
                </a:moveTo>
                <a:cubicBezTo>
                  <a:pt x="6373683" y="294910"/>
                  <a:pt x="6403612" y="390642"/>
                  <a:pt x="6335649" y="425849"/>
                </a:cubicBezTo>
                <a:cubicBezTo>
                  <a:pt x="6218798" y="486383"/>
                  <a:pt x="6128066" y="269781"/>
                  <a:pt x="6229566" y="169086"/>
                </a:cubicBezTo>
                <a:cubicBezTo>
                  <a:pt x="6332513" y="66957"/>
                  <a:pt x="6513084" y="179970"/>
                  <a:pt x="6605544" y="226305"/>
                </a:cubicBezTo>
                <a:lnTo>
                  <a:pt x="7121779" y="470466"/>
                </a:lnTo>
                <a:cubicBezTo>
                  <a:pt x="7165457" y="488149"/>
                  <a:pt x="7355563" y="574149"/>
                  <a:pt x="7373630" y="598808"/>
                </a:cubicBezTo>
                <a:lnTo>
                  <a:pt x="6624574" y="944259"/>
                </a:lnTo>
                <a:cubicBezTo>
                  <a:pt x="6498096" y="1006549"/>
                  <a:pt x="6456434" y="1048115"/>
                  <a:pt x="6313672" y="1048115"/>
                </a:cubicBezTo>
                <a:cubicBezTo>
                  <a:pt x="6150737" y="1048115"/>
                  <a:pt x="6133553" y="748577"/>
                  <a:pt x="6313672" y="748577"/>
                </a:cubicBezTo>
                <a:cubicBezTo>
                  <a:pt x="6351204" y="748577"/>
                  <a:pt x="6358098" y="781274"/>
                  <a:pt x="6371279" y="806181"/>
                </a:cubicBezTo>
                <a:cubicBezTo>
                  <a:pt x="6360858" y="827193"/>
                  <a:pt x="6362393" y="820593"/>
                  <a:pt x="6359757" y="852264"/>
                </a:cubicBezTo>
                <a:cubicBezTo>
                  <a:pt x="6315824" y="862498"/>
                  <a:pt x="6313953" y="863785"/>
                  <a:pt x="6256065" y="863785"/>
                </a:cubicBezTo>
                <a:cubicBezTo>
                  <a:pt x="6271046" y="919880"/>
                  <a:pt x="6296350" y="913705"/>
                  <a:pt x="6340743" y="940399"/>
                </a:cubicBezTo>
                <a:cubicBezTo>
                  <a:pt x="6389003" y="969421"/>
                  <a:pt x="6376103" y="994845"/>
                  <a:pt x="6417364" y="1025075"/>
                </a:cubicBezTo>
                <a:cubicBezTo>
                  <a:pt x="6511516" y="884480"/>
                  <a:pt x="6419849" y="984443"/>
                  <a:pt x="6519024" y="930879"/>
                </a:cubicBezTo>
                <a:cubicBezTo>
                  <a:pt x="6548705" y="914848"/>
                  <a:pt x="6560409" y="891041"/>
                  <a:pt x="6578663" y="863785"/>
                </a:cubicBezTo>
                <a:cubicBezTo>
                  <a:pt x="6396048" y="863785"/>
                  <a:pt x="6516905" y="834269"/>
                  <a:pt x="6428886" y="667933"/>
                </a:cubicBezTo>
                <a:cubicBezTo>
                  <a:pt x="6776735" y="667933"/>
                  <a:pt x="6728439" y="635139"/>
                  <a:pt x="6728439" y="840742"/>
                </a:cubicBezTo>
                <a:cubicBezTo>
                  <a:pt x="6824400" y="794699"/>
                  <a:pt x="6840955" y="778406"/>
                  <a:pt x="6866694" y="667933"/>
                </a:cubicBezTo>
                <a:cubicBezTo>
                  <a:pt x="6922383" y="680905"/>
                  <a:pt x="6888595" y="690973"/>
                  <a:pt x="6970385" y="690973"/>
                </a:cubicBezTo>
                <a:cubicBezTo>
                  <a:pt x="7024197" y="690973"/>
                  <a:pt x="7109404" y="632079"/>
                  <a:pt x="7131684" y="598808"/>
                </a:cubicBezTo>
                <a:cubicBezTo>
                  <a:pt x="7120815" y="558104"/>
                  <a:pt x="6996845" y="431016"/>
                  <a:pt x="6866694" y="518161"/>
                </a:cubicBezTo>
                <a:cubicBezTo>
                  <a:pt x="6844142" y="421369"/>
                  <a:pt x="6827340" y="368393"/>
                  <a:pt x="6728439" y="345353"/>
                </a:cubicBezTo>
                <a:cubicBezTo>
                  <a:pt x="6728439" y="550296"/>
                  <a:pt x="6781516" y="518161"/>
                  <a:pt x="6428886" y="518161"/>
                </a:cubicBezTo>
                <a:cubicBezTo>
                  <a:pt x="6454997" y="468813"/>
                  <a:pt x="6473344" y="395331"/>
                  <a:pt x="6474971" y="322310"/>
                </a:cubicBezTo>
                <a:lnTo>
                  <a:pt x="6567140" y="322310"/>
                </a:lnTo>
                <a:cubicBezTo>
                  <a:pt x="6562264" y="263726"/>
                  <a:pt x="6534541" y="261342"/>
                  <a:pt x="6490125" y="238031"/>
                </a:cubicBezTo>
                <a:cubicBezTo>
                  <a:pt x="6419225" y="200829"/>
                  <a:pt x="6456982" y="177753"/>
                  <a:pt x="6394320" y="161020"/>
                </a:cubicBezTo>
                <a:cubicBezTo>
                  <a:pt x="6388735" y="185000"/>
                  <a:pt x="6388033" y="190098"/>
                  <a:pt x="6374643" y="210469"/>
                </a:cubicBezTo>
                <a:cubicBezTo>
                  <a:pt x="6352393" y="244318"/>
                  <a:pt x="6363699" y="228695"/>
                  <a:pt x="6330067" y="246542"/>
                </a:cubicBezTo>
                <a:cubicBezTo>
                  <a:pt x="6290540" y="267518"/>
                  <a:pt x="6267878" y="278073"/>
                  <a:pt x="6256065" y="322310"/>
                </a:cubicBezTo>
                <a:close/>
                <a:moveTo>
                  <a:pt x="2108397" y="322310"/>
                </a:moveTo>
                <a:lnTo>
                  <a:pt x="2200567" y="322310"/>
                </a:lnTo>
                <a:cubicBezTo>
                  <a:pt x="2202010" y="387105"/>
                  <a:pt x="2223467" y="474345"/>
                  <a:pt x="2246652" y="518161"/>
                </a:cubicBezTo>
                <a:cubicBezTo>
                  <a:pt x="1915638" y="518161"/>
                  <a:pt x="1947098" y="566696"/>
                  <a:pt x="1947098" y="345353"/>
                </a:cubicBezTo>
                <a:cubicBezTo>
                  <a:pt x="1913728" y="353128"/>
                  <a:pt x="1872444" y="377762"/>
                  <a:pt x="1852682" y="400707"/>
                </a:cubicBezTo>
                <a:cubicBezTo>
                  <a:pt x="1823560" y="434523"/>
                  <a:pt x="1820366" y="468124"/>
                  <a:pt x="1820366" y="529683"/>
                </a:cubicBezTo>
                <a:cubicBezTo>
                  <a:pt x="1751985" y="483897"/>
                  <a:pt x="1717180" y="452138"/>
                  <a:pt x="1589233" y="540499"/>
                </a:cubicBezTo>
                <a:cubicBezTo>
                  <a:pt x="1557453" y="562445"/>
                  <a:pt x="1547652" y="564688"/>
                  <a:pt x="1543854" y="610330"/>
                </a:cubicBezTo>
                <a:cubicBezTo>
                  <a:pt x="1587048" y="621861"/>
                  <a:pt x="1577489" y="632598"/>
                  <a:pt x="1613254" y="656141"/>
                </a:cubicBezTo>
                <a:cubicBezTo>
                  <a:pt x="1734953" y="736252"/>
                  <a:pt x="1786943" y="667271"/>
                  <a:pt x="1820366" y="644891"/>
                </a:cubicBezTo>
                <a:cubicBezTo>
                  <a:pt x="1820366" y="761055"/>
                  <a:pt x="1826228" y="776790"/>
                  <a:pt x="1947098" y="840742"/>
                </a:cubicBezTo>
                <a:cubicBezTo>
                  <a:pt x="1947098" y="766042"/>
                  <a:pt x="1944499" y="728542"/>
                  <a:pt x="1958620" y="667933"/>
                </a:cubicBezTo>
                <a:lnTo>
                  <a:pt x="2246652" y="667933"/>
                </a:lnTo>
                <a:cubicBezTo>
                  <a:pt x="2158633" y="834269"/>
                  <a:pt x="2279490" y="863785"/>
                  <a:pt x="2096875" y="863785"/>
                </a:cubicBezTo>
                <a:cubicBezTo>
                  <a:pt x="2179071" y="986520"/>
                  <a:pt x="2176791" y="898745"/>
                  <a:pt x="2228033" y="974571"/>
                </a:cubicBezTo>
                <a:cubicBezTo>
                  <a:pt x="2239163" y="991040"/>
                  <a:pt x="2247390" y="1008969"/>
                  <a:pt x="2258174" y="1025075"/>
                </a:cubicBezTo>
                <a:cubicBezTo>
                  <a:pt x="2314582" y="987304"/>
                  <a:pt x="2279666" y="973598"/>
                  <a:pt x="2334677" y="940281"/>
                </a:cubicBezTo>
                <a:cubicBezTo>
                  <a:pt x="2379086" y="913388"/>
                  <a:pt x="2404341" y="920445"/>
                  <a:pt x="2419472" y="863785"/>
                </a:cubicBezTo>
                <a:cubicBezTo>
                  <a:pt x="2361585" y="863785"/>
                  <a:pt x="2359713" y="862498"/>
                  <a:pt x="2315781" y="852264"/>
                </a:cubicBezTo>
                <a:cubicBezTo>
                  <a:pt x="2312740" y="816592"/>
                  <a:pt x="2315921" y="830484"/>
                  <a:pt x="2304258" y="806181"/>
                </a:cubicBezTo>
                <a:cubicBezTo>
                  <a:pt x="2325147" y="766708"/>
                  <a:pt x="2323233" y="748577"/>
                  <a:pt x="2373387" y="748577"/>
                </a:cubicBezTo>
                <a:cubicBezTo>
                  <a:pt x="2531541" y="748577"/>
                  <a:pt x="2530963" y="1048115"/>
                  <a:pt x="2361865" y="1048115"/>
                </a:cubicBezTo>
                <a:cubicBezTo>
                  <a:pt x="2223203" y="1048115"/>
                  <a:pt x="2084167" y="964059"/>
                  <a:pt x="1931589" y="890815"/>
                </a:cubicBezTo>
                <a:lnTo>
                  <a:pt x="1689812" y="775438"/>
                </a:lnTo>
                <a:cubicBezTo>
                  <a:pt x="1643326" y="751990"/>
                  <a:pt x="1609854" y="740537"/>
                  <a:pt x="1562907" y="718007"/>
                </a:cubicBezTo>
                <a:cubicBezTo>
                  <a:pt x="1498233" y="686963"/>
                  <a:pt x="1373593" y="612825"/>
                  <a:pt x="1313429" y="598808"/>
                </a:cubicBezTo>
                <a:cubicBezTo>
                  <a:pt x="1338250" y="564930"/>
                  <a:pt x="1505110" y="490161"/>
                  <a:pt x="1553759" y="470466"/>
                </a:cubicBezTo>
                <a:cubicBezTo>
                  <a:pt x="1721661" y="402486"/>
                  <a:pt x="2227821" y="126459"/>
                  <a:pt x="2338824" y="126459"/>
                </a:cubicBezTo>
                <a:cubicBezTo>
                  <a:pt x="2510564" y="126459"/>
                  <a:pt x="2531854" y="359307"/>
                  <a:pt x="2423979" y="419857"/>
                </a:cubicBezTo>
                <a:cubicBezTo>
                  <a:pt x="2402068" y="432156"/>
                  <a:pt x="2390514" y="437639"/>
                  <a:pt x="2365409" y="434069"/>
                </a:cubicBezTo>
                <a:cubicBezTo>
                  <a:pt x="2317159" y="427211"/>
                  <a:pt x="2285271" y="366603"/>
                  <a:pt x="2325464" y="333319"/>
                </a:cubicBezTo>
                <a:cubicBezTo>
                  <a:pt x="2347731" y="314877"/>
                  <a:pt x="2381715" y="322310"/>
                  <a:pt x="2419472" y="322310"/>
                </a:cubicBezTo>
                <a:cubicBezTo>
                  <a:pt x="2406075" y="272136"/>
                  <a:pt x="2376843" y="265000"/>
                  <a:pt x="2339180" y="241310"/>
                </a:cubicBezTo>
                <a:cubicBezTo>
                  <a:pt x="2282508" y="205665"/>
                  <a:pt x="2303932" y="176316"/>
                  <a:pt x="2246652" y="161020"/>
                </a:cubicBezTo>
                <a:cubicBezTo>
                  <a:pt x="2219313" y="278373"/>
                  <a:pt x="2117274" y="215668"/>
                  <a:pt x="2108397" y="322310"/>
                </a:cubicBezTo>
                <a:close/>
                <a:moveTo>
                  <a:pt x="5703044" y="518161"/>
                </a:moveTo>
                <a:lnTo>
                  <a:pt x="5426532" y="518161"/>
                </a:lnTo>
                <a:cubicBezTo>
                  <a:pt x="5362756" y="422926"/>
                  <a:pt x="5401339" y="441894"/>
                  <a:pt x="5403488" y="345353"/>
                </a:cubicBezTo>
                <a:cubicBezTo>
                  <a:pt x="5322543" y="352087"/>
                  <a:pt x="5267180" y="430790"/>
                  <a:pt x="5265233" y="518161"/>
                </a:cubicBezTo>
                <a:cubicBezTo>
                  <a:pt x="5190346" y="478538"/>
                  <a:pt x="5152838" y="467673"/>
                  <a:pt x="5064166" y="524477"/>
                </a:cubicBezTo>
                <a:cubicBezTo>
                  <a:pt x="5030142" y="546273"/>
                  <a:pt x="5008885" y="568698"/>
                  <a:pt x="4988721" y="598808"/>
                </a:cubicBezTo>
                <a:cubicBezTo>
                  <a:pt x="5086524" y="664296"/>
                  <a:pt x="5139921" y="740318"/>
                  <a:pt x="5265233" y="656412"/>
                </a:cubicBezTo>
                <a:cubicBezTo>
                  <a:pt x="5267343" y="751062"/>
                  <a:pt x="5325133" y="822490"/>
                  <a:pt x="5403488" y="840742"/>
                </a:cubicBezTo>
                <a:cubicBezTo>
                  <a:pt x="5403488" y="766499"/>
                  <a:pt x="5370757" y="760157"/>
                  <a:pt x="5415010" y="667933"/>
                </a:cubicBezTo>
                <a:lnTo>
                  <a:pt x="5691522" y="667933"/>
                </a:lnTo>
                <a:cubicBezTo>
                  <a:pt x="5680872" y="713637"/>
                  <a:pt x="5667936" y="750282"/>
                  <a:pt x="5661003" y="798703"/>
                </a:cubicBezTo>
                <a:cubicBezTo>
                  <a:pt x="5648589" y="885358"/>
                  <a:pt x="5651447" y="863785"/>
                  <a:pt x="5553264" y="863785"/>
                </a:cubicBezTo>
                <a:cubicBezTo>
                  <a:pt x="5625753" y="1000769"/>
                  <a:pt x="5670614" y="885881"/>
                  <a:pt x="5703044" y="1025075"/>
                </a:cubicBezTo>
                <a:cubicBezTo>
                  <a:pt x="5756484" y="1010804"/>
                  <a:pt x="5737656" y="976654"/>
                  <a:pt x="5783969" y="944706"/>
                </a:cubicBezTo>
                <a:cubicBezTo>
                  <a:pt x="5826102" y="915645"/>
                  <a:pt x="5859441" y="925285"/>
                  <a:pt x="5875861" y="863785"/>
                </a:cubicBezTo>
                <a:cubicBezTo>
                  <a:pt x="5817973" y="863785"/>
                  <a:pt x="5816103" y="862498"/>
                  <a:pt x="5772169" y="852264"/>
                </a:cubicBezTo>
                <a:cubicBezTo>
                  <a:pt x="5754481" y="778383"/>
                  <a:pt x="5755886" y="829991"/>
                  <a:pt x="5772169" y="760099"/>
                </a:cubicBezTo>
                <a:cubicBezTo>
                  <a:pt x="6016996" y="703063"/>
                  <a:pt x="5975199" y="1048115"/>
                  <a:pt x="5818255" y="1048115"/>
                </a:cubicBezTo>
                <a:cubicBezTo>
                  <a:pt x="5675878" y="1048115"/>
                  <a:pt x="5513348" y="953794"/>
                  <a:pt x="5388148" y="890646"/>
                </a:cubicBezTo>
                <a:lnTo>
                  <a:pt x="4758297" y="598808"/>
                </a:lnTo>
                <a:cubicBezTo>
                  <a:pt x="4791145" y="553976"/>
                  <a:pt x="5417704" y="280140"/>
                  <a:pt x="5518871" y="230315"/>
                </a:cubicBezTo>
                <a:cubicBezTo>
                  <a:pt x="5583986" y="198245"/>
                  <a:pt x="5706111" y="126459"/>
                  <a:pt x="5795214" y="126459"/>
                </a:cubicBezTo>
                <a:cubicBezTo>
                  <a:pt x="5995059" y="126459"/>
                  <a:pt x="5983263" y="437518"/>
                  <a:pt x="5829777" y="437518"/>
                </a:cubicBezTo>
                <a:cubicBezTo>
                  <a:pt x="5760252" y="437518"/>
                  <a:pt x="5696313" y="314789"/>
                  <a:pt x="5875861" y="310792"/>
                </a:cubicBezTo>
                <a:cubicBezTo>
                  <a:pt x="5813555" y="217745"/>
                  <a:pt x="5759890" y="276097"/>
                  <a:pt x="5726085" y="149501"/>
                </a:cubicBezTo>
                <a:cubicBezTo>
                  <a:pt x="5679360" y="183733"/>
                  <a:pt x="5703067" y="206377"/>
                  <a:pt x="5640829" y="237062"/>
                </a:cubicBezTo>
                <a:cubicBezTo>
                  <a:pt x="5633252" y="240794"/>
                  <a:pt x="5535553" y="286060"/>
                  <a:pt x="5564724" y="312457"/>
                </a:cubicBezTo>
                <a:cubicBezTo>
                  <a:pt x="5615117" y="358066"/>
                  <a:pt x="5642991" y="259821"/>
                  <a:pt x="5660953" y="387441"/>
                </a:cubicBezTo>
                <a:cubicBezTo>
                  <a:pt x="5670349" y="454202"/>
                  <a:pt x="5674432" y="464097"/>
                  <a:pt x="5703044" y="518161"/>
                </a:cubicBezTo>
                <a:close/>
                <a:moveTo>
                  <a:pt x="2799676" y="310792"/>
                </a:moveTo>
                <a:cubicBezTo>
                  <a:pt x="2979224" y="314789"/>
                  <a:pt x="2915285" y="437518"/>
                  <a:pt x="2845761" y="437518"/>
                </a:cubicBezTo>
                <a:cubicBezTo>
                  <a:pt x="2692274" y="437518"/>
                  <a:pt x="2680478" y="126459"/>
                  <a:pt x="2880324" y="126459"/>
                </a:cubicBezTo>
                <a:cubicBezTo>
                  <a:pt x="2974913" y="126459"/>
                  <a:pt x="3410611" y="345131"/>
                  <a:pt x="3533111" y="406882"/>
                </a:cubicBezTo>
                <a:cubicBezTo>
                  <a:pt x="3597553" y="439366"/>
                  <a:pt x="3889886" y="561474"/>
                  <a:pt x="3917241" y="598808"/>
                </a:cubicBezTo>
                <a:cubicBezTo>
                  <a:pt x="3858047" y="612596"/>
                  <a:pt x="3301701" y="890044"/>
                  <a:pt x="3179727" y="944278"/>
                </a:cubicBezTo>
                <a:cubicBezTo>
                  <a:pt x="3133518" y="964826"/>
                  <a:pt x="3096839" y="979907"/>
                  <a:pt x="3053187" y="1002075"/>
                </a:cubicBezTo>
                <a:cubicBezTo>
                  <a:pt x="2958068" y="1050381"/>
                  <a:pt x="2964665" y="1048115"/>
                  <a:pt x="2857283" y="1048115"/>
                </a:cubicBezTo>
                <a:cubicBezTo>
                  <a:pt x="2700338" y="1048115"/>
                  <a:pt x="2658541" y="703063"/>
                  <a:pt x="2903368" y="760099"/>
                </a:cubicBezTo>
                <a:cubicBezTo>
                  <a:pt x="2922826" y="841372"/>
                  <a:pt x="2932751" y="863785"/>
                  <a:pt x="2799676" y="863785"/>
                </a:cubicBezTo>
                <a:cubicBezTo>
                  <a:pt x="2812348" y="911236"/>
                  <a:pt x="2844236" y="915984"/>
                  <a:pt x="2884517" y="940235"/>
                </a:cubicBezTo>
                <a:cubicBezTo>
                  <a:pt x="2954571" y="982405"/>
                  <a:pt x="2911771" y="1008861"/>
                  <a:pt x="2972494" y="1025075"/>
                </a:cubicBezTo>
                <a:cubicBezTo>
                  <a:pt x="3003248" y="893069"/>
                  <a:pt x="3093086" y="973085"/>
                  <a:pt x="3122273" y="863785"/>
                </a:cubicBezTo>
                <a:cubicBezTo>
                  <a:pt x="3004506" y="863785"/>
                  <a:pt x="3040479" y="910279"/>
                  <a:pt x="2984015" y="667933"/>
                </a:cubicBezTo>
                <a:cubicBezTo>
                  <a:pt x="3362054" y="667933"/>
                  <a:pt x="3276338" y="648235"/>
                  <a:pt x="3272050" y="840742"/>
                </a:cubicBezTo>
                <a:cubicBezTo>
                  <a:pt x="3351205" y="822304"/>
                  <a:pt x="3410304" y="755030"/>
                  <a:pt x="3410304" y="656412"/>
                </a:cubicBezTo>
                <a:cubicBezTo>
                  <a:pt x="3535616" y="740318"/>
                  <a:pt x="3589013" y="664296"/>
                  <a:pt x="3686817" y="598808"/>
                </a:cubicBezTo>
                <a:cubicBezTo>
                  <a:pt x="3647668" y="540352"/>
                  <a:pt x="3561746" y="483600"/>
                  <a:pt x="3502474" y="483600"/>
                </a:cubicBezTo>
                <a:cubicBezTo>
                  <a:pt x="3480315" y="483600"/>
                  <a:pt x="3426807" y="509432"/>
                  <a:pt x="3410304" y="518161"/>
                </a:cubicBezTo>
                <a:cubicBezTo>
                  <a:pt x="3408358" y="430790"/>
                  <a:pt x="3352995" y="352087"/>
                  <a:pt x="3272050" y="345353"/>
                </a:cubicBezTo>
                <a:cubicBezTo>
                  <a:pt x="3289584" y="464721"/>
                  <a:pt x="3297788" y="445320"/>
                  <a:pt x="3249006" y="518161"/>
                </a:cubicBezTo>
                <a:lnTo>
                  <a:pt x="2972494" y="518161"/>
                </a:lnTo>
                <a:cubicBezTo>
                  <a:pt x="3005074" y="469512"/>
                  <a:pt x="3005639" y="449830"/>
                  <a:pt x="3014542" y="387399"/>
                </a:cubicBezTo>
                <a:cubicBezTo>
                  <a:pt x="3032746" y="259762"/>
                  <a:pt x="3060368" y="358112"/>
                  <a:pt x="3110813" y="312457"/>
                </a:cubicBezTo>
                <a:cubicBezTo>
                  <a:pt x="3140033" y="286015"/>
                  <a:pt x="3044549" y="241911"/>
                  <a:pt x="3034709" y="237062"/>
                </a:cubicBezTo>
                <a:cubicBezTo>
                  <a:pt x="2972471" y="206377"/>
                  <a:pt x="2996178" y="183733"/>
                  <a:pt x="2949453" y="149501"/>
                </a:cubicBezTo>
                <a:cubicBezTo>
                  <a:pt x="2921330" y="270199"/>
                  <a:pt x="2862286" y="217298"/>
                  <a:pt x="2799676" y="310792"/>
                </a:cubicBezTo>
                <a:close/>
                <a:moveTo>
                  <a:pt x="506937" y="460561"/>
                </a:moveTo>
                <a:cubicBezTo>
                  <a:pt x="442086" y="455163"/>
                  <a:pt x="304896" y="359849"/>
                  <a:pt x="179463" y="337610"/>
                </a:cubicBezTo>
                <a:cubicBezTo>
                  <a:pt x="104280" y="324276"/>
                  <a:pt x="60765" y="354382"/>
                  <a:pt x="38348" y="406810"/>
                </a:cubicBezTo>
                <a:cubicBezTo>
                  <a:pt x="-5983" y="510493"/>
                  <a:pt x="50233" y="533670"/>
                  <a:pt x="53629" y="588955"/>
                </a:cubicBezTo>
                <a:cubicBezTo>
                  <a:pt x="56588" y="637082"/>
                  <a:pt x="-1875" y="672643"/>
                  <a:pt x="32061" y="762286"/>
                </a:cubicBezTo>
                <a:cubicBezTo>
                  <a:pt x="110521" y="969545"/>
                  <a:pt x="388578" y="734427"/>
                  <a:pt x="495414" y="725534"/>
                </a:cubicBezTo>
                <a:cubicBezTo>
                  <a:pt x="467733" y="763315"/>
                  <a:pt x="461172" y="740642"/>
                  <a:pt x="432945" y="789797"/>
                </a:cubicBezTo>
                <a:cubicBezTo>
                  <a:pt x="412376" y="825622"/>
                  <a:pt x="414767" y="847025"/>
                  <a:pt x="414767" y="898346"/>
                </a:cubicBezTo>
                <a:cubicBezTo>
                  <a:pt x="384195" y="882171"/>
                  <a:pt x="364688" y="868439"/>
                  <a:pt x="334119" y="852264"/>
                </a:cubicBezTo>
                <a:lnTo>
                  <a:pt x="334119" y="909867"/>
                </a:lnTo>
                <a:cubicBezTo>
                  <a:pt x="309129" y="904045"/>
                  <a:pt x="263661" y="885724"/>
                  <a:pt x="241946" y="875303"/>
                </a:cubicBezTo>
                <a:lnTo>
                  <a:pt x="255216" y="944046"/>
                </a:lnTo>
                <a:cubicBezTo>
                  <a:pt x="177301" y="938090"/>
                  <a:pt x="138633" y="930520"/>
                  <a:pt x="80135" y="978477"/>
                </a:cubicBezTo>
                <a:cubicBezTo>
                  <a:pt x="40869" y="1010667"/>
                  <a:pt x="13524" y="1070707"/>
                  <a:pt x="0" y="1128759"/>
                </a:cubicBezTo>
                <a:cubicBezTo>
                  <a:pt x="67244" y="1113096"/>
                  <a:pt x="102340" y="1073421"/>
                  <a:pt x="190714" y="1054336"/>
                </a:cubicBezTo>
                <a:cubicBezTo>
                  <a:pt x="270020" y="1037211"/>
                  <a:pt x="369453" y="1065231"/>
                  <a:pt x="428637" y="1080328"/>
                </a:cubicBezTo>
                <a:cubicBezTo>
                  <a:pt x="732700" y="1157892"/>
                  <a:pt x="682239" y="1112182"/>
                  <a:pt x="829534" y="1013554"/>
                </a:cubicBezTo>
                <a:cubicBezTo>
                  <a:pt x="833283" y="1058611"/>
                  <a:pt x="858296" y="1086405"/>
                  <a:pt x="887141" y="1105719"/>
                </a:cubicBezTo>
                <a:cubicBezTo>
                  <a:pt x="914394" y="1085752"/>
                  <a:pt x="928444" y="1055884"/>
                  <a:pt x="944747" y="1025075"/>
                </a:cubicBezTo>
                <a:cubicBezTo>
                  <a:pt x="1110279" y="1135914"/>
                  <a:pt x="1140364" y="1130186"/>
                  <a:pt x="1343387" y="1078075"/>
                </a:cubicBezTo>
                <a:cubicBezTo>
                  <a:pt x="1533517" y="1029272"/>
                  <a:pt x="1603306" y="1038298"/>
                  <a:pt x="1774281" y="1128759"/>
                </a:cubicBezTo>
                <a:cubicBezTo>
                  <a:pt x="1747971" y="1015840"/>
                  <a:pt x="1638234" y="894081"/>
                  <a:pt x="1509291" y="955950"/>
                </a:cubicBezTo>
                <a:cubicBezTo>
                  <a:pt x="1512230" y="920631"/>
                  <a:pt x="1520212" y="900567"/>
                  <a:pt x="1532332" y="875303"/>
                </a:cubicBezTo>
                <a:cubicBezTo>
                  <a:pt x="1499336" y="882991"/>
                  <a:pt x="1456047" y="896717"/>
                  <a:pt x="1428640" y="909867"/>
                </a:cubicBezTo>
                <a:lnTo>
                  <a:pt x="1428640" y="863785"/>
                </a:lnTo>
                <a:cubicBezTo>
                  <a:pt x="1398793" y="871753"/>
                  <a:pt x="1386899" y="883856"/>
                  <a:pt x="1359514" y="898346"/>
                </a:cubicBezTo>
                <a:cubicBezTo>
                  <a:pt x="1359514" y="712899"/>
                  <a:pt x="1141935" y="652248"/>
                  <a:pt x="1082943" y="771558"/>
                </a:cubicBezTo>
                <a:lnTo>
                  <a:pt x="1046202" y="861548"/>
                </a:lnTo>
                <a:cubicBezTo>
                  <a:pt x="1020336" y="895397"/>
                  <a:pt x="1048393" y="829854"/>
                  <a:pt x="1025395" y="886825"/>
                </a:cubicBezTo>
                <a:cubicBezTo>
                  <a:pt x="1131435" y="942933"/>
                  <a:pt x="1079687" y="926676"/>
                  <a:pt x="1140609" y="967472"/>
                </a:cubicBezTo>
                <a:cubicBezTo>
                  <a:pt x="1159995" y="894871"/>
                  <a:pt x="1210985" y="920772"/>
                  <a:pt x="1244301" y="875303"/>
                </a:cubicBezTo>
                <a:cubicBezTo>
                  <a:pt x="1222184" y="873465"/>
                  <a:pt x="1205492" y="871727"/>
                  <a:pt x="1188856" y="861623"/>
                </a:cubicBezTo>
                <a:cubicBezTo>
                  <a:pt x="1159002" y="843489"/>
                  <a:pt x="1164623" y="849772"/>
                  <a:pt x="1163650" y="806181"/>
                </a:cubicBezTo>
                <a:cubicBezTo>
                  <a:pt x="1223722" y="777358"/>
                  <a:pt x="1229196" y="803679"/>
                  <a:pt x="1267341" y="829221"/>
                </a:cubicBezTo>
                <a:cubicBezTo>
                  <a:pt x="1267341" y="906566"/>
                  <a:pt x="1271695" y="932851"/>
                  <a:pt x="1216371" y="962615"/>
                </a:cubicBezTo>
                <a:cubicBezTo>
                  <a:pt x="948830" y="1106535"/>
                  <a:pt x="845677" y="489430"/>
                  <a:pt x="1344174" y="740873"/>
                </a:cubicBezTo>
                <a:lnTo>
                  <a:pt x="1981707" y="1048069"/>
                </a:lnTo>
                <a:cubicBezTo>
                  <a:pt x="2117659" y="1116705"/>
                  <a:pt x="2242445" y="1209902"/>
                  <a:pt x="2426673" y="1170524"/>
                </a:cubicBezTo>
                <a:cubicBezTo>
                  <a:pt x="2530218" y="1148392"/>
                  <a:pt x="2561779" y="1082725"/>
                  <a:pt x="2603021" y="1001239"/>
                </a:cubicBezTo>
                <a:lnTo>
                  <a:pt x="2615334" y="978990"/>
                </a:lnTo>
                <a:cubicBezTo>
                  <a:pt x="2641003" y="1089158"/>
                  <a:pt x="2712823" y="1169466"/>
                  <a:pt x="2833909" y="1175243"/>
                </a:cubicBezTo>
                <a:cubicBezTo>
                  <a:pt x="3013049" y="1183792"/>
                  <a:pt x="3042788" y="1136613"/>
                  <a:pt x="3161699" y="1087539"/>
                </a:cubicBezTo>
                <a:cubicBezTo>
                  <a:pt x="3264914" y="1044944"/>
                  <a:pt x="3343710" y="1001033"/>
                  <a:pt x="3440942" y="952024"/>
                </a:cubicBezTo>
                <a:cubicBezTo>
                  <a:pt x="3536286" y="903966"/>
                  <a:pt x="3929743" y="706352"/>
                  <a:pt x="4004544" y="686074"/>
                </a:cubicBezTo>
                <a:cubicBezTo>
                  <a:pt x="4238434" y="622674"/>
                  <a:pt x="4313007" y="917679"/>
                  <a:pt x="4129680" y="972860"/>
                </a:cubicBezTo>
                <a:cubicBezTo>
                  <a:pt x="3964560" y="1022561"/>
                  <a:pt x="3890474" y="824094"/>
                  <a:pt x="4003529" y="797373"/>
                </a:cubicBezTo>
                <a:cubicBezTo>
                  <a:pt x="4063641" y="783164"/>
                  <a:pt x="4097152" y="849498"/>
                  <a:pt x="3986370" y="875303"/>
                </a:cubicBezTo>
                <a:cubicBezTo>
                  <a:pt x="4025394" y="928567"/>
                  <a:pt x="4056309" y="884212"/>
                  <a:pt x="4078540" y="967472"/>
                </a:cubicBezTo>
                <a:lnTo>
                  <a:pt x="4101583" y="967472"/>
                </a:lnTo>
                <a:cubicBezTo>
                  <a:pt x="4125258" y="865849"/>
                  <a:pt x="4146342" y="951783"/>
                  <a:pt x="4205275" y="863785"/>
                </a:cubicBezTo>
                <a:cubicBezTo>
                  <a:pt x="4124575" y="861985"/>
                  <a:pt x="4174609" y="835866"/>
                  <a:pt x="4137995" y="769768"/>
                </a:cubicBezTo>
                <a:cubicBezTo>
                  <a:pt x="4074392" y="654943"/>
                  <a:pt x="3863739" y="714042"/>
                  <a:pt x="3859634" y="898346"/>
                </a:cubicBezTo>
                <a:cubicBezTo>
                  <a:pt x="3834790" y="881711"/>
                  <a:pt x="3825737" y="871992"/>
                  <a:pt x="3790508" y="863785"/>
                </a:cubicBezTo>
                <a:lnTo>
                  <a:pt x="3790508" y="909867"/>
                </a:lnTo>
                <a:cubicBezTo>
                  <a:pt x="3758473" y="892919"/>
                  <a:pt x="3738548" y="884673"/>
                  <a:pt x="3698336" y="875303"/>
                </a:cubicBezTo>
                <a:cubicBezTo>
                  <a:pt x="3701275" y="910625"/>
                  <a:pt x="3709256" y="930686"/>
                  <a:pt x="3721379" y="955950"/>
                </a:cubicBezTo>
                <a:cubicBezTo>
                  <a:pt x="3552795" y="916677"/>
                  <a:pt x="3506485" y="1000351"/>
                  <a:pt x="3444867" y="1128759"/>
                </a:cubicBezTo>
                <a:cubicBezTo>
                  <a:pt x="3590875" y="1089776"/>
                  <a:pt x="3537827" y="1003035"/>
                  <a:pt x="3868413" y="1073901"/>
                </a:cubicBezTo>
                <a:cubicBezTo>
                  <a:pt x="4128024" y="1129552"/>
                  <a:pt x="4078670" y="1156135"/>
                  <a:pt x="4274401" y="1025075"/>
                </a:cubicBezTo>
                <a:cubicBezTo>
                  <a:pt x="4296276" y="1066413"/>
                  <a:pt x="4292559" y="1067784"/>
                  <a:pt x="4332008" y="1094198"/>
                </a:cubicBezTo>
                <a:cubicBezTo>
                  <a:pt x="4378798" y="1081706"/>
                  <a:pt x="4381251" y="1062654"/>
                  <a:pt x="4401137" y="1025075"/>
                </a:cubicBezTo>
                <a:cubicBezTo>
                  <a:pt x="4433897" y="1047011"/>
                  <a:pt x="4432901" y="1056998"/>
                  <a:pt x="4473639" y="1079303"/>
                </a:cubicBezTo>
                <a:cubicBezTo>
                  <a:pt x="4681493" y="1193119"/>
                  <a:pt x="4912949" y="969614"/>
                  <a:pt x="5138896" y="1082281"/>
                </a:cubicBezTo>
                <a:cubicBezTo>
                  <a:pt x="5169128" y="1097359"/>
                  <a:pt x="5198877" y="1120271"/>
                  <a:pt x="5230671" y="1128759"/>
                </a:cubicBezTo>
                <a:cubicBezTo>
                  <a:pt x="5169703" y="1001706"/>
                  <a:pt x="5123755" y="916441"/>
                  <a:pt x="4954158" y="955950"/>
                </a:cubicBezTo>
                <a:cubicBezTo>
                  <a:pt x="4966281" y="930686"/>
                  <a:pt x="4974263" y="910625"/>
                  <a:pt x="4977202" y="875303"/>
                </a:cubicBezTo>
                <a:cubicBezTo>
                  <a:pt x="4936989" y="884673"/>
                  <a:pt x="4917064" y="892919"/>
                  <a:pt x="4885029" y="909867"/>
                </a:cubicBezTo>
                <a:lnTo>
                  <a:pt x="4885029" y="863785"/>
                </a:lnTo>
                <a:cubicBezTo>
                  <a:pt x="4849800" y="871992"/>
                  <a:pt x="4840747" y="881711"/>
                  <a:pt x="4815903" y="898346"/>
                </a:cubicBezTo>
                <a:cubicBezTo>
                  <a:pt x="4812010" y="723650"/>
                  <a:pt x="4616861" y="652379"/>
                  <a:pt x="4541994" y="762698"/>
                </a:cubicBezTo>
                <a:cubicBezTo>
                  <a:pt x="4500246" y="824214"/>
                  <a:pt x="4558294" y="861822"/>
                  <a:pt x="4470262" y="863785"/>
                </a:cubicBezTo>
                <a:cubicBezTo>
                  <a:pt x="4529195" y="951783"/>
                  <a:pt x="4550280" y="865849"/>
                  <a:pt x="4573954" y="967472"/>
                </a:cubicBezTo>
                <a:lnTo>
                  <a:pt x="4596998" y="967472"/>
                </a:lnTo>
                <a:cubicBezTo>
                  <a:pt x="4612145" y="910749"/>
                  <a:pt x="4647077" y="899316"/>
                  <a:pt x="4700690" y="886825"/>
                </a:cubicBezTo>
                <a:cubicBezTo>
                  <a:pt x="4664494" y="861675"/>
                  <a:pt x="4660895" y="889336"/>
                  <a:pt x="4629490" y="851685"/>
                </a:cubicBezTo>
                <a:cubicBezTo>
                  <a:pt x="4562572" y="771470"/>
                  <a:pt x="4789453" y="776264"/>
                  <a:pt x="4713231" y="921784"/>
                </a:cubicBezTo>
                <a:cubicBezTo>
                  <a:pt x="4693338" y="959764"/>
                  <a:pt x="4630725" y="988271"/>
                  <a:pt x="4563631" y="978748"/>
                </a:cubicBezTo>
                <a:cubicBezTo>
                  <a:pt x="4519437" y="972478"/>
                  <a:pt x="4464198" y="924165"/>
                  <a:pt x="4451640" y="882243"/>
                </a:cubicBezTo>
                <a:cubicBezTo>
                  <a:pt x="4408704" y="738894"/>
                  <a:pt x="4518659" y="659057"/>
                  <a:pt x="4652058" y="681836"/>
                </a:cubicBezTo>
                <a:cubicBezTo>
                  <a:pt x="4716268" y="692802"/>
                  <a:pt x="4881143" y="781169"/>
                  <a:pt x="4946477" y="813862"/>
                </a:cubicBezTo>
                <a:cubicBezTo>
                  <a:pt x="4997147" y="839214"/>
                  <a:pt x="5034188" y="857541"/>
                  <a:pt x="5084712" y="883007"/>
                </a:cubicBezTo>
                <a:lnTo>
                  <a:pt x="5507029" y="1082826"/>
                </a:lnTo>
                <a:cubicBezTo>
                  <a:pt x="5620277" y="1133184"/>
                  <a:pt x="5655440" y="1180043"/>
                  <a:pt x="5830247" y="1175465"/>
                </a:cubicBezTo>
                <a:cubicBezTo>
                  <a:pt x="5962136" y="1172010"/>
                  <a:pt x="6034756" y="1088211"/>
                  <a:pt x="6060204" y="978990"/>
                </a:cubicBezTo>
                <a:cubicBezTo>
                  <a:pt x="6061811" y="981302"/>
                  <a:pt x="6063774" y="982383"/>
                  <a:pt x="6064375" y="986334"/>
                </a:cubicBezTo>
                <a:cubicBezTo>
                  <a:pt x="6064975" y="990296"/>
                  <a:pt x="6067696" y="992121"/>
                  <a:pt x="6068516" y="993715"/>
                </a:cubicBezTo>
                <a:cubicBezTo>
                  <a:pt x="6069629" y="995886"/>
                  <a:pt x="6074829" y="1005951"/>
                  <a:pt x="6076295" y="1008979"/>
                </a:cubicBezTo>
                <a:cubicBezTo>
                  <a:pt x="6115133" y="1089067"/>
                  <a:pt x="6150564" y="1148435"/>
                  <a:pt x="6249410" y="1170282"/>
                </a:cubicBezTo>
                <a:cubicBezTo>
                  <a:pt x="6411564" y="1206120"/>
                  <a:pt x="6539955" y="1125640"/>
                  <a:pt x="6670787" y="1059591"/>
                </a:cubicBezTo>
                <a:lnTo>
                  <a:pt x="7323620" y="744652"/>
                </a:lnTo>
                <a:cubicBezTo>
                  <a:pt x="7712432" y="548614"/>
                  <a:pt x="7741303" y="869030"/>
                  <a:pt x="7623019" y="951871"/>
                </a:cubicBezTo>
                <a:cubicBezTo>
                  <a:pt x="7581986" y="980609"/>
                  <a:pt x="7519759" y="990354"/>
                  <a:pt x="7466851" y="966492"/>
                </a:cubicBezTo>
                <a:cubicBezTo>
                  <a:pt x="7408572" y="940206"/>
                  <a:pt x="7408196" y="913329"/>
                  <a:pt x="7408196" y="829221"/>
                </a:cubicBezTo>
                <a:cubicBezTo>
                  <a:pt x="7446341" y="803679"/>
                  <a:pt x="7451815" y="777358"/>
                  <a:pt x="7511888" y="806181"/>
                </a:cubicBezTo>
                <a:cubicBezTo>
                  <a:pt x="7510545" y="866358"/>
                  <a:pt x="7518266" y="836875"/>
                  <a:pt x="7492926" y="856346"/>
                </a:cubicBezTo>
                <a:cubicBezTo>
                  <a:pt x="7483560" y="863547"/>
                  <a:pt x="7444170" y="872292"/>
                  <a:pt x="7431237" y="875303"/>
                </a:cubicBezTo>
                <a:cubicBezTo>
                  <a:pt x="7461192" y="916187"/>
                  <a:pt x="7455300" y="891864"/>
                  <a:pt x="7494432" y="915801"/>
                </a:cubicBezTo>
                <a:cubicBezTo>
                  <a:pt x="7538384" y="942688"/>
                  <a:pt x="7506989" y="938560"/>
                  <a:pt x="7546451" y="967472"/>
                </a:cubicBezTo>
                <a:cubicBezTo>
                  <a:pt x="7560487" y="914900"/>
                  <a:pt x="7604133" y="911167"/>
                  <a:pt x="7650143" y="886825"/>
                </a:cubicBezTo>
                <a:cubicBezTo>
                  <a:pt x="7639581" y="860660"/>
                  <a:pt x="7628222" y="867368"/>
                  <a:pt x="7615050" y="841271"/>
                </a:cubicBezTo>
                <a:cubicBezTo>
                  <a:pt x="7601896" y="815201"/>
                  <a:pt x="7606243" y="799156"/>
                  <a:pt x="7592594" y="771558"/>
                </a:cubicBezTo>
                <a:cubicBezTo>
                  <a:pt x="7533603" y="652248"/>
                  <a:pt x="7316023" y="712899"/>
                  <a:pt x="7316023" y="898346"/>
                </a:cubicBezTo>
                <a:cubicBezTo>
                  <a:pt x="7288639" y="883856"/>
                  <a:pt x="7276745" y="871753"/>
                  <a:pt x="7246898" y="863785"/>
                </a:cubicBezTo>
                <a:lnTo>
                  <a:pt x="7246898" y="909867"/>
                </a:lnTo>
                <a:cubicBezTo>
                  <a:pt x="7225183" y="899450"/>
                  <a:pt x="7179715" y="881126"/>
                  <a:pt x="7154724" y="875303"/>
                </a:cubicBezTo>
                <a:cubicBezTo>
                  <a:pt x="7155508" y="910403"/>
                  <a:pt x="7159927" y="917307"/>
                  <a:pt x="7166247" y="944428"/>
                </a:cubicBezTo>
                <a:cubicBezTo>
                  <a:pt x="7021490" y="944428"/>
                  <a:pt x="6934702" y="985211"/>
                  <a:pt x="6901256" y="1128759"/>
                </a:cubicBezTo>
                <a:cubicBezTo>
                  <a:pt x="7250578" y="943932"/>
                  <a:pt x="7313319" y="1129160"/>
                  <a:pt x="7545154" y="1116123"/>
                </a:cubicBezTo>
                <a:cubicBezTo>
                  <a:pt x="7631138" y="1111290"/>
                  <a:pt x="7676573" y="1061377"/>
                  <a:pt x="7730790" y="1025075"/>
                </a:cubicBezTo>
                <a:cubicBezTo>
                  <a:pt x="7747093" y="1055884"/>
                  <a:pt x="7761143" y="1085752"/>
                  <a:pt x="7788397" y="1105719"/>
                </a:cubicBezTo>
                <a:cubicBezTo>
                  <a:pt x="7817241" y="1086405"/>
                  <a:pt x="7842255" y="1058611"/>
                  <a:pt x="7846004" y="1013554"/>
                </a:cubicBezTo>
                <a:cubicBezTo>
                  <a:pt x="7980849" y="1103844"/>
                  <a:pt x="7941194" y="1158310"/>
                  <a:pt x="8246901" y="1080328"/>
                </a:cubicBezTo>
                <a:cubicBezTo>
                  <a:pt x="8299779" y="1066840"/>
                  <a:pt x="8402104" y="1038746"/>
                  <a:pt x="8475205" y="1052282"/>
                </a:cubicBezTo>
                <a:cubicBezTo>
                  <a:pt x="8569145" y="1069675"/>
                  <a:pt x="8605210" y="1112378"/>
                  <a:pt x="8675537" y="1128759"/>
                </a:cubicBezTo>
                <a:cubicBezTo>
                  <a:pt x="8640262" y="977354"/>
                  <a:pt x="8569432" y="932166"/>
                  <a:pt x="8422069" y="944428"/>
                </a:cubicBezTo>
                <a:cubicBezTo>
                  <a:pt x="8424424" y="838727"/>
                  <a:pt x="8441299" y="886599"/>
                  <a:pt x="8341418" y="909867"/>
                </a:cubicBezTo>
                <a:lnTo>
                  <a:pt x="8341418" y="852264"/>
                </a:lnTo>
                <a:cubicBezTo>
                  <a:pt x="8310849" y="868439"/>
                  <a:pt x="8291343" y="882171"/>
                  <a:pt x="8260770" y="898346"/>
                </a:cubicBezTo>
                <a:cubicBezTo>
                  <a:pt x="8260770" y="753805"/>
                  <a:pt x="8233683" y="798637"/>
                  <a:pt x="8180123" y="725534"/>
                </a:cubicBezTo>
                <a:cubicBezTo>
                  <a:pt x="8291636" y="734815"/>
                  <a:pt x="8551574" y="961322"/>
                  <a:pt x="8639916" y="770493"/>
                </a:cubicBezTo>
                <a:cubicBezTo>
                  <a:pt x="8681540" y="680579"/>
                  <a:pt x="8623574" y="628618"/>
                  <a:pt x="8623574" y="587287"/>
                </a:cubicBezTo>
                <a:cubicBezTo>
                  <a:pt x="8623574" y="544731"/>
                  <a:pt x="8678751" y="502982"/>
                  <a:pt x="8642029" y="413577"/>
                </a:cubicBezTo>
                <a:cubicBezTo>
                  <a:pt x="8560362" y="214741"/>
                  <a:pt x="8283903" y="450966"/>
                  <a:pt x="8168601" y="460561"/>
                </a:cubicBezTo>
                <a:cubicBezTo>
                  <a:pt x="8238530" y="399779"/>
                  <a:pt x="8260770" y="387869"/>
                  <a:pt x="8260770" y="276227"/>
                </a:cubicBezTo>
                <a:cubicBezTo>
                  <a:pt x="8287502" y="294127"/>
                  <a:pt x="8313015" y="314812"/>
                  <a:pt x="8341418" y="333831"/>
                </a:cubicBezTo>
                <a:lnTo>
                  <a:pt x="8341418" y="276227"/>
                </a:lnTo>
                <a:lnTo>
                  <a:pt x="8421536" y="300880"/>
                </a:lnTo>
                <a:lnTo>
                  <a:pt x="8422069" y="241667"/>
                </a:lnTo>
                <a:cubicBezTo>
                  <a:pt x="8509203" y="241667"/>
                  <a:pt x="8548642" y="242692"/>
                  <a:pt x="8598309" y="199003"/>
                </a:cubicBezTo>
                <a:cubicBezTo>
                  <a:pt x="8642689" y="159971"/>
                  <a:pt x="8660697" y="121028"/>
                  <a:pt x="8675537" y="57336"/>
                </a:cubicBezTo>
                <a:cubicBezTo>
                  <a:pt x="8605804" y="73580"/>
                  <a:pt x="8553005" y="120597"/>
                  <a:pt x="8479542" y="126334"/>
                </a:cubicBezTo>
                <a:cubicBezTo>
                  <a:pt x="8292044" y="140978"/>
                  <a:pt x="8193546" y="48062"/>
                  <a:pt x="8008367" y="69854"/>
                </a:cubicBezTo>
                <a:cubicBezTo>
                  <a:pt x="7926805" y="79452"/>
                  <a:pt x="7903121" y="130697"/>
                  <a:pt x="7846004" y="172541"/>
                </a:cubicBezTo>
                <a:cubicBezTo>
                  <a:pt x="7841657" y="120302"/>
                  <a:pt x="7821425" y="109496"/>
                  <a:pt x="7799919" y="68854"/>
                </a:cubicBezTo>
                <a:cubicBezTo>
                  <a:pt x="7768161" y="90121"/>
                  <a:pt x="7741969" y="119159"/>
                  <a:pt x="7730790" y="161020"/>
                </a:cubicBezTo>
                <a:cubicBezTo>
                  <a:pt x="7677373" y="125253"/>
                  <a:pt x="7651638" y="79795"/>
                  <a:pt x="7568306" y="69736"/>
                </a:cubicBezTo>
                <a:cubicBezTo>
                  <a:pt x="7449957" y="55455"/>
                  <a:pt x="7289968" y="131210"/>
                  <a:pt x="7096576" y="127004"/>
                </a:cubicBezTo>
                <a:cubicBezTo>
                  <a:pt x="6980284" y="124476"/>
                  <a:pt x="6977587" y="75118"/>
                  <a:pt x="6901256" y="57336"/>
                </a:cubicBezTo>
                <a:cubicBezTo>
                  <a:pt x="6977789" y="216824"/>
                  <a:pt x="6984752" y="245249"/>
                  <a:pt x="7166247" y="230145"/>
                </a:cubicBezTo>
                <a:lnTo>
                  <a:pt x="7152981" y="298885"/>
                </a:lnTo>
                <a:cubicBezTo>
                  <a:pt x="7196352" y="295805"/>
                  <a:pt x="7209628" y="284911"/>
                  <a:pt x="7246898" y="276227"/>
                </a:cubicBezTo>
                <a:lnTo>
                  <a:pt x="7246898" y="322310"/>
                </a:lnTo>
                <a:cubicBezTo>
                  <a:pt x="7274282" y="307823"/>
                  <a:pt x="7286176" y="295717"/>
                  <a:pt x="7316023" y="287749"/>
                </a:cubicBezTo>
                <a:cubicBezTo>
                  <a:pt x="7316023" y="468820"/>
                  <a:pt x="7536075" y="527400"/>
                  <a:pt x="7589802" y="411745"/>
                </a:cubicBezTo>
                <a:cubicBezTo>
                  <a:pt x="7605465" y="378030"/>
                  <a:pt x="7598385" y="363396"/>
                  <a:pt x="7609041" y="338815"/>
                </a:cubicBezTo>
                <a:cubicBezTo>
                  <a:pt x="7619394" y="314939"/>
                  <a:pt x="7625972" y="315631"/>
                  <a:pt x="7645283" y="305929"/>
                </a:cubicBezTo>
                <a:lnTo>
                  <a:pt x="7546451" y="218623"/>
                </a:lnTo>
                <a:lnTo>
                  <a:pt x="7510833" y="252133"/>
                </a:lnTo>
                <a:cubicBezTo>
                  <a:pt x="7479553" y="278615"/>
                  <a:pt x="7454209" y="279438"/>
                  <a:pt x="7431237" y="310792"/>
                </a:cubicBezTo>
                <a:cubicBezTo>
                  <a:pt x="7488586" y="315563"/>
                  <a:pt x="7507482" y="315462"/>
                  <a:pt x="7511888" y="368393"/>
                </a:cubicBezTo>
                <a:cubicBezTo>
                  <a:pt x="7448840" y="398643"/>
                  <a:pt x="7403859" y="376756"/>
                  <a:pt x="7407135" y="299679"/>
                </a:cubicBezTo>
                <a:cubicBezTo>
                  <a:pt x="7414467" y="127076"/>
                  <a:pt x="7775082" y="205890"/>
                  <a:pt x="7670436" y="423220"/>
                </a:cubicBezTo>
                <a:cubicBezTo>
                  <a:pt x="7570461" y="630845"/>
                  <a:pt x="7250784" y="388986"/>
                  <a:pt x="7118548" y="335448"/>
                </a:cubicBezTo>
                <a:lnTo>
                  <a:pt x="6582588" y="76451"/>
                </a:lnTo>
                <a:cubicBezTo>
                  <a:pt x="6454027" y="11629"/>
                  <a:pt x="6257734" y="-43091"/>
                  <a:pt x="6137566" y="77091"/>
                </a:cubicBezTo>
                <a:cubicBezTo>
                  <a:pt x="6102847" y="111808"/>
                  <a:pt x="6091802" y="140971"/>
                  <a:pt x="6072275" y="184614"/>
                </a:cubicBezTo>
                <a:cubicBezTo>
                  <a:pt x="6061794" y="208039"/>
                  <a:pt x="6069015" y="194421"/>
                  <a:pt x="6060204" y="207105"/>
                </a:cubicBezTo>
                <a:cubicBezTo>
                  <a:pt x="6004828" y="-30567"/>
                  <a:pt x="5777905" y="-39012"/>
                  <a:pt x="5572379" y="64926"/>
                </a:cubicBezTo>
                <a:cubicBezTo>
                  <a:pt x="5527601" y="87570"/>
                  <a:pt x="5491523" y="106054"/>
                  <a:pt x="5449745" y="126628"/>
                </a:cubicBezTo>
                <a:lnTo>
                  <a:pt x="4675578" y="493081"/>
                </a:lnTo>
                <a:cubicBezTo>
                  <a:pt x="4473091" y="559335"/>
                  <a:pt x="4363520" y="320164"/>
                  <a:pt x="4504175" y="229492"/>
                </a:cubicBezTo>
                <a:cubicBezTo>
                  <a:pt x="4566831" y="189101"/>
                  <a:pt x="4723734" y="167365"/>
                  <a:pt x="4723734" y="345353"/>
                </a:cubicBezTo>
                <a:cubicBezTo>
                  <a:pt x="4675856" y="377409"/>
                  <a:pt x="4703165" y="379914"/>
                  <a:pt x="4620042" y="379914"/>
                </a:cubicBezTo>
                <a:cubicBezTo>
                  <a:pt x="4621368" y="320341"/>
                  <a:pt x="4634219" y="315364"/>
                  <a:pt x="4689168" y="310792"/>
                </a:cubicBezTo>
                <a:lnTo>
                  <a:pt x="4689168" y="287749"/>
                </a:lnTo>
                <a:cubicBezTo>
                  <a:pt x="4637456" y="275702"/>
                  <a:pt x="4611116" y="256911"/>
                  <a:pt x="4585476" y="218623"/>
                </a:cubicBezTo>
                <a:cubicBezTo>
                  <a:pt x="4550740" y="244077"/>
                  <a:pt x="4576273" y="232316"/>
                  <a:pt x="4564463" y="243695"/>
                </a:cubicBezTo>
                <a:cubicBezTo>
                  <a:pt x="4526458" y="280319"/>
                  <a:pt x="4523320" y="251489"/>
                  <a:pt x="4481784" y="299270"/>
                </a:cubicBezTo>
                <a:cubicBezTo>
                  <a:pt x="4492670" y="326235"/>
                  <a:pt x="4485475" y="303728"/>
                  <a:pt x="4497258" y="318355"/>
                </a:cubicBezTo>
                <a:cubicBezTo>
                  <a:pt x="4521399" y="348321"/>
                  <a:pt x="4521641" y="380394"/>
                  <a:pt x="4539205" y="414664"/>
                </a:cubicBezTo>
                <a:cubicBezTo>
                  <a:pt x="4558177" y="451678"/>
                  <a:pt x="4607090" y="468898"/>
                  <a:pt x="4651591" y="466674"/>
                </a:cubicBezTo>
                <a:cubicBezTo>
                  <a:pt x="4749939" y="461753"/>
                  <a:pt x="4813722" y="385694"/>
                  <a:pt x="4815903" y="287749"/>
                </a:cubicBezTo>
                <a:cubicBezTo>
                  <a:pt x="4845750" y="295717"/>
                  <a:pt x="4857645" y="307823"/>
                  <a:pt x="4885029" y="322310"/>
                </a:cubicBezTo>
                <a:lnTo>
                  <a:pt x="4885029" y="276227"/>
                </a:lnTo>
                <a:cubicBezTo>
                  <a:pt x="4910020" y="282050"/>
                  <a:pt x="4955487" y="300371"/>
                  <a:pt x="4977202" y="310792"/>
                </a:cubicBezTo>
                <a:cubicBezTo>
                  <a:pt x="4973475" y="266032"/>
                  <a:pt x="4966807" y="280773"/>
                  <a:pt x="4965680" y="230145"/>
                </a:cubicBezTo>
                <a:cubicBezTo>
                  <a:pt x="5143324" y="244929"/>
                  <a:pt x="5153511" y="203144"/>
                  <a:pt x="5230671" y="57336"/>
                </a:cubicBezTo>
                <a:cubicBezTo>
                  <a:pt x="5159994" y="73799"/>
                  <a:pt x="5129781" y="122961"/>
                  <a:pt x="5046860" y="126991"/>
                </a:cubicBezTo>
                <a:cubicBezTo>
                  <a:pt x="4843004" y="136902"/>
                  <a:pt x="4720866" y="56814"/>
                  <a:pt x="4574356" y="68714"/>
                </a:cubicBezTo>
                <a:cubicBezTo>
                  <a:pt x="4473812" y="76882"/>
                  <a:pt x="4459220" y="122128"/>
                  <a:pt x="4401137" y="161020"/>
                </a:cubicBezTo>
                <a:cubicBezTo>
                  <a:pt x="4388730" y="114558"/>
                  <a:pt x="4370366" y="100672"/>
                  <a:pt x="4332008" y="80376"/>
                </a:cubicBezTo>
                <a:cubicBezTo>
                  <a:pt x="4298363" y="109617"/>
                  <a:pt x="4295913" y="120371"/>
                  <a:pt x="4274401" y="161020"/>
                </a:cubicBezTo>
                <a:cubicBezTo>
                  <a:pt x="4218450" y="123555"/>
                  <a:pt x="4204358" y="80830"/>
                  <a:pt x="4111779" y="69642"/>
                </a:cubicBezTo>
                <a:cubicBezTo>
                  <a:pt x="4002134" y="56389"/>
                  <a:pt x="3826270" y="131168"/>
                  <a:pt x="3640049" y="127141"/>
                </a:cubicBezTo>
                <a:cubicBezTo>
                  <a:pt x="3544248" y="125071"/>
                  <a:pt x="3523154" y="75572"/>
                  <a:pt x="3444867" y="57336"/>
                </a:cubicBezTo>
                <a:cubicBezTo>
                  <a:pt x="3523049" y="205081"/>
                  <a:pt x="3531351" y="245001"/>
                  <a:pt x="3709857" y="230145"/>
                </a:cubicBezTo>
                <a:cubicBezTo>
                  <a:pt x="3708731" y="280773"/>
                  <a:pt x="3702062" y="266032"/>
                  <a:pt x="3698336" y="310792"/>
                </a:cubicBezTo>
                <a:cubicBezTo>
                  <a:pt x="3720050" y="300371"/>
                  <a:pt x="3765518" y="282050"/>
                  <a:pt x="3790508" y="276227"/>
                </a:cubicBezTo>
                <a:lnTo>
                  <a:pt x="3790508" y="322310"/>
                </a:lnTo>
                <a:cubicBezTo>
                  <a:pt x="3817893" y="307823"/>
                  <a:pt x="3829787" y="295717"/>
                  <a:pt x="3859634" y="287749"/>
                </a:cubicBezTo>
                <a:cubicBezTo>
                  <a:pt x="3874638" y="468016"/>
                  <a:pt x="4097890" y="547458"/>
                  <a:pt x="4151042" y="371766"/>
                </a:cubicBezTo>
                <a:cubicBezTo>
                  <a:pt x="4170569" y="307216"/>
                  <a:pt x="4138991" y="328302"/>
                  <a:pt x="4193753" y="322310"/>
                </a:cubicBezTo>
                <a:cubicBezTo>
                  <a:pt x="4184870" y="215577"/>
                  <a:pt x="4126969" y="313701"/>
                  <a:pt x="4101583" y="218623"/>
                </a:cubicBezTo>
                <a:cubicBezTo>
                  <a:pt x="4042549" y="234387"/>
                  <a:pt x="4091776" y="229606"/>
                  <a:pt x="4043232" y="263965"/>
                </a:cubicBezTo>
                <a:cubicBezTo>
                  <a:pt x="4008346" y="288657"/>
                  <a:pt x="4002082" y="273625"/>
                  <a:pt x="3974848" y="310792"/>
                </a:cubicBezTo>
                <a:cubicBezTo>
                  <a:pt x="4036145" y="312157"/>
                  <a:pt x="4054091" y="316761"/>
                  <a:pt x="4055495" y="379914"/>
                </a:cubicBezTo>
                <a:cubicBezTo>
                  <a:pt x="4020645" y="379914"/>
                  <a:pt x="3994933" y="386422"/>
                  <a:pt x="3972895" y="370185"/>
                </a:cubicBezTo>
                <a:cubicBezTo>
                  <a:pt x="3955301" y="357221"/>
                  <a:pt x="3947584" y="323463"/>
                  <a:pt x="3953339" y="290835"/>
                </a:cubicBezTo>
                <a:cubicBezTo>
                  <a:pt x="3983087" y="122072"/>
                  <a:pt x="4324166" y="224169"/>
                  <a:pt x="4210050" y="430764"/>
                </a:cubicBezTo>
                <a:cubicBezTo>
                  <a:pt x="4123338" y="587747"/>
                  <a:pt x="3908410" y="456318"/>
                  <a:pt x="3802024" y="402960"/>
                </a:cubicBezTo>
                <a:lnTo>
                  <a:pt x="3126120" y="76526"/>
                </a:lnTo>
                <a:cubicBezTo>
                  <a:pt x="3051472" y="38983"/>
                  <a:pt x="2933094" y="-18663"/>
                  <a:pt x="2817524" y="5908"/>
                </a:cubicBezTo>
                <a:cubicBezTo>
                  <a:pt x="2736027" y="23233"/>
                  <a:pt x="2676073" y="60057"/>
                  <a:pt x="2642114" y="130194"/>
                </a:cubicBezTo>
                <a:cubicBezTo>
                  <a:pt x="2620144" y="175568"/>
                  <a:pt x="2638796" y="169951"/>
                  <a:pt x="2603815" y="195584"/>
                </a:cubicBezTo>
                <a:cubicBezTo>
                  <a:pt x="2596062" y="102436"/>
                  <a:pt x="2495835" y="20718"/>
                  <a:pt x="2403698" y="3831"/>
                </a:cubicBezTo>
                <a:cubicBezTo>
                  <a:pt x="2213529" y="-31027"/>
                  <a:pt x="1752269" y="254556"/>
                  <a:pt x="1558704" y="337159"/>
                </a:cubicBezTo>
                <a:cubicBezTo>
                  <a:pt x="1459813" y="379365"/>
                  <a:pt x="1388470" y="418612"/>
                  <a:pt x="1294442" y="464617"/>
                </a:cubicBezTo>
                <a:cubicBezTo>
                  <a:pt x="958836" y="628820"/>
                  <a:pt x="891595" y="209244"/>
                  <a:pt x="1140641" y="205597"/>
                </a:cubicBezTo>
                <a:cubicBezTo>
                  <a:pt x="1185756" y="204937"/>
                  <a:pt x="1191410" y="204192"/>
                  <a:pt x="1220322" y="219551"/>
                </a:cubicBezTo>
                <a:cubicBezTo>
                  <a:pt x="1268109" y="244932"/>
                  <a:pt x="1287557" y="326585"/>
                  <a:pt x="1252276" y="364686"/>
                </a:cubicBezTo>
                <a:cubicBezTo>
                  <a:pt x="1229454" y="389329"/>
                  <a:pt x="1206145" y="379914"/>
                  <a:pt x="1163650" y="379914"/>
                </a:cubicBezTo>
                <a:cubicBezTo>
                  <a:pt x="1165083" y="315690"/>
                  <a:pt x="1186847" y="315570"/>
                  <a:pt x="1244301" y="310792"/>
                </a:cubicBezTo>
                <a:cubicBezTo>
                  <a:pt x="1217733" y="274529"/>
                  <a:pt x="1221505" y="292566"/>
                  <a:pt x="1182984" y="268419"/>
                </a:cubicBezTo>
                <a:cubicBezTo>
                  <a:pt x="1124668" y="231859"/>
                  <a:pt x="1177392" y="234599"/>
                  <a:pt x="1117565" y="218623"/>
                </a:cubicBezTo>
                <a:cubicBezTo>
                  <a:pt x="1105729" y="269428"/>
                  <a:pt x="1069605" y="284388"/>
                  <a:pt x="1013873" y="299270"/>
                </a:cubicBezTo>
                <a:lnTo>
                  <a:pt x="1071480" y="322310"/>
                </a:lnTo>
                <a:cubicBezTo>
                  <a:pt x="1071480" y="552984"/>
                  <a:pt x="1359514" y="495563"/>
                  <a:pt x="1359514" y="287749"/>
                </a:cubicBezTo>
                <a:cubicBezTo>
                  <a:pt x="1389361" y="295717"/>
                  <a:pt x="1401256" y="307823"/>
                  <a:pt x="1428640" y="322310"/>
                </a:cubicBezTo>
                <a:lnTo>
                  <a:pt x="1428640" y="276227"/>
                </a:lnTo>
                <a:cubicBezTo>
                  <a:pt x="1465910" y="284911"/>
                  <a:pt x="1479186" y="295805"/>
                  <a:pt x="1520813" y="299270"/>
                </a:cubicBezTo>
                <a:lnTo>
                  <a:pt x="1507544" y="230530"/>
                </a:lnTo>
                <a:cubicBezTo>
                  <a:pt x="1592326" y="237055"/>
                  <a:pt x="1619684" y="256738"/>
                  <a:pt x="1685394" y="198866"/>
                </a:cubicBezTo>
                <a:cubicBezTo>
                  <a:pt x="1727138" y="162100"/>
                  <a:pt x="1760329" y="117213"/>
                  <a:pt x="1774281" y="57336"/>
                </a:cubicBezTo>
                <a:cubicBezTo>
                  <a:pt x="1663202" y="83210"/>
                  <a:pt x="1648842" y="178671"/>
                  <a:pt x="1345572" y="105835"/>
                </a:cubicBezTo>
                <a:cubicBezTo>
                  <a:pt x="1072894" y="40348"/>
                  <a:pt x="1110400" y="50100"/>
                  <a:pt x="944747" y="161020"/>
                </a:cubicBezTo>
                <a:cubicBezTo>
                  <a:pt x="934793" y="123741"/>
                  <a:pt x="915306" y="99235"/>
                  <a:pt x="887141" y="80376"/>
                </a:cubicBezTo>
                <a:cubicBezTo>
                  <a:pt x="851366" y="104330"/>
                  <a:pt x="834122" y="117399"/>
                  <a:pt x="829534" y="172541"/>
                </a:cubicBezTo>
                <a:cubicBezTo>
                  <a:pt x="775650" y="133065"/>
                  <a:pt x="756949" y="80494"/>
                  <a:pt x="667164" y="69857"/>
                </a:cubicBezTo>
                <a:cubicBezTo>
                  <a:pt x="482057" y="47928"/>
                  <a:pt x="383441" y="140962"/>
                  <a:pt x="195995" y="126334"/>
                </a:cubicBezTo>
                <a:cubicBezTo>
                  <a:pt x="120292" y="120427"/>
                  <a:pt x="77708" y="75438"/>
                  <a:pt x="0" y="57336"/>
                </a:cubicBezTo>
                <a:cubicBezTo>
                  <a:pt x="14840" y="121028"/>
                  <a:pt x="32848" y="159971"/>
                  <a:pt x="77228" y="199003"/>
                </a:cubicBezTo>
                <a:cubicBezTo>
                  <a:pt x="126896" y="242692"/>
                  <a:pt x="166335" y="241667"/>
                  <a:pt x="253468" y="241667"/>
                </a:cubicBezTo>
                <a:lnTo>
                  <a:pt x="253468" y="299270"/>
                </a:lnTo>
                <a:lnTo>
                  <a:pt x="333587" y="274617"/>
                </a:lnTo>
                <a:lnTo>
                  <a:pt x="334119" y="333831"/>
                </a:lnTo>
                <a:cubicBezTo>
                  <a:pt x="362523" y="314812"/>
                  <a:pt x="388036" y="294127"/>
                  <a:pt x="414767" y="276227"/>
                </a:cubicBezTo>
                <a:cubicBezTo>
                  <a:pt x="414767" y="376060"/>
                  <a:pt x="441080" y="403319"/>
                  <a:pt x="506937" y="460561"/>
                </a:cubicBezTo>
                <a:close/>
              </a:path>
            </a:pathLst>
          </a:custGeom>
          <a:solidFill>
            <a:srgbClr val="FEC50C"/>
          </a:soli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12;g1acc5e1ce75_0_1"/>
          <p:cNvSpPr/>
          <p:nvPr/>
        </p:nvSpPr>
        <p:spPr>
          <a:xfrm>
            <a:off x="6987095" y="1943956"/>
            <a:ext cx="1961560" cy="266777"/>
          </a:xfrm>
          <a:custGeom>
            <a:avLst/>
            <a:gdLst/>
            <a:ahLst/>
            <a:cxnLst/>
            <a:rect l="l" t="t" r="r" b="b"/>
            <a:pathLst>
              <a:path w="8675536" h="1179893" extrusionOk="0">
                <a:moveTo>
                  <a:pt x="8180123" y="725534"/>
                </a:moveTo>
                <a:cubicBezTo>
                  <a:pt x="8120439" y="720570"/>
                  <a:pt x="8081836" y="699928"/>
                  <a:pt x="8028044" y="734753"/>
                </a:cubicBezTo>
                <a:cubicBezTo>
                  <a:pt x="7960003" y="778804"/>
                  <a:pt x="7983488" y="829106"/>
                  <a:pt x="7984258" y="863785"/>
                </a:cubicBezTo>
                <a:lnTo>
                  <a:pt x="7926655" y="863785"/>
                </a:lnTo>
                <a:cubicBezTo>
                  <a:pt x="7944095" y="929103"/>
                  <a:pt x="7940313" y="870982"/>
                  <a:pt x="8011852" y="939879"/>
                </a:cubicBezTo>
                <a:cubicBezTo>
                  <a:pt x="8028661" y="956067"/>
                  <a:pt x="8018122" y="951571"/>
                  <a:pt x="8041865" y="967472"/>
                </a:cubicBezTo>
                <a:cubicBezTo>
                  <a:pt x="8072071" y="945340"/>
                  <a:pt x="8052937" y="936636"/>
                  <a:pt x="8092807" y="914720"/>
                </a:cubicBezTo>
                <a:cubicBezTo>
                  <a:pt x="8133855" y="892158"/>
                  <a:pt x="8126706" y="916758"/>
                  <a:pt x="8157079" y="875303"/>
                </a:cubicBezTo>
                <a:cubicBezTo>
                  <a:pt x="8114796" y="874363"/>
                  <a:pt x="8093228" y="865849"/>
                  <a:pt x="8064909" y="852264"/>
                </a:cubicBezTo>
                <a:cubicBezTo>
                  <a:pt x="8080481" y="785431"/>
                  <a:pt x="8102803" y="791658"/>
                  <a:pt x="8157079" y="817703"/>
                </a:cubicBezTo>
                <a:cubicBezTo>
                  <a:pt x="8209039" y="1040715"/>
                  <a:pt x="7962648" y="1036215"/>
                  <a:pt x="7914401" y="887403"/>
                </a:cubicBezTo>
                <a:cubicBezTo>
                  <a:pt x="7877836" y="774621"/>
                  <a:pt x="7927291" y="624052"/>
                  <a:pt x="8136037" y="700496"/>
                </a:cubicBezTo>
                <a:cubicBezTo>
                  <a:pt x="8164861" y="711051"/>
                  <a:pt x="8161370" y="709238"/>
                  <a:pt x="8180123" y="725534"/>
                </a:cubicBezTo>
                <a:close/>
                <a:moveTo>
                  <a:pt x="495414" y="725534"/>
                </a:moveTo>
                <a:cubicBezTo>
                  <a:pt x="535565" y="690637"/>
                  <a:pt x="671188" y="650553"/>
                  <a:pt x="729568" y="710287"/>
                </a:cubicBezTo>
                <a:cubicBezTo>
                  <a:pt x="782792" y="764746"/>
                  <a:pt x="783390" y="882057"/>
                  <a:pt x="735068" y="942133"/>
                </a:cubicBezTo>
                <a:cubicBezTo>
                  <a:pt x="620416" y="1084671"/>
                  <a:pt x="426152" y="897611"/>
                  <a:pt x="527760" y="814136"/>
                </a:cubicBezTo>
                <a:cubicBezTo>
                  <a:pt x="570618" y="778925"/>
                  <a:pt x="599472" y="804378"/>
                  <a:pt x="610628" y="852264"/>
                </a:cubicBezTo>
                <a:cubicBezTo>
                  <a:pt x="582310" y="865849"/>
                  <a:pt x="560742" y="874363"/>
                  <a:pt x="518459" y="875303"/>
                </a:cubicBezTo>
                <a:cubicBezTo>
                  <a:pt x="557391" y="928440"/>
                  <a:pt x="559801" y="882429"/>
                  <a:pt x="607953" y="935585"/>
                </a:cubicBezTo>
                <a:cubicBezTo>
                  <a:pt x="620263" y="949174"/>
                  <a:pt x="595674" y="939631"/>
                  <a:pt x="633672" y="967472"/>
                </a:cubicBezTo>
                <a:cubicBezTo>
                  <a:pt x="665923" y="945875"/>
                  <a:pt x="651396" y="942848"/>
                  <a:pt x="688232" y="918342"/>
                </a:cubicBezTo>
                <a:cubicBezTo>
                  <a:pt x="732191" y="889094"/>
                  <a:pt x="735218" y="914962"/>
                  <a:pt x="748883" y="863785"/>
                </a:cubicBezTo>
                <a:lnTo>
                  <a:pt x="691279" y="863785"/>
                </a:lnTo>
                <a:cubicBezTo>
                  <a:pt x="704669" y="702847"/>
                  <a:pt x="626657" y="714614"/>
                  <a:pt x="495414" y="725534"/>
                </a:cubicBezTo>
                <a:close/>
                <a:moveTo>
                  <a:pt x="7788397" y="425996"/>
                </a:moveTo>
                <a:lnTo>
                  <a:pt x="7892089" y="598808"/>
                </a:lnTo>
                <a:cubicBezTo>
                  <a:pt x="7846997" y="629000"/>
                  <a:pt x="7805729" y="690281"/>
                  <a:pt x="7799919" y="760099"/>
                </a:cubicBezTo>
                <a:cubicBezTo>
                  <a:pt x="7774050" y="722870"/>
                  <a:pt x="7776669" y="660387"/>
                  <a:pt x="7684705" y="598808"/>
                </a:cubicBezTo>
                <a:cubicBezTo>
                  <a:pt x="7722129" y="542925"/>
                  <a:pt x="7781009" y="514765"/>
                  <a:pt x="7788397" y="425996"/>
                </a:cubicBezTo>
                <a:close/>
                <a:moveTo>
                  <a:pt x="5898905" y="587287"/>
                </a:moveTo>
                <a:cubicBezTo>
                  <a:pt x="5938909" y="560501"/>
                  <a:pt x="5974690" y="537423"/>
                  <a:pt x="6004661" y="497186"/>
                </a:cubicBezTo>
                <a:lnTo>
                  <a:pt x="6051948" y="406219"/>
                </a:lnTo>
                <a:cubicBezTo>
                  <a:pt x="6053480" y="403022"/>
                  <a:pt x="6057882" y="393610"/>
                  <a:pt x="6059400" y="390629"/>
                </a:cubicBezTo>
                <a:lnTo>
                  <a:pt x="6071723" y="368393"/>
                </a:lnTo>
                <a:cubicBezTo>
                  <a:pt x="6082588" y="498943"/>
                  <a:pt x="6198367" y="551511"/>
                  <a:pt x="6233022" y="598808"/>
                </a:cubicBezTo>
                <a:cubicBezTo>
                  <a:pt x="6114845" y="630361"/>
                  <a:pt x="6077366" y="790653"/>
                  <a:pt x="6060204" y="817703"/>
                </a:cubicBezTo>
                <a:cubicBezTo>
                  <a:pt x="6055390" y="759876"/>
                  <a:pt x="6030237" y="718866"/>
                  <a:pt x="5999406" y="682642"/>
                </a:cubicBezTo>
                <a:cubicBezTo>
                  <a:pt x="5969452" y="647451"/>
                  <a:pt x="5918063" y="613435"/>
                  <a:pt x="5898905" y="587287"/>
                </a:cubicBezTo>
                <a:close/>
                <a:moveTo>
                  <a:pt x="4239838" y="587287"/>
                </a:moveTo>
                <a:cubicBezTo>
                  <a:pt x="4275025" y="534745"/>
                  <a:pt x="4325074" y="520855"/>
                  <a:pt x="4332008" y="437518"/>
                </a:cubicBezTo>
                <a:cubicBezTo>
                  <a:pt x="4333621" y="439840"/>
                  <a:pt x="4335479" y="440989"/>
                  <a:pt x="4336084" y="444957"/>
                </a:cubicBezTo>
                <a:cubicBezTo>
                  <a:pt x="4341361" y="479662"/>
                  <a:pt x="4429119" y="577457"/>
                  <a:pt x="4435699" y="587287"/>
                </a:cubicBezTo>
                <a:cubicBezTo>
                  <a:pt x="4402374" y="637050"/>
                  <a:pt x="4349908" y="671934"/>
                  <a:pt x="4343530" y="748577"/>
                </a:cubicBezTo>
                <a:lnTo>
                  <a:pt x="4300061" y="665318"/>
                </a:lnTo>
                <a:cubicBezTo>
                  <a:pt x="4277471" y="629104"/>
                  <a:pt x="4260106" y="617550"/>
                  <a:pt x="4239838" y="587287"/>
                </a:cubicBezTo>
                <a:close/>
                <a:moveTo>
                  <a:pt x="2454035" y="575765"/>
                </a:moveTo>
                <a:cubicBezTo>
                  <a:pt x="2513909" y="559780"/>
                  <a:pt x="2597832" y="451812"/>
                  <a:pt x="2603815" y="379914"/>
                </a:cubicBezTo>
                <a:cubicBezTo>
                  <a:pt x="2639540" y="406092"/>
                  <a:pt x="2618515" y="392826"/>
                  <a:pt x="2638789" y="437106"/>
                </a:cubicBezTo>
                <a:cubicBezTo>
                  <a:pt x="2648890" y="459173"/>
                  <a:pt x="2659299" y="476889"/>
                  <a:pt x="2672584" y="495478"/>
                </a:cubicBezTo>
                <a:cubicBezTo>
                  <a:pt x="2705975" y="542207"/>
                  <a:pt x="2730025" y="556076"/>
                  <a:pt x="2776632" y="587287"/>
                </a:cubicBezTo>
                <a:cubicBezTo>
                  <a:pt x="2741586" y="635120"/>
                  <a:pt x="2647316" y="668907"/>
                  <a:pt x="2615334" y="806181"/>
                </a:cubicBezTo>
                <a:lnTo>
                  <a:pt x="2607022" y="791456"/>
                </a:lnTo>
                <a:cubicBezTo>
                  <a:pt x="2577636" y="734234"/>
                  <a:pt x="2587995" y="738976"/>
                  <a:pt x="2544882" y="680778"/>
                </a:cubicBezTo>
                <a:cubicBezTo>
                  <a:pt x="2472768" y="583430"/>
                  <a:pt x="2498154" y="659720"/>
                  <a:pt x="2454035" y="575765"/>
                </a:cubicBezTo>
                <a:close/>
                <a:moveTo>
                  <a:pt x="875619" y="425996"/>
                </a:moveTo>
                <a:lnTo>
                  <a:pt x="923562" y="516303"/>
                </a:lnTo>
                <a:cubicBezTo>
                  <a:pt x="945636" y="550080"/>
                  <a:pt x="969970" y="567653"/>
                  <a:pt x="990832" y="598808"/>
                </a:cubicBezTo>
                <a:cubicBezTo>
                  <a:pt x="944793" y="629633"/>
                  <a:pt x="923957" y="658319"/>
                  <a:pt x="900906" y="704738"/>
                </a:cubicBezTo>
                <a:lnTo>
                  <a:pt x="875619" y="748577"/>
                </a:lnTo>
                <a:cubicBezTo>
                  <a:pt x="860164" y="682250"/>
                  <a:pt x="832316" y="631531"/>
                  <a:pt x="783449" y="598808"/>
                </a:cubicBezTo>
                <a:cubicBezTo>
                  <a:pt x="817878" y="547393"/>
                  <a:pt x="869136" y="503877"/>
                  <a:pt x="875619" y="425996"/>
                </a:cubicBezTo>
                <a:close/>
                <a:moveTo>
                  <a:pt x="138255" y="472079"/>
                </a:moveTo>
                <a:cubicBezTo>
                  <a:pt x="240483" y="448265"/>
                  <a:pt x="335181" y="519046"/>
                  <a:pt x="416462" y="551031"/>
                </a:cubicBezTo>
                <a:cubicBezTo>
                  <a:pt x="456309" y="566709"/>
                  <a:pt x="472766" y="567895"/>
                  <a:pt x="495414" y="598808"/>
                </a:cubicBezTo>
                <a:cubicBezTo>
                  <a:pt x="459571" y="607159"/>
                  <a:pt x="390400" y="642147"/>
                  <a:pt x="349577" y="660351"/>
                </a:cubicBezTo>
                <a:cubicBezTo>
                  <a:pt x="248227" y="705535"/>
                  <a:pt x="243259" y="714016"/>
                  <a:pt x="138255" y="714016"/>
                </a:cubicBezTo>
                <a:cubicBezTo>
                  <a:pt x="139492" y="658473"/>
                  <a:pt x="163937" y="625848"/>
                  <a:pt x="184339" y="587287"/>
                </a:cubicBezTo>
                <a:cubicBezTo>
                  <a:pt x="160466" y="551635"/>
                  <a:pt x="139891" y="531326"/>
                  <a:pt x="138255" y="472079"/>
                </a:cubicBezTo>
                <a:close/>
                <a:moveTo>
                  <a:pt x="8491198" y="587287"/>
                </a:moveTo>
                <a:cubicBezTo>
                  <a:pt x="8511600" y="625848"/>
                  <a:pt x="8536045" y="658473"/>
                  <a:pt x="8537282" y="714016"/>
                </a:cubicBezTo>
                <a:cubicBezTo>
                  <a:pt x="8351252" y="714016"/>
                  <a:pt x="8314011" y="629999"/>
                  <a:pt x="8180123" y="598808"/>
                </a:cubicBezTo>
                <a:cubicBezTo>
                  <a:pt x="8203523" y="566873"/>
                  <a:pt x="8285859" y="537579"/>
                  <a:pt x="8338064" y="514807"/>
                </a:cubicBezTo>
                <a:cubicBezTo>
                  <a:pt x="8412912" y="482167"/>
                  <a:pt x="8432095" y="472079"/>
                  <a:pt x="8537282" y="472079"/>
                </a:cubicBezTo>
                <a:cubicBezTo>
                  <a:pt x="8532462" y="529983"/>
                  <a:pt x="8515770" y="550590"/>
                  <a:pt x="8491198" y="587287"/>
                </a:cubicBezTo>
                <a:close/>
                <a:moveTo>
                  <a:pt x="8168601" y="460561"/>
                </a:moveTo>
                <a:lnTo>
                  <a:pt x="8130096" y="479668"/>
                </a:lnTo>
                <a:cubicBezTo>
                  <a:pt x="8110142" y="487304"/>
                  <a:pt x="8095432" y="491210"/>
                  <a:pt x="8076568" y="496121"/>
                </a:cubicBezTo>
                <a:cubicBezTo>
                  <a:pt x="7937785" y="532285"/>
                  <a:pt x="7880766" y="413329"/>
                  <a:pt x="7914088" y="298536"/>
                </a:cubicBezTo>
                <a:cubicBezTo>
                  <a:pt x="7957099" y="150373"/>
                  <a:pt x="8121879" y="179092"/>
                  <a:pt x="8159515" y="251059"/>
                </a:cubicBezTo>
                <a:cubicBezTo>
                  <a:pt x="8180737" y="291638"/>
                  <a:pt x="8165292" y="333136"/>
                  <a:pt x="8157079" y="368393"/>
                </a:cubicBezTo>
                <a:cubicBezTo>
                  <a:pt x="8123182" y="376292"/>
                  <a:pt x="8121915" y="379914"/>
                  <a:pt x="8076431" y="379914"/>
                </a:cubicBezTo>
                <a:cubicBezTo>
                  <a:pt x="8073390" y="344242"/>
                  <a:pt x="8076572" y="358135"/>
                  <a:pt x="8064909" y="333831"/>
                </a:cubicBezTo>
                <a:cubicBezTo>
                  <a:pt x="8141142" y="282785"/>
                  <a:pt x="8121572" y="336209"/>
                  <a:pt x="8157079" y="287749"/>
                </a:cubicBezTo>
                <a:cubicBezTo>
                  <a:pt x="8058472" y="264778"/>
                  <a:pt x="8064511" y="254844"/>
                  <a:pt x="8053387" y="207105"/>
                </a:cubicBezTo>
                <a:lnTo>
                  <a:pt x="7992443" y="261368"/>
                </a:lnTo>
                <a:cubicBezTo>
                  <a:pt x="7949784" y="289000"/>
                  <a:pt x="7958912" y="262619"/>
                  <a:pt x="7926655" y="310792"/>
                </a:cubicBezTo>
                <a:lnTo>
                  <a:pt x="7984258" y="310792"/>
                </a:lnTo>
                <a:cubicBezTo>
                  <a:pt x="7984258" y="492199"/>
                  <a:pt x="8047799" y="463252"/>
                  <a:pt x="8168601" y="460561"/>
                </a:cubicBezTo>
                <a:close/>
                <a:moveTo>
                  <a:pt x="506937" y="460561"/>
                </a:moveTo>
                <a:cubicBezTo>
                  <a:pt x="568600" y="461932"/>
                  <a:pt x="593894" y="481716"/>
                  <a:pt x="652748" y="445114"/>
                </a:cubicBezTo>
                <a:cubicBezTo>
                  <a:pt x="715208" y="406265"/>
                  <a:pt x="692703" y="374748"/>
                  <a:pt x="691279" y="310792"/>
                </a:cubicBezTo>
                <a:lnTo>
                  <a:pt x="748883" y="310792"/>
                </a:lnTo>
                <a:cubicBezTo>
                  <a:pt x="716626" y="262619"/>
                  <a:pt x="725754" y="289000"/>
                  <a:pt x="683095" y="261368"/>
                </a:cubicBezTo>
                <a:cubicBezTo>
                  <a:pt x="681028" y="260026"/>
                  <a:pt x="678190" y="258165"/>
                  <a:pt x="676227" y="256718"/>
                </a:cubicBezTo>
                <a:cubicBezTo>
                  <a:pt x="674290" y="255288"/>
                  <a:pt x="671694" y="253093"/>
                  <a:pt x="669865" y="251558"/>
                </a:cubicBezTo>
                <a:cubicBezTo>
                  <a:pt x="668931" y="250774"/>
                  <a:pt x="656507" y="237385"/>
                  <a:pt x="652980" y="233878"/>
                </a:cubicBezTo>
                <a:cubicBezTo>
                  <a:pt x="635279" y="216301"/>
                  <a:pt x="642879" y="220985"/>
                  <a:pt x="622150" y="207105"/>
                </a:cubicBezTo>
                <a:cubicBezTo>
                  <a:pt x="611017" y="254893"/>
                  <a:pt x="616428" y="264925"/>
                  <a:pt x="518459" y="287749"/>
                </a:cubicBezTo>
                <a:cubicBezTo>
                  <a:pt x="553965" y="336209"/>
                  <a:pt x="534396" y="282785"/>
                  <a:pt x="610628" y="333831"/>
                </a:cubicBezTo>
                <a:cubicBezTo>
                  <a:pt x="600210" y="354846"/>
                  <a:pt x="601742" y="348243"/>
                  <a:pt x="599106" y="379914"/>
                </a:cubicBezTo>
                <a:cubicBezTo>
                  <a:pt x="553622" y="379914"/>
                  <a:pt x="552355" y="376292"/>
                  <a:pt x="518459" y="368393"/>
                </a:cubicBezTo>
                <a:cubicBezTo>
                  <a:pt x="467847" y="151163"/>
                  <a:pt x="700159" y="147434"/>
                  <a:pt x="756407" y="280254"/>
                </a:cubicBezTo>
                <a:cubicBezTo>
                  <a:pt x="848064" y="496693"/>
                  <a:pt x="606164" y="546805"/>
                  <a:pt x="506937" y="460561"/>
                </a:cubicBezTo>
                <a:close/>
                <a:moveTo>
                  <a:pt x="6256065" y="322310"/>
                </a:moveTo>
                <a:cubicBezTo>
                  <a:pt x="6373683" y="294910"/>
                  <a:pt x="6403612" y="390642"/>
                  <a:pt x="6335649" y="425849"/>
                </a:cubicBezTo>
                <a:cubicBezTo>
                  <a:pt x="6218798" y="486383"/>
                  <a:pt x="6128066" y="269781"/>
                  <a:pt x="6229566" y="169086"/>
                </a:cubicBezTo>
                <a:cubicBezTo>
                  <a:pt x="6332513" y="66957"/>
                  <a:pt x="6513084" y="179970"/>
                  <a:pt x="6605544" y="226305"/>
                </a:cubicBezTo>
                <a:lnTo>
                  <a:pt x="7121779" y="470466"/>
                </a:lnTo>
                <a:cubicBezTo>
                  <a:pt x="7165457" y="488149"/>
                  <a:pt x="7355563" y="574149"/>
                  <a:pt x="7373630" y="598808"/>
                </a:cubicBezTo>
                <a:lnTo>
                  <a:pt x="6624574" y="944259"/>
                </a:lnTo>
                <a:cubicBezTo>
                  <a:pt x="6498096" y="1006549"/>
                  <a:pt x="6456434" y="1048115"/>
                  <a:pt x="6313672" y="1048115"/>
                </a:cubicBezTo>
                <a:cubicBezTo>
                  <a:pt x="6150737" y="1048115"/>
                  <a:pt x="6133553" y="748577"/>
                  <a:pt x="6313672" y="748577"/>
                </a:cubicBezTo>
                <a:cubicBezTo>
                  <a:pt x="6351204" y="748577"/>
                  <a:pt x="6358098" y="781274"/>
                  <a:pt x="6371279" y="806181"/>
                </a:cubicBezTo>
                <a:cubicBezTo>
                  <a:pt x="6360858" y="827193"/>
                  <a:pt x="6362393" y="820593"/>
                  <a:pt x="6359757" y="852264"/>
                </a:cubicBezTo>
                <a:cubicBezTo>
                  <a:pt x="6315824" y="862498"/>
                  <a:pt x="6313953" y="863785"/>
                  <a:pt x="6256065" y="863785"/>
                </a:cubicBezTo>
                <a:cubicBezTo>
                  <a:pt x="6271046" y="919880"/>
                  <a:pt x="6296350" y="913705"/>
                  <a:pt x="6340743" y="940399"/>
                </a:cubicBezTo>
                <a:cubicBezTo>
                  <a:pt x="6389003" y="969421"/>
                  <a:pt x="6376103" y="994845"/>
                  <a:pt x="6417364" y="1025075"/>
                </a:cubicBezTo>
                <a:cubicBezTo>
                  <a:pt x="6511516" y="884480"/>
                  <a:pt x="6419849" y="984443"/>
                  <a:pt x="6519024" y="930879"/>
                </a:cubicBezTo>
                <a:cubicBezTo>
                  <a:pt x="6548705" y="914848"/>
                  <a:pt x="6560409" y="891041"/>
                  <a:pt x="6578663" y="863785"/>
                </a:cubicBezTo>
                <a:cubicBezTo>
                  <a:pt x="6396048" y="863785"/>
                  <a:pt x="6516905" y="834269"/>
                  <a:pt x="6428886" y="667933"/>
                </a:cubicBezTo>
                <a:cubicBezTo>
                  <a:pt x="6776735" y="667933"/>
                  <a:pt x="6728439" y="635139"/>
                  <a:pt x="6728439" y="840742"/>
                </a:cubicBezTo>
                <a:cubicBezTo>
                  <a:pt x="6824400" y="794699"/>
                  <a:pt x="6840955" y="778406"/>
                  <a:pt x="6866694" y="667933"/>
                </a:cubicBezTo>
                <a:cubicBezTo>
                  <a:pt x="6922383" y="680905"/>
                  <a:pt x="6888595" y="690973"/>
                  <a:pt x="6970385" y="690973"/>
                </a:cubicBezTo>
                <a:cubicBezTo>
                  <a:pt x="7024197" y="690973"/>
                  <a:pt x="7109404" y="632079"/>
                  <a:pt x="7131684" y="598808"/>
                </a:cubicBezTo>
                <a:cubicBezTo>
                  <a:pt x="7120815" y="558104"/>
                  <a:pt x="6996845" y="431016"/>
                  <a:pt x="6866694" y="518161"/>
                </a:cubicBezTo>
                <a:cubicBezTo>
                  <a:pt x="6844142" y="421369"/>
                  <a:pt x="6827340" y="368393"/>
                  <a:pt x="6728439" y="345353"/>
                </a:cubicBezTo>
                <a:cubicBezTo>
                  <a:pt x="6728439" y="550296"/>
                  <a:pt x="6781516" y="518161"/>
                  <a:pt x="6428886" y="518161"/>
                </a:cubicBezTo>
                <a:cubicBezTo>
                  <a:pt x="6454997" y="468813"/>
                  <a:pt x="6473344" y="395331"/>
                  <a:pt x="6474971" y="322310"/>
                </a:cubicBezTo>
                <a:lnTo>
                  <a:pt x="6567140" y="322310"/>
                </a:lnTo>
                <a:cubicBezTo>
                  <a:pt x="6562264" y="263726"/>
                  <a:pt x="6534541" y="261342"/>
                  <a:pt x="6490125" y="238031"/>
                </a:cubicBezTo>
                <a:cubicBezTo>
                  <a:pt x="6419225" y="200829"/>
                  <a:pt x="6456982" y="177753"/>
                  <a:pt x="6394320" y="161020"/>
                </a:cubicBezTo>
                <a:cubicBezTo>
                  <a:pt x="6388735" y="185000"/>
                  <a:pt x="6388033" y="190098"/>
                  <a:pt x="6374643" y="210469"/>
                </a:cubicBezTo>
                <a:cubicBezTo>
                  <a:pt x="6352393" y="244318"/>
                  <a:pt x="6363699" y="228695"/>
                  <a:pt x="6330067" y="246542"/>
                </a:cubicBezTo>
                <a:cubicBezTo>
                  <a:pt x="6290540" y="267518"/>
                  <a:pt x="6267878" y="278073"/>
                  <a:pt x="6256065" y="322310"/>
                </a:cubicBezTo>
                <a:close/>
                <a:moveTo>
                  <a:pt x="2108397" y="322310"/>
                </a:moveTo>
                <a:lnTo>
                  <a:pt x="2200567" y="322310"/>
                </a:lnTo>
                <a:cubicBezTo>
                  <a:pt x="2202010" y="387105"/>
                  <a:pt x="2223467" y="474345"/>
                  <a:pt x="2246652" y="518161"/>
                </a:cubicBezTo>
                <a:cubicBezTo>
                  <a:pt x="1915638" y="518161"/>
                  <a:pt x="1947098" y="566696"/>
                  <a:pt x="1947098" y="345353"/>
                </a:cubicBezTo>
                <a:cubicBezTo>
                  <a:pt x="1913728" y="353128"/>
                  <a:pt x="1872444" y="377762"/>
                  <a:pt x="1852682" y="400707"/>
                </a:cubicBezTo>
                <a:cubicBezTo>
                  <a:pt x="1823560" y="434523"/>
                  <a:pt x="1820366" y="468124"/>
                  <a:pt x="1820366" y="529683"/>
                </a:cubicBezTo>
                <a:cubicBezTo>
                  <a:pt x="1751985" y="483897"/>
                  <a:pt x="1717180" y="452138"/>
                  <a:pt x="1589233" y="540499"/>
                </a:cubicBezTo>
                <a:cubicBezTo>
                  <a:pt x="1557453" y="562445"/>
                  <a:pt x="1547652" y="564688"/>
                  <a:pt x="1543854" y="610330"/>
                </a:cubicBezTo>
                <a:cubicBezTo>
                  <a:pt x="1587048" y="621861"/>
                  <a:pt x="1577489" y="632598"/>
                  <a:pt x="1613254" y="656141"/>
                </a:cubicBezTo>
                <a:cubicBezTo>
                  <a:pt x="1734953" y="736252"/>
                  <a:pt x="1786943" y="667271"/>
                  <a:pt x="1820366" y="644891"/>
                </a:cubicBezTo>
                <a:cubicBezTo>
                  <a:pt x="1820366" y="761055"/>
                  <a:pt x="1826228" y="776790"/>
                  <a:pt x="1947098" y="840742"/>
                </a:cubicBezTo>
                <a:cubicBezTo>
                  <a:pt x="1947098" y="766042"/>
                  <a:pt x="1944499" y="728542"/>
                  <a:pt x="1958620" y="667933"/>
                </a:cubicBezTo>
                <a:lnTo>
                  <a:pt x="2246652" y="667933"/>
                </a:lnTo>
                <a:cubicBezTo>
                  <a:pt x="2158633" y="834269"/>
                  <a:pt x="2279490" y="863785"/>
                  <a:pt x="2096875" y="863785"/>
                </a:cubicBezTo>
                <a:cubicBezTo>
                  <a:pt x="2179071" y="986520"/>
                  <a:pt x="2176791" y="898745"/>
                  <a:pt x="2228033" y="974571"/>
                </a:cubicBezTo>
                <a:cubicBezTo>
                  <a:pt x="2239163" y="991040"/>
                  <a:pt x="2247390" y="1008969"/>
                  <a:pt x="2258174" y="1025075"/>
                </a:cubicBezTo>
                <a:cubicBezTo>
                  <a:pt x="2314582" y="987304"/>
                  <a:pt x="2279666" y="973598"/>
                  <a:pt x="2334677" y="940281"/>
                </a:cubicBezTo>
                <a:cubicBezTo>
                  <a:pt x="2379086" y="913388"/>
                  <a:pt x="2404341" y="920445"/>
                  <a:pt x="2419472" y="863785"/>
                </a:cubicBezTo>
                <a:cubicBezTo>
                  <a:pt x="2361585" y="863785"/>
                  <a:pt x="2359713" y="862498"/>
                  <a:pt x="2315781" y="852264"/>
                </a:cubicBezTo>
                <a:cubicBezTo>
                  <a:pt x="2312740" y="816592"/>
                  <a:pt x="2315921" y="830484"/>
                  <a:pt x="2304258" y="806181"/>
                </a:cubicBezTo>
                <a:cubicBezTo>
                  <a:pt x="2325147" y="766708"/>
                  <a:pt x="2323233" y="748577"/>
                  <a:pt x="2373387" y="748577"/>
                </a:cubicBezTo>
                <a:cubicBezTo>
                  <a:pt x="2531541" y="748577"/>
                  <a:pt x="2530963" y="1048115"/>
                  <a:pt x="2361865" y="1048115"/>
                </a:cubicBezTo>
                <a:cubicBezTo>
                  <a:pt x="2223203" y="1048115"/>
                  <a:pt x="2084167" y="964059"/>
                  <a:pt x="1931589" y="890815"/>
                </a:cubicBezTo>
                <a:lnTo>
                  <a:pt x="1689812" y="775438"/>
                </a:lnTo>
                <a:cubicBezTo>
                  <a:pt x="1643326" y="751990"/>
                  <a:pt x="1609854" y="740537"/>
                  <a:pt x="1562907" y="718007"/>
                </a:cubicBezTo>
                <a:cubicBezTo>
                  <a:pt x="1498233" y="686963"/>
                  <a:pt x="1373593" y="612825"/>
                  <a:pt x="1313429" y="598808"/>
                </a:cubicBezTo>
                <a:cubicBezTo>
                  <a:pt x="1338250" y="564930"/>
                  <a:pt x="1505110" y="490161"/>
                  <a:pt x="1553759" y="470466"/>
                </a:cubicBezTo>
                <a:cubicBezTo>
                  <a:pt x="1721661" y="402486"/>
                  <a:pt x="2227821" y="126459"/>
                  <a:pt x="2338824" y="126459"/>
                </a:cubicBezTo>
                <a:cubicBezTo>
                  <a:pt x="2510564" y="126459"/>
                  <a:pt x="2531854" y="359307"/>
                  <a:pt x="2423979" y="419857"/>
                </a:cubicBezTo>
                <a:cubicBezTo>
                  <a:pt x="2402068" y="432156"/>
                  <a:pt x="2390514" y="437639"/>
                  <a:pt x="2365409" y="434069"/>
                </a:cubicBezTo>
                <a:cubicBezTo>
                  <a:pt x="2317159" y="427211"/>
                  <a:pt x="2285271" y="366603"/>
                  <a:pt x="2325464" y="333319"/>
                </a:cubicBezTo>
                <a:cubicBezTo>
                  <a:pt x="2347731" y="314877"/>
                  <a:pt x="2381715" y="322310"/>
                  <a:pt x="2419472" y="322310"/>
                </a:cubicBezTo>
                <a:cubicBezTo>
                  <a:pt x="2406075" y="272136"/>
                  <a:pt x="2376843" y="265000"/>
                  <a:pt x="2339180" y="241310"/>
                </a:cubicBezTo>
                <a:cubicBezTo>
                  <a:pt x="2282508" y="205665"/>
                  <a:pt x="2303932" y="176316"/>
                  <a:pt x="2246652" y="161020"/>
                </a:cubicBezTo>
                <a:cubicBezTo>
                  <a:pt x="2219313" y="278373"/>
                  <a:pt x="2117274" y="215668"/>
                  <a:pt x="2108397" y="322310"/>
                </a:cubicBezTo>
                <a:close/>
                <a:moveTo>
                  <a:pt x="5703044" y="518161"/>
                </a:moveTo>
                <a:lnTo>
                  <a:pt x="5426532" y="518161"/>
                </a:lnTo>
                <a:cubicBezTo>
                  <a:pt x="5362756" y="422926"/>
                  <a:pt x="5401339" y="441894"/>
                  <a:pt x="5403488" y="345353"/>
                </a:cubicBezTo>
                <a:cubicBezTo>
                  <a:pt x="5322543" y="352087"/>
                  <a:pt x="5267180" y="430790"/>
                  <a:pt x="5265233" y="518161"/>
                </a:cubicBezTo>
                <a:cubicBezTo>
                  <a:pt x="5190346" y="478538"/>
                  <a:pt x="5152838" y="467673"/>
                  <a:pt x="5064166" y="524477"/>
                </a:cubicBezTo>
                <a:cubicBezTo>
                  <a:pt x="5030142" y="546273"/>
                  <a:pt x="5008885" y="568698"/>
                  <a:pt x="4988721" y="598808"/>
                </a:cubicBezTo>
                <a:cubicBezTo>
                  <a:pt x="5086524" y="664296"/>
                  <a:pt x="5139921" y="740318"/>
                  <a:pt x="5265233" y="656412"/>
                </a:cubicBezTo>
                <a:cubicBezTo>
                  <a:pt x="5267343" y="751062"/>
                  <a:pt x="5325133" y="822490"/>
                  <a:pt x="5403488" y="840742"/>
                </a:cubicBezTo>
                <a:cubicBezTo>
                  <a:pt x="5403488" y="766499"/>
                  <a:pt x="5370757" y="760157"/>
                  <a:pt x="5415010" y="667933"/>
                </a:cubicBezTo>
                <a:lnTo>
                  <a:pt x="5691522" y="667933"/>
                </a:lnTo>
                <a:cubicBezTo>
                  <a:pt x="5680872" y="713637"/>
                  <a:pt x="5667936" y="750282"/>
                  <a:pt x="5661003" y="798703"/>
                </a:cubicBezTo>
                <a:cubicBezTo>
                  <a:pt x="5648589" y="885358"/>
                  <a:pt x="5651447" y="863785"/>
                  <a:pt x="5553264" y="863785"/>
                </a:cubicBezTo>
                <a:cubicBezTo>
                  <a:pt x="5625753" y="1000769"/>
                  <a:pt x="5670614" y="885881"/>
                  <a:pt x="5703044" y="1025075"/>
                </a:cubicBezTo>
                <a:cubicBezTo>
                  <a:pt x="5756484" y="1010804"/>
                  <a:pt x="5737656" y="976654"/>
                  <a:pt x="5783969" y="944706"/>
                </a:cubicBezTo>
                <a:cubicBezTo>
                  <a:pt x="5826102" y="915645"/>
                  <a:pt x="5859441" y="925285"/>
                  <a:pt x="5875861" y="863785"/>
                </a:cubicBezTo>
                <a:cubicBezTo>
                  <a:pt x="5817973" y="863785"/>
                  <a:pt x="5816103" y="862498"/>
                  <a:pt x="5772169" y="852264"/>
                </a:cubicBezTo>
                <a:cubicBezTo>
                  <a:pt x="5754481" y="778383"/>
                  <a:pt x="5755886" y="829991"/>
                  <a:pt x="5772169" y="760099"/>
                </a:cubicBezTo>
                <a:cubicBezTo>
                  <a:pt x="6016996" y="703063"/>
                  <a:pt x="5975199" y="1048115"/>
                  <a:pt x="5818255" y="1048115"/>
                </a:cubicBezTo>
                <a:cubicBezTo>
                  <a:pt x="5675878" y="1048115"/>
                  <a:pt x="5513348" y="953794"/>
                  <a:pt x="5388148" y="890646"/>
                </a:cubicBezTo>
                <a:lnTo>
                  <a:pt x="4758297" y="598808"/>
                </a:lnTo>
                <a:cubicBezTo>
                  <a:pt x="4791145" y="553976"/>
                  <a:pt x="5417704" y="280140"/>
                  <a:pt x="5518871" y="230315"/>
                </a:cubicBezTo>
                <a:cubicBezTo>
                  <a:pt x="5583986" y="198245"/>
                  <a:pt x="5706111" y="126459"/>
                  <a:pt x="5795214" y="126459"/>
                </a:cubicBezTo>
                <a:cubicBezTo>
                  <a:pt x="5995059" y="126459"/>
                  <a:pt x="5983263" y="437518"/>
                  <a:pt x="5829777" y="437518"/>
                </a:cubicBezTo>
                <a:cubicBezTo>
                  <a:pt x="5760252" y="437518"/>
                  <a:pt x="5696313" y="314789"/>
                  <a:pt x="5875861" y="310792"/>
                </a:cubicBezTo>
                <a:cubicBezTo>
                  <a:pt x="5813555" y="217745"/>
                  <a:pt x="5759890" y="276097"/>
                  <a:pt x="5726085" y="149501"/>
                </a:cubicBezTo>
                <a:cubicBezTo>
                  <a:pt x="5679360" y="183733"/>
                  <a:pt x="5703067" y="206377"/>
                  <a:pt x="5640829" y="237062"/>
                </a:cubicBezTo>
                <a:cubicBezTo>
                  <a:pt x="5633252" y="240794"/>
                  <a:pt x="5535553" y="286060"/>
                  <a:pt x="5564724" y="312457"/>
                </a:cubicBezTo>
                <a:cubicBezTo>
                  <a:pt x="5615117" y="358066"/>
                  <a:pt x="5642991" y="259821"/>
                  <a:pt x="5660953" y="387441"/>
                </a:cubicBezTo>
                <a:cubicBezTo>
                  <a:pt x="5670349" y="454202"/>
                  <a:pt x="5674432" y="464097"/>
                  <a:pt x="5703044" y="518161"/>
                </a:cubicBezTo>
                <a:close/>
                <a:moveTo>
                  <a:pt x="2799676" y="310792"/>
                </a:moveTo>
                <a:cubicBezTo>
                  <a:pt x="2979224" y="314789"/>
                  <a:pt x="2915285" y="437518"/>
                  <a:pt x="2845761" y="437518"/>
                </a:cubicBezTo>
                <a:cubicBezTo>
                  <a:pt x="2692274" y="437518"/>
                  <a:pt x="2680478" y="126459"/>
                  <a:pt x="2880324" y="126459"/>
                </a:cubicBezTo>
                <a:cubicBezTo>
                  <a:pt x="2974913" y="126459"/>
                  <a:pt x="3410611" y="345131"/>
                  <a:pt x="3533111" y="406882"/>
                </a:cubicBezTo>
                <a:cubicBezTo>
                  <a:pt x="3597553" y="439366"/>
                  <a:pt x="3889886" y="561474"/>
                  <a:pt x="3917241" y="598808"/>
                </a:cubicBezTo>
                <a:cubicBezTo>
                  <a:pt x="3858047" y="612596"/>
                  <a:pt x="3301701" y="890044"/>
                  <a:pt x="3179727" y="944278"/>
                </a:cubicBezTo>
                <a:cubicBezTo>
                  <a:pt x="3133518" y="964826"/>
                  <a:pt x="3096839" y="979907"/>
                  <a:pt x="3053187" y="1002075"/>
                </a:cubicBezTo>
                <a:cubicBezTo>
                  <a:pt x="2958068" y="1050381"/>
                  <a:pt x="2964665" y="1048115"/>
                  <a:pt x="2857283" y="1048115"/>
                </a:cubicBezTo>
                <a:cubicBezTo>
                  <a:pt x="2700338" y="1048115"/>
                  <a:pt x="2658541" y="703063"/>
                  <a:pt x="2903368" y="760099"/>
                </a:cubicBezTo>
                <a:cubicBezTo>
                  <a:pt x="2922826" y="841372"/>
                  <a:pt x="2932751" y="863785"/>
                  <a:pt x="2799676" y="863785"/>
                </a:cubicBezTo>
                <a:cubicBezTo>
                  <a:pt x="2812348" y="911236"/>
                  <a:pt x="2844236" y="915984"/>
                  <a:pt x="2884517" y="940235"/>
                </a:cubicBezTo>
                <a:cubicBezTo>
                  <a:pt x="2954571" y="982405"/>
                  <a:pt x="2911771" y="1008861"/>
                  <a:pt x="2972494" y="1025075"/>
                </a:cubicBezTo>
                <a:cubicBezTo>
                  <a:pt x="3003248" y="893069"/>
                  <a:pt x="3093086" y="973085"/>
                  <a:pt x="3122273" y="863785"/>
                </a:cubicBezTo>
                <a:cubicBezTo>
                  <a:pt x="3004506" y="863785"/>
                  <a:pt x="3040479" y="910279"/>
                  <a:pt x="2984015" y="667933"/>
                </a:cubicBezTo>
                <a:cubicBezTo>
                  <a:pt x="3362054" y="667933"/>
                  <a:pt x="3276338" y="648235"/>
                  <a:pt x="3272050" y="840742"/>
                </a:cubicBezTo>
                <a:cubicBezTo>
                  <a:pt x="3351205" y="822304"/>
                  <a:pt x="3410304" y="755030"/>
                  <a:pt x="3410304" y="656412"/>
                </a:cubicBezTo>
                <a:cubicBezTo>
                  <a:pt x="3535616" y="740318"/>
                  <a:pt x="3589013" y="664296"/>
                  <a:pt x="3686817" y="598808"/>
                </a:cubicBezTo>
                <a:cubicBezTo>
                  <a:pt x="3647668" y="540352"/>
                  <a:pt x="3561746" y="483600"/>
                  <a:pt x="3502474" y="483600"/>
                </a:cubicBezTo>
                <a:cubicBezTo>
                  <a:pt x="3480315" y="483600"/>
                  <a:pt x="3426807" y="509432"/>
                  <a:pt x="3410304" y="518161"/>
                </a:cubicBezTo>
                <a:cubicBezTo>
                  <a:pt x="3408358" y="430790"/>
                  <a:pt x="3352995" y="352087"/>
                  <a:pt x="3272050" y="345353"/>
                </a:cubicBezTo>
                <a:cubicBezTo>
                  <a:pt x="3289584" y="464721"/>
                  <a:pt x="3297788" y="445320"/>
                  <a:pt x="3249006" y="518161"/>
                </a:cubicBezTo>
                <a:lnTo>
                  <a:pt x="2972494" y="518161"/>
                </a:lnTo>
                <a:cubicBezTo>
                  <a:pt x="3005074" y="469512"/>
                  <a:pt x="3005639" y="449830"/>
                  <a:pt x="3014542" y="387399"/>
                </a:cubicBezTo>
                <a:cubicBezTo>
                  <a:pt x="3032746" y="259762"/>
                  <a:pt x="3060368" y="358112"/>
                  <a:pt x="3110813" y="312457"/>
                </a:cubicBezTo>
                <a:cubicBezTo>
                  <a:pt x="3140033" y="286015"/>
                  <a:pt x="3044549" y="241911"/>
                  <a:pt x="3034709" y="237062"/>
                </a:cubicBezTo>
                <a:cubicBezTo>
                  <a:pt x="2972471" y="206377"/>
                  <a:pt x="2996178" y="183733"/>
                  <a:pt x="2949453" y="149501"/>
                </a:cubicBezTo>
                <a:cubicBezTo>
                  <a:pt x="2921330" y="270199"/>
                  <a:pt x="2862286" y="217298"/>
                  <a:pt x="2799676" y="310792"/>
                </a:cubicBezTo>
                <a:close/>
                <a:moveTo>
                  <a:pt x="506937" y="460561"/>
                </a:moveTo>
                <a:cubicBezTo>
                  <a:pt x="442086" y="455163"/>
                  <a:pt x="304896" y="359849"/>
                  <a:pt x="179463" y="337610"/>
                </a:cubicBezTo>
                <a:cubicBezTo>
                  <a:pt x="104280" y="324276"/>
                  <a:pt x="60765" y="354382"/>
                  <a:pt x="38348" y="406810"/>
                </a:cubicBezTo>
                <a:cubicBezTo>
                  <a:pt x="-5983" y="510493"/>
                  <a:pt x="50233" y="533670"/>
                  <a:pt x="53629" y="588955"/>
                </a:cubicBezTo>
                <a:cubicBezTo>
                  <a:pt x="56588" y="637082"/>
                  <a:pt x="-1875" y="672643"/>
                  <a:pt x="32061" y="762286"/>
                </a:cubicBezTo>
                <a:cubicBezTo>
                  <a:pt x="110521" y="969545"/>
                  <a:pt x="388578" y="734427"/>
                  <a:pt x="495414" y="725534"/>
                </a:cubicBezTo>
                <a:cubicBezTo>
                  <a:pt x="467733" y="763315"/>
                  <a:pt x="461172" y="740642"/>
                  <a:pt x="432945" y="789797"/>
                </a:cubicBezTo>
                <a:cubicBezTo>
                  <a:pt x="412376" y="825622"/>
                  <a:pt x="414767" y="847025"/>
                  <a:pt x="414767" y="898346"/>
                </a:cubicBezTo>
                <a:cubicBezTo>
                  <a:pt x="384195" y="882171"/>
                  <a:pt x="364688" y="868439"/>
                  <a:pt x="334119" y="852264"/>
                </a:cubicBezTo>
                <a:lnTo>
                  <a:pt x="334119" y="909867"/>
                </a:lnTo>
                <a:cubicBezTo>
                  <a:pt x="309129" y="904045"/>
                  <a:pt x="263661" y="885724"/>
                  <a:pt x="241946" y="875303"/>
                </a:cubicBezTo>
                <a:lnTo>
                  <a:pt x="255216" y="944046"/>
                </a:lnTo>
                <a:cubicBezTo>
                  <a:pt x="177301" y="938090"/>
                  <a:pt x="138633" y="930520"/>
                  <a:pt x="80135" y="978477"/>
                </a:cubicBezTo>
                <a:cubicBezTo>
                  <a:pt x="40869" y="1010667"/>
                  <a:pt x="13524" y="1070707"/>
                  <a:pt x="0" y="1128759"/>
                </a:cubicBezTo>
                <a:cubicBezTo>
                  <a:pt x="67244" y="1113096"/>
                  <a:pt x="102340" y="1073421"/>
                  <a:pt x="190714" y="1054336"/>
                </a:cubicBezTo>
                <a:cubicBezTo>
                  <a:pt x="270020" y="1037211"/>
                  <a:pt x="369453" y="1065231"/>
                  <a:pt x="428637" y="1080328"/>
                </a:cubicBezTo>
                <a:cubicBezTo>
                  <a:pt x="732700" y="1157892"/>
                  <a:pt x="682239" y="1112182"/>
                  <a:pt x="829534" y="1013554"/>
                </a:cubicBezTo>
                <a:cubicBezTo>
                  <a:pt x="833283" y="1058611"/>
                  <a:pt x="858296" y="1086405"/>
                  <a:pt x="887141" y="1105719"/>
                </a:cubicBezTo>
                <a:cubicBezTo>
                  <a:pt x="914394" y="1085752"/>
                  <a:pt x="928444" y="1055884"/>
                  <a:pt x="944747" y="1025075"/>
                </a:cubicBezTo>
                <a:cubicBezTo>
                  <a:pt x="1110279" y="1135914"/>
                  <a:pt x="1140364" y="1130186"/>
                  <a:pt x="1343387" y="1078075"/>
                </a:cubicBezTo>
                <a:cubicBezTo>
                  <a:pt x="1533517" y="1029272"/>
                  <a:pt x="1603306" y="1038298"/>
                  <a:pt x="1774281" y="1128759"/>
                </a:cubicBezTo>
                <a:cubicBezTo>
                  <a:pt x="1747971" y="1015840"/>
                  <a:pt x="1638234" y="894081"/>
                  <a:pt x="1509291" y="955950"/>
                </a:cubicBezTo>
                <a:cubicBezTo>
                  <a:pt x="1512230" y="920631"/>
                  <a:pt x="1520212" y="900567"/>
                  <a:pt x="1532332" y="875303"/>
                </a:cubicBezTo>
                <a:cubicBezTo>
                  <a:pt x="1499336" y="882991"/>
                  <a:pt x="1456047" y="896717"/>
                  <a:pt x="1428640" y="909867"/>
                </a:cubicBezTo>
                <a:lnTo>
                  <a:pt x="1428640" y="863785"/>
                </a:lnTo>
                <a:cubicBezTo>
                  <a:pt x="1398793" y="871753"/>
                  <a:pt x="1386899" y="883856"/>
                  <a:pt x="1359514" y="898346"/>
                </a:cubicBezTo>
                <a:cubicBezTo>
                  <a:pt x="1359514" y="712899"/>
                  <a:pt x="1141935" y="652248"/>
                  <a:pt x="1082943" y="771558"/>
                </a:cubicBezTo>
                <a:lnTo>
                  <a:pt x="1046202" y="861548"/>
                </a:lnTo>
                <a:cubicBezTo>
                  <a:pt x="1020336" y="895397"/>
                  <a:pt x="1048393" y="829854"/>
                  <a:pt x="1025395" y="886825"/>
                </a:cubicBezTo>
                <a:cubicBezTo>
                  <a:pt x="1131435" y="942933"/>
                  <a:pt x="1079687" y="926676"/>
                  <a:pt x="1140609" y="967472"/>
                </a:cubicBezTo>
                <a:cubicBezTo>
                  <a:pt x="1159995" y="894871"/>
                  <a:pt x="1210985" y="920772"/>
                  <a:pt x="1244301" y="875303"/>
                </a:cubicBezTo>
                <a:cubicBezTo>
                  <a:pt x="1222184" y="873465"/>
                  <a:pt x="1205492" y="871727"/>
                  <a:pt x="1188856" y="861623"/>
                </a:cubicBezTo>
                <a:cubicBezTo>
                  <a:pt x="1159002" y="843489"/>
                  <a:pt x="1164623" y="849772"/>
                  <a:pt x="1163650" y="806181"/>
                </a:cubicBezTo>
                <a:cubicBezTo>
                  <a:pt x="1223722" y="777358"/>
                  <a:pt x="1229196" y="803679"/>
                  <a:pt x="1267341" y="829221"/>
                </a:cubicBezTo>
                <a:cubicBezTo>
                  <a:pt x="1267341" y="906566"/>
                  <a:pt x="1271695" y="932851"/>
                  <a:pt x="1216371" y="962615"/>
                </a:cubicBezTo>
                <a:cubicBezTo>
                  <a:pt x="948830" y="1106535"/>
                  <a:pt x="845677" y="489430"/>
                  <a:pt x="1344174" y="740873"/>
                </a:cubicBezTo>
                <a:lnTo>
                  <a:pt x="1981707" y="1048069"/>
                </a:lnTo>
                <a:cubicBezTo>
                  <a:pt x="2117659" y="1116705"/>
                  <a:pt x="2242445" y="1209902"/>
                  <a:pt x="2426673" y="1170524"/>
                </a:cubicBezTo>
                <a:cubicBezTo>
                  <a:pt x="2530218" y="1148392"/>
                  <a:pt x="2561779" y="1082725"/>
                  <a:pt x="2603021" y="1001239"/>
                </a:cubicBezTo>
                <a:lnTo>
                  <a:pt x="2615334" y="978990"/>
                </a:lnTo>
                <a:cubicBezTo>
                  <a:pt x="2641003" y="1089158"/>
                  <a:pt x="2712823" y="1169466"/>
                  <a:pt x="2833909" y="1175243"/>
                </a:cubicBezTo>
                <a:cubicBezTo>
                  <a:pt x="3013049" y="1183792"/>
                  <a:pt x="3042788" y="1136613"/>
                  <a:pt x="3161699" y="1087539"/>
                </a:cubicBezTo>
                <a:cubicBezTo>
                  <a:pt x="3264914" y="1044944"/>
                  <a:pt x="3343710" y="1001033"/>
                  <a:pt x="3440942" y="952024"/>
                </a:cubicBezTo>
                <a:cubicBezTo>
                  <a:pt x="3536286" y="903966"/>
                  <a:pt x="3929743" y="706352"/>
                  <a:pt x="4004544" y="686074"/>
                </a:cubicBezTo>
                <a:cubicBezTo>
                  <a:pt x="4238434" y="622674"/>
                  <a:pt x="4313007" y="917679"/>
                  <a:pt x="4129680" y="972860"/>
                </a:cubicBezTo>
                <a:cubicBezTo>
                  <a:pt x="3964560" y="1022561"/>
                  <a:pt x="3890474" y="824094"/>
                  <a:pt x="4003529" y="797373"/>
                </a:cubicBezTo>
                <a:cubicBezTo>
                  <a:pt x="4063641" y="783164"/>
                  <a:pt x="4097152" y="849498"/>
                  <a:pt x="3986370" y="875303"/>
                </a:cubicBezTo>
                <a:cubicBezTo>
                  <a:pt x="4025394" y="928567"/>
                  <a:pt x="4056309" y="884212"/>
                  <a:pt x="4078540" y="967472"/>
                </a:cubicBezTo>
                <a:lnTo>
                  <a:pt x="4101583" y="967472"/>
                </a:lnTo>
                <a:cubicBezTo>
                  <a:pt x="4125258" y="865849"/>
                  <a:pt x="4146342" y="951783"/>
                  <a:pt x="4205275" y="863785"/>
                </a:cubicBezTo>
                <a:cubicBezTo>
                  <a:pt x="4124575" y="861985"/>
                  <a:pt x="4174609" y="835866"/>
                  <a:pt x="4137995" y="769768"/>
                </a:cubicBezTo>
                <a:cubicBezTo>
                  <a:pt x="4074392" y="654943"/>
                  <a:pt x="3863739" y="714042"/>
                  <a:pt x="3859634" y="898346"/>
                </a:cubicBezTo>
                <a:cubicBezTo>
                  <a:pt x="3834790" y="881711"/>
                  <a:pt x="3825737" y="871992"/>
                  <a:pt x="3790508" y="863785"/>
                </a:cubicBezTo>
                <a:lnTo>
                  <a:pt x="3790508" y="909867"/>
                </a:lnTo>
                <a:cubicBezTo>
                  <a:pt x="3758473" y="892919"/>
                  <a:pt x="3738548" y="884673"/>
                  <a:pt x="3698336" y="875303"/>
                </a:cubicBezTo>
                <a:cubicBezTo>
                  <a:pt x="3701275" y="910625"/>
                  <a:pt x="3709256" y="930686"/>
                  <a:pt x="3721379" y="955950"/>
                </a:cubicBezTo>
                <a:cubicBezTo>
                  <a:pt x="3552795" y="916677"/>
                  <a:pt x="3506485" y="1000351"/>
                  <a:pt x="3444867" y="1128759"/>
                </a:cubicBezTo>
                <a:cubicBezTo>
                  <a:pt x="3590875" y="1089776"/>
                  <a:pt x="3537827" y="1003035"/>
                  <a:pt x="3868413" y="1073901"/>
                </a:cubicBezTo>
                <a:cubicBezTo>
                  <a:pt x="4128024" y="1129552"/>
                  <a:pt x="4078670" y="1156135"/>
                  <a:pt x="4274401" y="1025075"/>
                </a:cubicBezTo>
                <a:cubicBezTo>
                  <a:pt x="4296276" y="1066413"/>
                  <a:pt x="4292559" y="1067784"/>
                  <a:pt x="4332008" y="1094198"/>
                </a:cubicBezTo>
                <a:cubicBezTo>
                  <a:pt x="4378798" y="1081706"/>
                  <a:pt x="4381251" y="1062654"/>
                  <a:pt x="4401137" y="1025075"/>
                </a:cubicBezTo>
                <a:cubicBezTo>
                  <a:pt x="4433897" y="1047011"/>
                  <a:pt x="4432901" y="1056998"/>
                  <a:pt x="4473639" y="1079303"/>
                </a:cubicBezTo>
                <a:cubicBezTo>
                  <a:pt x="4681493" y="1193119"/>
                  <a:pt x="4912949" y="969614"/>
                  <a:pt x="5138896" y="1082281"/>
                </a:cubicBezTo>
                <a:cubicBezTo>
                  <a:pt x="5169128" y="1097359"/>
                  <a:pt x="5198877" y="1120271"/>
                  <a:pt x="5230671" y="1128759"/>
                </a:cubicBezTo>
                <a:cubicBezTo>
                  <a:pt x="5169703" y="1001706"/>
                  <a:pt x="5123755" y="916441"/>
                  <a:pt x="4954158" y="955950"/>
                </a:cubicBezTo>
                <a:cubicBezTo>
                  <a:pt x="4966281" y="930686"/>
                  <a:pt x="4974263" y="910625"/>
                  <a:pt x="4977202" y="875303"/>
                </a:cubicBezTo>
                <a:cubicBezTo>
                  <a:pt x="4936989" y="884673"/>
                  <a:pt x="4917064" y="892919"/>
                  <a:pt x="4885029" y="909867"/>
                </a:cubicBezTo>
                <a:lnTo>
                  <a:pt x="4885029" y="863785"/>
                </a:lnTo>
                <a:cubicBezTo>
                  <a:pt x="4849800" y="871992"/>
                  <a:pt x="4840747" y="881711"/>
                  <a:pt x="4815903" y="898346"/>
                </a:cubicBezTo>
                <a:cubicBezTo>
                  <a:pt x="4812010" y="723650"/>
                  <a:pt x="4616861" y="652379"/>
                  <a:pt x="4541994" y="762698"/>
                </a:cubicBezTo>
                <a:cubicBezTo>
                  <a:pt x="4500246" y="824214"/>
                  <a:pt x="4558294" y="861822"/>
                  <a:pt x="4470262" y="863785"/>
                </a:cubicBezTo>
                <a:cubicBezTo>
                  <a:pt x="4529195" y="951783"/>
                  <a:pt x="4550280" y="865849"/>
                  <a:pt x="4573954" y="967472"/>
                </a:cubicBezTo>
                <a:lnTo>
                  <a:pt x="4596998" y="967472"/>
                </a:lnTo>
                <a:cubicBezTo>
                  <a:pt x="4612145" y="910749"/>
                  <a:pt x="4647077" y="899316"/>
                  <a:pt x="4700690" y="886825"/>
                </a:cubicBezTo>
                <a:cubicBezTo>
                  <a:pt x="4664494" y="861675"/>
                  <a:pt x="4660895" y="889336"/>
                  <a:pt x="4629490" y="851685"/>
                </a:cubicBezTo>
                <a:cubicBezTo>
                  <a:pt x="4562572" y="771470"/>
                  <a:pt x="4789453" y="776264"/>
                  <a:pt x="4713231" y="921784"/>
                </a:cubicBezTo>
                <a:cubicBezTo>
                  <a:pt x="4693338" y="959764"/>
                  <a:pt x="4630725" y="988271"/>
                  <a:pt x="4563631" y="978748"/>
                </a:cubicBezTo>
                <a:cubicBezTo>
                  <a:pt x="4519437" y="972478"/>
                  <a:pt x="4464198" y="924165"/>
                  <a:pt x="4451640" y="882243"/>
                </a:cubicBezTo>
                <a:cubicBezTo>
                  <a:pt x="4408704" y="738894"/>
                  <a:pt x="4518659" y="659057"/>
                  <a:pt x="4652058" y="681836"/>
                </a:cubicBezTo>
                <a:cubicBezTo>
                  <a:pt x="4716268" y="692802"/>
                  <a:pt x="4881143" y="781169"/>
                  <a:pt x="4946477" y="813862"/>
                </a:cubicBezTo>
                <a:cubicBezTo>
                  <a:pt x="4997147" y="839214"/>
                  <a:pt x="5034188" y="857541"/>
                  <a:pt x="5084712" y="883007"/>
                </a:cubicBezTo>
                <a:lnTo>
                  <a:pt x="5507029" y="1082826"/>
                </a:lnTo>
                <a:cubicBezTo>
                  <a:pt x="5620277" y="1133184"/>
                  <a:pt x="5655440" y="1180043"/>
                  <a:pt x="5830247" y="1175465"/>
                </a:cubicBezTo>
                <a:cubicBezTo>
                  <a:pt x="5962136" y="1172010"/>
                  <a:pt x="6034756" y="1088211"/>
                  <a:pt x="6060204" y="978990"/>
                </a:cubicBezTo>
                <a:cubicBezTo>
                  <a:pt x="6061811" y="981302"/>
                  <a:pt x="6063774" y="982383"/>
                  <a:pt x="6064375" y="986334"/>
                </a:cubicBezTo>
                <a:cubicBezTo>
                  <a:pt x="6064975" y="990296"/>
                  <a:pt x="6067696" y="992121"/>
                  <a:pt x="6068516" y="993715"/>
                </a:cubicBezTo>
                <a:cubicBezTo>
                  <a:pt x="6069629" y="995886"/>
                  <a:pt x="6074829" y="1005951"/>
                  <a:pt x="6076295" y="1008979"/>
                </a:cubicBezTo>
                <a:cubicBezTo>
                  <a:pt x="6115133" y="1089067"/>
                  <a:pt x="6150564" y="1148435"/>
                  <a:pt x="6249410" y="1170282"/>
                </a:cubicBezTo>
                <a:cubicBezTo>
                  <a:pt x="6411564" y="1206120"/>
                  <a:pt x="6539955" y="1125640"/>
                  <a:pt x="6670787" y="1059591"/>
                </a:cubicBezTo>
                <a:lnTo>
                  <a:pt x="7323620" y="744652"/>
                </a:lnTo>
                <a:cubicBezTo>
                  <a:pt x="7712432" y="548614"/>
                  <a:pt x="7741303" y="869030"/>
                  <a:pt x="7623019" y="951871"/>
                </a:cubicBezTo>
                <a:cubicBezTo>
                  <a:pt x="7581986" y="980609"/>
                  <a:pt x="7519759" y="990354"/>
                  <a:pt x="7466851" y="966492"/>
                </a:cubicBezTo>
                <a:cubicBezTo>
                  <a:pt x="7408572" y="940206"/>
                  <a:pt x="7408196" y="913329"/>
                  <a:pt x="7408196" y="829221"/>
                </a:cubicBezTo>
                <a:cubicBezTo>
                  <a:pt x="7446341" y="803679"/>
                  <a:pt x="7451815" y="777358"/>
                  <a:pt x="7511888" y="806181"/>
                </a:cubicBezTo>
                <a:cubicBezTo>
                  <a:pt x="7510545" y="866358"/>
                  <a:pt x="7518266" y="836875"/>
                  <a:pt x="7492926" y="856346"/>
                </a:cubicBezTo>
                <a:cubicBezTo>
                  <a:pt x="7483560" y="863547"/>
                  <a:pt x="7444170" y="872292"/>
                  <a:pt x="7431237" y="875303"/>
                </a:cubicBezTo>
                <a:cubicBezTo>
                  <a:pt x="7461192" y="916187"/>
                  <a:pt x="7455300" y="891864"/>
                  <a:pt x="7494432" y="915801"/>
                </a:cubicBezTo>
                <a:cubicBezTo>
                  <a:pt x="7538384" y="942688"/>
                  <a:pt x="7506989" y="938560"/>
                  <a:pt x="7546451" y="967472"/>
                </a:cubicBezTo>
                <a:cubicBezTo>
                  <a:pt x="7560487" y="914900"/>
                  <a:pt x="7604133" y="911167"/>
                  <a:pt x="7650143" y="886825"/>
                </a:cubicBezTo>
                <a:cubicBezTo>
                  <a:pt x="7639581" y="860660"/>
                  <a:pt x="7628222" y="867368"/>
                  <a:pt x="7615050" y="841271"/>
                </a:cubicBezTo>
                <a:cubicBezTo>
                  <a:pt x="7601896" y="815201"/>
                  <a:pt x="7606243" y="799156"/>
                  <a:pt x="7592594" y="771558"/>
                </a:cubicBezTo>
                <a:cubicBezTo>
                  <a:pt x="7533603" y="652248"/>
                  <a:pt x="7316023" y="712899"/>
                  <a:pt x="7316023" y="898346"/>
                </a:cubicBezTo>
                <a:cubicBezTo>
                  <a:pt x="7288639" y="883856"/>
                  <a:pt x="7276745" y="871753"/>
                  <a:pt x="7246898" y="863785"/>
                </a:cubicBezTo>
                <a:lnTo>
                  <a:pt x="7246898" y="909867"/>
                </a:lnTo>
                <a:cubicBezTo>
                  <a:pt x="7225183" y="899450"/>
                  <a:pt x="7179715" y="881126"/>
                  <a:pt x="7154724" y="875303"/>
                </a:cubicBezTo>
                <a:cubicBezTo>
                  <a:pt x="7155508" y="910403"/>
                  <a:pt x="7159927" y="917307"/>
                  <a:pt x="7166247" y="944428"/>
                </a:cubicBezTo>
                <a:cubicBezTo>
                  <a:pt x="7021490" y="944428"/>
                  <a:pt x="6934702" y="985211"/>
                  <a:pt x="6901256" y="1128759"/>
                </a:cubicBezTo>
                <a:cubicBezTo>
                  <a:pt x="7250578" y="943932"/>
                  <a:pt x="7313319" y="1129160"/>
                  <a:pt x="7545154" y="1116123"/>
                </a:cubicBezTo>
                <a:cubicBezTo>
                  <a:pt x="7631138" y="1111290"/>
                  <a:pt x="7676573" y="1061377"/>
                  <a:pt x="7730790" y="1025075"/>
                </a:cubicBezTo>
                <a:cubicBezTo>
                  <a:pt x="7747093" y="1055884"/>
                  <a:pt x="7761143" y="1085752"/>
                  <a:pt x="7788397" y="1105719"/>
                </a:cubicBezTo>
                <a:cubicBezTo>
                  <a:pt x="7817241" y="1086405"/>
                  <a:pt x="7842255" y="1058611"/>
                  <a:pt x="7846004" y="1013554"/>
                </a:cubicBezTo>
                <a:cubicBezTo>
                  <a:pt x="7980849" y="1103844"/>
                  <a:pt x="7941194" y="1158310"/>
                  <a:pt x="8246901" y="1080328"/>
                </a:cubicBezTo>
                <a:cubicBezTo>
                  <a:pt x="8299779" y="1066840"/>
                  <a:pt x="8402104" y="1038746"/>
                  <a:pt x="8475205" y="1052282"/>
                </a:cubicBezTo>
                <a:cubicBezTo>
                  <a:pt x="8569145" y="1069675"/>
                  <a:pt x="8605210" y="1112378"/>
                  <a:pt x="8675537" y="1128759"/>
                </a:cubicBezTo>
                <a:cubicBezTo>
                  <a:pt x="8640262" y="977354"/>
                  <a:pt x="8569432" y="932166"/>
                  <a:pt x="8422069" y="944428"/>
                </a:cubicBezTo>
                <a:cubicBezTo>
                  <a:pt x="8424424" y="838727"/>
                  <a:pt x="8441299" y="886599"/>
                  <a:pt x="8341418" y="909867"/>
                </a:cubicBezTo>
                <a:lnTo>
                  <a:pt x="8341418" y="852264"/>
                </a:lnTo>
                <a:cubicBezTo>
                  <a:pt x="8310849" y="868439"/>
                  <a:pt x="8291343" y="882171"/>
                  <a:pt x="8260770" y="898346"/>
                </a:cubicBezTo>
                <a:cubicBezTo>
                  <a:pt x="8260770" y="753805"/>
                  <a:pt x="8233683" y="798637"/>
                  <a:pt x="8180123" y="725534"/>
                </a:cubicBezTo>
                <a:cubicBezTo>
                  <a:pt x="8291636" y="734815"/>
                  <a:pt x="8551574" y="961322"/>
                  <a:pt x="8639916" y="770493"/>
                </a:cubicBezTo>
                <a:cubicBezTo>
                  <a:pt x="8681540" y="680579"/>
                  <a:pt x="8623574" y="628618"/>
                  <a:pt x="8623574" y="587287"/>
                </a:cubicBezTo>
                <a:cubicBezTo>
                  <a:pt x="8623574" y="544731"/>
                  <a:pt x="8678751" y="502982"/>
                  <a:pt x="8642029" y="413577"/>
                </a:cubicBezTo>
                <a:cubicBezTo>
                  <a:pt x="8560362" y="214741"/>
                  <a:pt x="8283903" y="450966"/>
                  <a:pt x="8168601" y="460561"/>
                </a:cubicBezTo>
                <a:cubicBezTo>
                  <a:pt x="8238530" y="399779"/>
                  <a:pt x="8260770" y="387869"/>
                  <a:pt x="8260770" y="276227"/>
                </a:cubicBezTo>
                <a:cubicBezTo>
                  <a:pt x="8287502" y="294127"/>
                  <a:pt x="8313015" y="314812"/>
                  <a:pt x="8341418" y="333831"/>
                </a:cubicBezTo>
                <a:lnTo>
                  <a:pt x="8341418" y="276227"/>
                </a:lnTo>
                <a:lnTo>
                  <a:pt x="8421536" y="300880"/>
                </a:lnTo>
                <a:lnTo>
                  <a:pt x="8422069" y="241667"/>
                </a:lnTo>
                <a:cubicBezTo>
                  <a:pt x="8509203" y="241667"/>
                  <a:pt x="8548642" y="242692"/>
                  <a:pt x="8598309" y="199003"/>
                </a:cubicBezTo>
                <a:cubicBezTo>
                  <a:pt x="8642689" y="159971"/>
                  <a:pt x="8660697" y="121028"/>
                  <a:pt x="8675537" y="57336"/>
                </a:cubicBezTo>
                <a:cubicBezTo>
                  <a:pt x="8605804" y="73580"/>
                  <a:pt x="8553005" y="120597"/>
                  <a:pt x="8479542" y="126334"/>
                </a:cubicBezTo>
                <a:cubicBezTo>
                  <a:pt x="8292044" y="140978"/>
                  <a:pt x="8193546" y="48062"/>
                  <a:pt x="8008367" y="69854"/>
                </a:cubicBezTo>
                <a:cubicBezTo>
                  <a:pt x="7926805" y="79452"/>
                  <a:pt x="7903121" y="130697"/>
                  <a:pt x="7846004" y="172541"/>
                </a:cubicBezTo>
                <a:cubicBezTo>
                  <a:pt x="7841657" y="120302"/>
                  <a:pt x="7821425" y="109496"/>
                  <a:pt x="7799919" y="68854"/>
                </a:cubicBezTo>
                <a:cubicBezTo>
                  <a:pt x="7768161" y="90121"/>
                  <a:pt x="7741969" y="119159"/>
                  <a:pt x="7730790" y="161020"/>
                </a:cubicBezTo>
                <a:cubicBezTo>
                  <a:pt x="7677373" y="125253"/>
                  <a:pt x="7651638" y="79795"/>
                  <a:pt x="7568306" y="69736"/>
                </a:cubicBezTo>
                <a:cubicBezTo>
                  <a:pt x="7449957" y="55455"/>
                  <a:pt x="7289968" y="131210"/>
                  <a:pt x="7096576" y="127004"/>
                </a:cubicBezTo>
                <a:cubicBezTo>
                  <a:pt x="6980284" y="124476"/>
                  <a:pt x="6977587" y="75118"/>
                  <a:pt x="6901256" y="57336"/>
                </a:cubicBezTo>
                <a:cubicBezTo>
                  <a:pt x="6977789" y="216824"/>
                  <a:pt x="6984752" y="245249"/>
                  <a:pt x="7166247" y="230145"/>
                </a:cubicBezTo>
                <a:lnTo>
                  <a:pt x="7152981" y="298885"/>
                </a:lnTo>
                <a:cubicBezTo>
                  <a:pt x="7196352" y="295805"/>
                  <a:pt x="7209628" y="284911"/>
                  <a:pt x="7246898" y="276227"/>
                </a:cubicBezTo>
                <a:lnTo>
                  <a:pt x="7246898" y="322310"/>
                </a:lnTo>
                <a:cubicBezTo>
                  <a:pt x="7274282" y="307823"/>
                  <a:pt x="7286176" y="295717"/>
                  <a:pt x="7316023" y="287749"/>
                </a:cubicBezTo>
                <a:cubicBezTo>
                  <a:pt x="7316023" y="468820"/>
                  <a:pt x="7536075" y="527400"/>
                  <a:pt x="7589802" y="411745"/>
                </a:cubicBezTo>
                <a:cubicBezTo>
                  <a:pt x="7605465" y="378030"/>
                  <a:pt x="7598385" y="363396"/>
                  <a:pt x="7609041" y="338815"/>
                </a:cubicBezTo>
                <a:cubicBezTo>
                  <a:pt x="7619394" y="314939"/>
                  <a:pt x="7625972" y="315631"/>
                  <a:pt x="7645283" y="305929"/>
                </a:cubicBezTo>
                <a:lnTo>
                  <a:pt x="7546451" y="218623"/>
                </a:lnTo>
                <a:lnTo>
                  <a:pt x="7510833" y="252133"/>
                </a:lnTo>
                <a:cubicBezTo>
                  <a:pt x="7479553" y="278615"/>
                  <a:pt x="7454209" y="279438"/>
                  <a:pt x="7431237" y="310792"/>
                </a:cubicBezTo>
                <a:cubicBezTo>
                  <a:pt x="7488586" y="315563"/>
                  <a:pt x="7507482" y="315462"/>
                  <a:pt x="7511888" y="368393"/>
                </a:cubicBezTo>
                <a:cubicBezTo>
                  <a:pt x="7448840" y="398643"/>
                  <a:pt x="7403859" y="376756"/>
                  <a:pt x="7407135" y="299679"/>
                </a:cubicBezTo>
                <a:cubicBezTo>
                  <a:pt x="7414467" y="127076"/>
                  <a:pt x="7775082" y="205890"/>
                  <a:pt x="7670436" y="423220"/>
                </a:cubicBezTo>
                <a:cubicBezTo>
                  <a:pt x="7570461" y="630845"/>
                  <a:pt x="7250784" y="388986"/>
                  <a:pt x="7118548" y="335448"/>
                </a:cubicBezTo>
                <a:lnTo>
                  <a:pt x="6582588" y="76451"/>
                </a:lnTo>
                <a:cubicBezTo>
                  <a:pt x="6454027" y="11629"/>
                  <a:pt x="6257734" y="-43091"/>
                  <a:pt x="6137566" y="77091"/>
                </a:cubicBezTo>
                <a:cubicBezTo>
                  <a:pt x="6102847" y="111808"/>
                  <a:pt x="6091802" y="140971"/>
                  <a:pt x="6072275" y="184614"/>
                </a:cubicBezTo>
                <a:cubicBezTo>
                  <a:pt x="6061794" y="208039"/>
                  <a:pt x="6069015" y="194421"/>
                  <a:pt x="6060204" y="207105"/>
                </a:cubicBezTo>
                <a:cubicBezTo>
                  <a:pt x="6004828" y="-30567"/>
                  <a:pt x="5777905" y="-39012"/>
                  <a:pt x="5572379" y="64926"/>
                </a:cubicBezTo>
                <a:cubicBezTo>
                  <a:pt x="5527601" y="87570"/>
                  <a:pt x="5491523" y="106054"/>
                  <a:pt x="5449745" y="126628"/>
                </a:cubicBezTo>
                <a:lnTo>
                  <a:pt x="4675578" y="493081"/>
                </a:lnTo>
                <a:cubicBezTo>
                  <a:pt x="4473091" y="559335"/>
                  <a:pt x="4363520" y="320164"/>
                  <a:pt x="4504175" y="229492"/>
                </a:cubicBezTo>
                <a:cubicBezTo>
                  <a:pt x="4566831" y="189101"/>
                  <a:pt x="4723734" y="167365"/>
                  <a:pt x="4723734" y="345353"/>
                </a:cubicBezTo>
                <a:cubicBezTo>
                  <a:pt x="4675856" y="377409"/>
                  <a:pt x="4703165" y="379914"/>
                  <a:pt x="4620042" y="379914"/>
                </a:cubicBezTo>
                <a:cubicBezTo>
                  <a:pt x="4621368" y="320341"/>
                  <a:pt x="4634219" y="315364"/>
                  <a:pt x="4689168" y="310792"/>
                </a:cubicBezTo>
                <a:lnTo>
                  <a:pt x="4689168" y="287749"/>
                </a:lnTo>
                <a:cubicBezTo>
                  <a:pt x="4637456" y="275702"/>
                  <a:pt x="4611116" y="256911"/>
                  <a:pt x="4585476" y="218623"/>
                </a:cubicBezTo>
                <a:cubicBezTo>
                  <a:pt x="4550740" y="244077"/>
                  <a:pt x="4576273" y="232316"/>
                  <a:pt x="4564463" y="243695"/>
                </a:cubicBezTo>
                <a:cubicBezTo>
                  <a:pt x="4526458" y="280319"/>
                  <a:pt x="4523320" y="251489"/>
                  <a:pt x="4481784" y="299270"/>
                </a:cubicBezTo>
                <a:cubicBezTo>
                  <a:pt x="4492670" y="326235"/>
                  <a:pt x="4485475" y="303728"/>
                  <a:pt x="4497258" y="318355"/>
                </a:cubicBezTo>
                <a:cubicBezTo>
                  <a:pt x="4521399" y="348321"/>
                  <a:pt x="4521641" y="380394"/>
                  <a:pt x="4539205" y="414664"/>
                </a:cubicBezTo>
                <a:cubicBezTo>
                  <a:pt x="4558177" y="451678"/>
                  <a:pt x="4607090" y="468898"/>
                  <a:pt x="4651591" y="466674"/>
                </a:cubicBezTo>
                <a:cubicBezTo>
                  <a:pt x="4749939" y="461753"/>
                  <a:pt x="4813722" y="385694"/>
                  <a:pt x="4815903" y="287749"/>
                </a:cubicBezTo>
                <a:cubicBezTo>
                  <a:pt x="4845750" y="295717"/>
                  <a:pt x="4857645" y="307823"/>
                  <a:pt x="4885029" y="322310"/>
                </a:cubicBezTo>
                <a:lnTo>
                  <a:pt x="4885029" y="276227"/>
                </a:lnTo>
                <a:cubicBezTo>
                  <a:pt x="4910020" y="282050"/>
                  <a:pt x="4955487" y="300371"/>
                  <a:pt x="4977202" y="310792"/>
                </a:cubicBezTo>
                <a:cubicBezTo>
                  <a:pt x="4973475" y="266032"/>
                  <a:pt x="4966807" y="280773"/>
                  <a:pt x="4965680" y="230145"/>
                </a:cubicBezTo>
                <a:cubicBezTo>
                  <a:pt x="5143324" y="244929"/>
                  <a:pt x="5153511" y="203144"/>
                  <a:pt x="5230671" y="57336"/>
                </a:cubicBezTo>
                <a:cubicBezTo>
                  <a:pt x="5159994" y="73799"/>
                  <a:pt x="5129781" y="122961"/>
                  <a:pt x="5046860" y="126991"/>
                </a:cubicBezTo>
                <a:cubicBezTo>
                  <a:pt x="4843004" y="136902"/>
                  <a:pt x="4720866" y="56814"/>
                  <a:pt x="4574356" y="68714"/>
                </a:cubicBezTo>
                <a:cubicBezTo>
                  <a:pt x="4473812" y="76882"/>
                  <a:pt x="4459220" y="122128"/>
                  <a:pt x="4401137" y="161020"/>
                </a:cubicBezTo>
                <a:cubicBezTo>
                  <a:pt x="4388730" y="114558"/>
                  <a:pt x="4370366" y="100672"/>
                  <a:pt x="4332008" y="80376"/>
                </a:cubicBezTo>
                <a:cubicBezTo>
                  <a:pt x="4298363" y="109617"/>
                  <a:pt x="4295913" y="120371"/>
                  <a:pt x="4274401" y="161020"/>
                </a:cubicBezTo>
                <a:cubicBezTo>
                  <a:pt x="4218450" y="123555"/>
                  <a:pt x="4204358" y="80830"/>
                  <a:pt x="4111779" y="69642"/>
                </a:cubicBezTo>
                <a:cubicBezTo>
                  <a:pt x="4002134" y="56389"/>
                  <a:pt x="3826270" y="131168"/>
                  <a:pt x="3640049" y="127141"/>
                </a:cubicBezTo>
                <a:cubicBezTo>
                  <a:pt x="3544248" y="125071"/>
                  <a:pt x="3523154" y="75572"/>
                  <a:pt x="3444867" y="57336"/>
                </a:cubicBezTo>
                <a:cubicBezTo>
                  <a:pt x="3523049" y="205081"/>
                  <a:pt x="3531351" y="245001"/>
                  <a:pt x="3709857" y="230145"/>
                </a:cubicBezTo>
                <a:cubicBezTo>
                  <a:pt x="3708731" y="280773"/>
                  <a:pt x="3702062" y="266032"/>
                  <a:pt x="3698336" y="310792"/>
                </a:cubicBezTo>
                <a:cubicBezTo>
                  <a:pt x="3720050" y="300371"/>
                  <a:pt x="3765518" y="282050"/>
                  <a:pt x="3790508" y="276227"/>
                </a:cubicBezTo>
                <a:lnTo>
                  <a:pt x="3790508" y="322310"/>
                </a:lnTo>
                <a:cubicBezTo>
                  <a:pt x="3817893" y="307823"/>
                  <a:pt x="3829787" y="295717"/>
                  <a:pt x="3859634" y="287749"/>
                </a:cubicBezTo>
                <a:cubicBezTo>
                  <a:pt x="3874638" y="468016"/>
                  <a:pt x="4097890" y="547458"/>
                  <a:pt x="4151042" y="371766"/>
                </a:cubicBezTo>
                <a:cubicBezTo>
                  <a:pt x="4170569" y="307216"/>
                  <a:pt x="4138991" y="328302"/>
                  <a:pt x="4193753" y="322310"/>
                </a:cubicBezTo>
                <a:cubicBezTo>
                  <a:pt x="4184870" y="215577"/>
                  <a:pt x="4126969" y="313701"/>
                  <a:pt x="4101583" y="218623"/>
                </a:cubicBezTo>
                <a:cubicBezTo>
                  <a:pt x="4042549" y="234387"/>
                  <a:pt x="4091776" y="229606"/>
                  <a:pt x="4043232" y="263965"/>
                </a:cubicBezTo>
                <a:cubicBezTo>
                  <a:pt x="4008346" y="288657"/>
                  <a:pt x="4002082" y="273625"/>
                  <a:pt x="3974848" y="310792"/>
                </a:cubicBezTo>
                <a:cubicBezTo>
                  <a:pt x="4036145" y="312157"/>
                  <a:pt x="4054091" y="316761"/>
                  <a:pt x="4055495" y="379914"/>
                </a:cubicBezTo>
                <a:cubicBezTo>
                  <a:pt x="4020645" y="379914"/>
                  <a:pt x="3994933" y="386422"/>
                  <a:pt x="3972895" y="370185"/>
                </a:cubicBezTo>
                <a:cubicBezTo>
                  <a:pt x="3955301" y="357221"/>
                  <a:pt x="3947584" y="323463"/>
                  <a:pt x="3953339" y="290835"/>
                </a:cubicBezTo>
                <a:cubicBezTo>
                  <a:pt x="3983087" y="122072"/>
                  <a:pt x="4324166" y="224169"/>
                  <a:pt x="4210050" y="430764"/>
                </a:cubicBezTo>
                <a:cubicBezTo>
                  <a:pt x="4123338" y="587747"/>
                  <a:pt x="3908410" y="456318"/>
                  <a:pt x="3802024" y="402960"/>
                </a:cubicBezTo>
                <a:lnTo>
                  <a:pt x="3126120" y="76526"/>
                </a:lnTo>
                <a:cubicBezTo>
                  <a:pt x="3051472" y="38983"/>
                  <a:pt x="2933094" y="-18663"/>
                  <a:pt x="2817524" y="5908"/>
                </a:cubicBezTo>
                <a:cubicBezTo>
                  <a:pt x="2736027" y="23233"/>
                  <a:pt x="2676073" y="60057"/>
                  <a:pt x="2642114" y="130194"/>
                </a:cubicBezTo>
                <a:cubicBezTo>
                  <a:pt x="2620144" y="175568"/>
                  <a:pt x="2638796" y="169951"/>
                  <a:pt x="2603815" y="195584"/>
                </a:cubicBezTo>
                <a:cubicBezTo>
                  <a:pt x="2596062" y="102436"/>
                  <a:pt x="2495835" y="20718"/>
                  <a:pt x="2403698" y="3831"/>
                </a:cubicBezTo>
                <a:cubicBezTo>
                  <a:pt x="2213529" y="-31027"/>
                  <a:pt x="1752269" y="254556"/>
                  <a:pt x="1558704" y="337159"/>
                </a:cubicBezTo>
                <a:cubicBezTo>
                  <a:pt x="1459813" y="379365"/>
                  <a:pt x="1388470" y="418612"/>
                  <a:pt x="1294442" y="464617"/>
                </a:cubicBezTo>
                <a:cubicBezTo>
                  <a:pt x="958836" y="628820"/>
                  <a:pt x="891595" y="209244"/>
                  <a:pt x="1140641" y="205597"/>
                </a:cubicBezTo>
                <a:cubicBezTo>
                  <a:pt x="1185756" y="204937"/>
                  <a:pt x="1191410" y="204192"/>
                  <a:pt x="1220322" y="219551"/>
                </a:cubicBezTo>
                <a:cubicBezTo>
                  <a:pt x="1268109" y="244932"/>
                  <a:pt x="1287557" y="326585"/>
                  <a:pt x="1252276" y="364686"/>
                </a:cubicBezTo>
                <a:cubicBezTo>
                  <a:pt x="1229454" y="389329"/>
                  <a:pt x="1206145" y="379914"/>
                  <a:pt x="1163650" y="379914"/>
                </a:cubicBezTo>
                <a:cubicBezTo>
                  <a:pt x="1165083" y="315690"/>
                  <a:pt x="1186847" y="315570"/>
                  <a:pt x="1244301" y="310792"/>
                </a:cubicBezTo>
                <a:cubicBezTo>
                  <a:pt x="1217733" y="274529"/>
                  <a:pt x="1221505" y="292566"/>
                  <a:pt x="1182984" y="268419"/>
                </a:cubicBezTo>
                <a:cubicBezTo>
                  <a:pt x="1124668" y="231859"/>
                  <a:pt x="1177392" y="234599"/>
                  <a:pt x="1117565" y="218623"/>
                </a:cubicBezTo>
                <a:cubicBezTo>
                  <a:pt x="1105729" y="269428"/>
                  <a:pt x="1069605" y="284388"/>
                  <a:pt x="1013873" y="299270"/>
                </a:cubicBezTo>
                <a:lnTo>
                  <a:pt x="1071480" y="322310"/>
                </a:lnTo>
                <a:cubicBezTo>
                  <a:pt x="1071480" y="552984"/>
                  <a:pt x="1359514" y="495563"/>
                  <a:pt x="1359514" y="287749"/>
                </a:cubicBezTo>
                <a:cubicBezTo>
                  <a:pt x="1389361" y="295717"/>
                  <a:pt x="1401256" y="307823"/>
                  <a:pt x="1428640" y="322310"/>
                </a:cubicBezTo>
                <a:lnTo>
                  <a:pt x="1428640" y="276227"/>
                </a:lnTo>
                <a:cubicBezTo>
                  <a:pt x="1465910" y="284911"/>
                  <a:pt x="1479186" y="295805"/>
                  <a:pt x="1520813" y="299270"/>
                </a:cubicBezTo>
                <a:lnTo>
                  <a:pt x="1507544" y="230530"/>
                </a:lnTo>
                <a:cubicBezTo>
                  <a:pt x="1592326" y="237055"/>
                  <a:pt x="1619684" y="256738"/>
                  <a:pt x="1685394" y="198866"/>
                </a:cubicBezTo>
                <a:cubicBezTo>
                  <a:pt x="1727138" y="162100"/>
                  <a:pt x="1760329" y="117213"/>
                  <a:pt x="1774281" y="57336"/>
                </a:cubicBezTo>
                <a:cubicBezTo>
                  <a:pt x="1663202" y="83210"/>
                  <a:pt x="1648842" y="178671"/>
                  <a:pt x="1345572" y="105835"/>
                </a:cubicBezTo>
                <a:cubicBezTo>
                  <a:pt x="1072894" y="40348"/>
                  <a:pt x="1110400" y="50100"/>
                  <a:pt x="944747" y="161020"/>
                </a:cubicBezTo>
                <a:cubicBezTo>
                  <a:pt x="934793" y="123741"/>
                  <a:pt x="915306" y="99235"/>
                  <a:pt x="887141" y="80376"/>
                </a:cubicBezTo>
                <a:cubicBezTo>
                  <a:pt x="851366" y="104330"/>
                  <a:pt x="834122" y="117399"/>
                  <a:pt x="829534" y="172541"/>
                </a:cubicBezTo>
                <a:cubicBezTo>
                  <a:pt x="775650" y="133065"/>
                  <a:pt x="756949" y="80494"/>
                  <a:pt x="667164" y="69857"/>
                </a:cubicBezTo>
                <a:cubicBezTo>
                  <a:pt x="482057" y="47928"/>
                  <a:pt x="383441" y="140962"/>
                  <a:pt x="195995" y="126334"/>
                </a:cubicBezTo>
                <a:cubicBezTo>
                  <a:pt x="120292" y="120427"/>
                  <a:pt x="77708" y="75438"/>
                  <a:pt x="0" y="57336"/>
                </a:cubicBezTo>
                <a:cubicBezTo>
                  <a:pt x="14840" y="121028"/>
                  <a:pt x="32848" y="159971"/>
                  <a:pt x="77228" y="199003"/>
                </a:cubicBezTo>
                <a:cubicBezTo>
                  <a:pt x="126896" y="242692"/>
                  <a:pt x="166335" y="241667"/>
                  <a:pt x="253468" y="241667"/>
                </a:cubicBezTo>
                <a:lnTo>
                  <a:pt x="253468" y="299270"/>
                </a:lnTo>
                <a:lnTo>
                  <a:pt x="333587" y="274617"/>
                </a:lnTo>
                <a:lnTo>
                  <a:pt x="334119" y="333831"/>
                </a:lnTo>
                <a:cubicBezTo>
                  <a:pt x="362523" y="314812"/>
                  <a:pt x="388036" y="294127"/>
                  <a:pt x="414767" y="276227"/>
                </a:cubicBezTo>
                <a:cubicBezTo>
                  <a:pt x="414767" y="376060"/>
                  <a:pt x="441080" y="403319"/>
                  <a:pt x="506937" y="460561"/>
                </a:cubicBezTo>
                <a:close/>
              </a:path>
            </a:pathLst>
          </a:custGeom>
          <a:solidFill>
            <a:srgbClr val="FEC50C"/>
          </a:soli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55;p64"/>
          <p:cNvSpPr txBox="1">
            <a:spLocks/>
          </p:cNvSpPr>
          <p:nvPr/>
        </p:nvSpPr>
        <p:spPr>
          <a:xfrm>
            <a:off x="0" y="56830"/>
            <a:ext cx="10315391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buSzPts val="2400"/>
            </a:pPr>
            <a:r>
              <a:rPr lang="ru-RU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РАСШИРЕННАЯ КОЛЛЕГИЯ 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МИНИСТЕРСТВА</a:t>
            </a:r>
            <a:r>
              <a:rPr lang="ru-RU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9540348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07521F9D-793C-4497-B783-C47EE6ABB29E}"/>
              </a:ext>
            </a:extLst>
          </p:cNvPr>
          <p:cNvSpPr/>
          <p:nvPr/>
        </p:nvSpPr>
        <p:spPr>
          <a:xfrm>
            <a:off x="5115932" y="4178471"/>
            <a:ext cx="3245941" cy="2340000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t" anchorCtr="0"/>
          <a:lstStyle/>
          <a:p>
            <a:pPr algn="ctr" defTabSz="1042743"/>
            <a:r>
              <a:rPr lang="ru-RU" sz="1200" dirty="0">
                <a:solidFill>
                  <a:srgbClr val="27ACAA">
                    <a:lumMod val="50000"/>
                  </a:srgbClr>
                </a:solidFill>
              </a:rPr>
              <a:t> </a:t>
            </a:r>
            <a:endParaRPr lang="ru-RU" sz="1200" b="1" kern="0" dirty="0">
              <a:solidFill>
                <a:prstClr val="black"/>
              </a:solidFill>
              <a:cs typeface="Arial"/>
              <a:sym typeface="Arial"/>
            </a:endParaRPr>
          </a:p>
          <a:p>
            <a:pPr algn="ctr" defTabSz="1042743"/>
            <a:endParaRPr lang="x-none" sz="1200" dirty="0">
              <a:solidFill>
                <a:srgbClr val="FFFFFF"/>
              </a:solidFill>
            </a:endParaRP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59FF2EEF-2961-4201-BCE1-CBC5F7909F16}"/>
              </a:ext>
            </a:extLst>
          </p:cNvPr>
          <p:cNvSpPr/>
          <p:nvPr/>
        </p:nvSpPr>
        <p:spPr>
          <a:xfrm>
            <a:off x="448220" y="4178471"/>
            <a:ext cx="3899493" cy="2340000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t" anchorCtr="0"/>
          <a:lstStyle/>
          <a:p>
            <a:pPr algn="ctr" defTabSz="1042743"/>
            <a:endParaRPr lang="x-none" sz="1200" dirty="0">
              <a:solidFill>
                <a:srgbClr val="FFFFFF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3"/>
            <a:ext cx="12192000" cy="825756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9" y="141207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8"/>
            <a:ext cx="4854736" cy="55335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8"/>
            <a:ext cx="4854736" cy="55335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74437" y="6473281"/>
            <a:ext cx="396238" cy="369328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fld id="{35209E57-292E-4A8D-9567-972750D195D6}" type="slidenum">
              <a:rPr lang="ru-RU" smtClean="0">
                <a:latin typeface="Arial Narrow" panose="020B0606020202030204" pitchFamily="34" charset="0"/>
                <a:cs typeface="Arial" panose="020B0604020202020204" pitchFamily="34" charset="0"/>
              </a:rPr>
              <a:t>44</a:t>
            </a:fld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265446" y="35346"/>
            <a:ext cx="11624048" cy="830993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ДОСТИЖЕНИЯ И ТЕКУЩАЯ СИТУАЦИЯ </a:t>
            </a:r>
          </a:p>
          <a:p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РАЗВИТИЯ ГОСУДАРСТВЕННОГО ЯЗЫКА </a:t>
            </a:r>
          </a:p>
        </p:txBody>
      </p:sp>
      <p:sp>
        <p:nvSpPr>
          <p:cNvPr id="125" name="Прямоугольник: скругленные углы 220">
            <a:extLst>
              <a:ext uri="{FF2B5EF4-FFF2-40B4-BE49-F238E27FC236}">
                <a16:creationId xmlns:a16="http://schemas.microsoft.com/office/drawing/2014/main" id="{3951ECA4-546D-4ED4-A5BB-FECD928C848B}"/>
              </a:ext>
            </a:extLst>
          </p:cNvPr>
          <p:cNvSpPr/>
          <p:nvPr/>
        </p:nvSpPr>
        <p:spPr>
          <a:xfrm>
            <a:off x="6866760" y="2252410"/>
            <a:ext cx="4974093" cy="904497"/>
          </a:xfrm>
          <a:prstGeom prst="roundRect">
            <a:avLst/>
          </a:prstGeom>
          <a:noFill/>
          <a:ln w="95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t" anchorCtr="0"/>
          <a:lstStyle/>
          <a:p>
            <a:pPr algn="ctr" defTabSz="1042743"/>
            <a:endParaRPr lang="x-none" sz="1200" dirty="0">
              <a:solidFill>
                <a:srgbClr val="FFFFFF"/>
              </a:solidFill>
            </a:endParaRPr>
          </a:p>
        </p:txBody>
      </p:sp>
      <p:sp>
        <p:nvSpPr>
          <p:cNvPr id="126" name="Прямоугольник: скругленные углы 24">
            <a:extLst>
              <a:ext uri="{FF2B5EF4-FFF2-40B4-BE49-F238E27FC236}">
                <a16:creationId xmlns:a16="http://schemas.microsoft.com/office/drawing/2014/main" id="{4103EE7F-27A9-494C-B6DC-71E47AFD2A58}"/>
              </a:ext>
            </a:extLst>
          </p:cNvPr>
          <p:cNvSpPr/>
          <p:nvPr/>
        </p:nvSpPr>
        <p:spPr>
          <a:xfrm>
            <a:off x="1456415" y="2252408"/>
            <a:ext cx="4245389" cy="879221"/>
          </a:xfrm>
          <a:prstGeom prst="roundRect">
            <a:avLst/>
          </a:prstGeom>
          <a:noFill/>
          <a:ln w="95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t" anchorCtr="0"/>
          <a:lstStyle/>
          <a:p>
            <a:pPr algn="ctr" defTabSz="1042743"/>
            <a:endParaRPr lang="x-none" sz="1200" dirty="0">
              <a:solidFill>
                <a:srgbClr val="FFFFFF"/>
              </a:solidFill>
            </a:endParaRP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315A6D39-0835-4C51-AD94-A0CBDCFB31C5}"/>
              </a:ext>
            </a:extLst>
          </p:cNvPr>
          <p:cNvSpPr/>
          <p:nvPr/>
        </p:nvSpPr>
        <p:spPr>
          <a:xfrm>
            <a:off x="8764441" y="4178471"/>
            <a:ext cx="3179203" cy="2340000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t" anchorCtr="0"/>
          <a:lstStyle/>
          <a:p>
            <a:pPr algn="ctr" defTabSz="1042743"/>
            <a:endParaRPr lang="x-none" sz="1200" dirty="0">
              <a:solidFill>
                <a:srgbClr val="FFFFFF"/>
              </a:solidFill>
            </a:endParaRPr>
          </a:p>
        </p:txBody>
      </p:sp>
      <p:sp>
        <p:nvSpPr>
          <p:cNvPr id="131" name="Oval 85">
            <a:extLst>
              <a:ext uri="{FF2B5EF4-FFF2-40B4-BE49-F238E27FC236}">
                <a16:creationId xmlns:a16="http://schemas.microsoft.com/office/drawing/2014/main" id="{13963FD1-430E-4CF6-B82F-CCCDD21EAB66}"/>
              </a:ext>
            </a:extLst>
          </p:cNvPr>
          <p:cNvSpPr/>
          <p:nvPr/>
        </p:nvSpPr>
        <p:spPr bwMode="auto">
          <a:xfrm>
            <a:off x="10439549" y="3910661"/>
            <a:ext cx="612000" cy="61200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anchor="ctr"/>
          <a:lstStyle/>
          <a:p>
            <a:pPr algn="ctr" defTabSz="1042743">
              <a:buClr>
                <a:srgbClr val="000000"/>
              </a:buClr>
              <a:defRPr/>
            </a:pPr>
            <a:endParaRPr lang="ru-RU" b="1" kern="0" dirty="0" err="1">
              <a:solidFill>
                <a:srgbClr val="000000"/>
              </a:solidFill>
              <a:latin typeface="Segoe UI Light"/>
              <a:ea typeface="ＭＳ Ｐゴシック"/>
              <a:sym typeface="Arial"/>
            </a:endParaRPr>
          </a:p>
        </p:txBody>
      </p:sp>
      <p:cxnSp>
        <p:nvCxnSpPr>
          <p:cNvPr id="132" name="Прямая соединительная линия 131"/>
          <p:cNvCxnSpPr>
            <a:cxnSpLocks/>
          </p:cNvCxnSpPr>
          <p:nvPr/>
        </p:nvCxnSpPr>
        <p:spPr>
          <a:xfrm flipH="1">
            <a:off x="1529142" y="3596299"/>
            <a:ext cx="9192411" cy="9972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 rot="5400000">
            <a:off x="10606479" y="3726271"/>
            <a:ext cx="240000" cy="0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/>
          <p:nvPr/>
        </p:nvCxnSpPr>
        <p:spPr>
          <a:xfrm rot="5400000">
            <a:off x="1409143" y="3716299"/>
            <a:ext cx="240000" cy="0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Прямоугольник 74">
            <a:extLst>
              <a:ext uri="{FF2B5EF4-FFF2-40B4-BE49-F238E27FC236}">
                <a16:creationId xmlns:a16="http://schemas.microsoft.com/office/drawing/2014/main" id="{ECCE1EC8-5FC8-4AD8-9FC1-B6763D80D054}"/>
              </a:ext>
            </a:extLst>
          </p:cNvPr>
          <p:cNvSpPr/>
          <p:nvPr/>
        </p:nvSpPr>
        <p:spPr>
          <a:xfrm>
            <a:off x="2118697" y="3174821"/>
            <a:ext cx="8932857" cy="671451"/>
          </a:xfrm>
          <a:prstGeom prst="rect">
            <a:avLst/>
          </a:prstGeom>
        </p:spPr>
        <p:txBody>
          <a:bodyPr wrap="square" lIns="47993" tIns="47993" rIns="47993" bIns="47993" anchor="t">
            <a:spAutoFit/>
          </a:bodyPr>
          <a:lstStyle/>
          <a:p>
            <a:pPr algn="ctr" defTabSz="1042743">
              <a:buClr>
                <a:srgbClr val="000000"/>
              </a:buClr>
              <a:defRPr/>
            </a:pPr>
            <a:r>
              <a:rPr lang="ru-RU" alt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Проведены </a:t>
            </a:r>
            <a:r>
              <a:rPr lang="ru-RU" altLang="en-US" sz="2100" b="1" dirty="0">
                <a:solidFill>
                  <a:srgbClr val="002060"/>
                </a:solidFill>
                <a:cs typeface="Arial" panose="020B0604020202020204" pitchFamily="34" charset="0"/>
              </a:rPr>
              <a:t>63</a:t>
            </a:r>
            <a:r>
              <a:rPr lang="ru-RU" altLang="en-US" sz="1600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alt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мероприятия,  посвященных  150-летию  Ахмета </a:t>
            </a:r>
            <a:r>
              <a:rPr lang="ru-RU" altLang="en-US" sz="1600" b="1" dirty="0" err="1">
                <a:solidFill>
                  <a:srgbClr val="002060"/>
                </a:solidFill>
                <a:cs typeface="Arial" panose="020B0604020202020204" pitchFamily="34" charset="0"/>
              </a:rPr>
              <a:t>Байтурсынова</a:t>
            </a:r>
            <a:r>
              <a:rPr lang="ru-RU" alt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algn="ctr" defTabSz="1042743">
              <a:buClr>
                <a:srgbClr val="000000"/>
              </a:buClr>
              <a:defRPr/>
            </a:pPr>
            <a:endParaRPr lang="ru-RU" altLang="en-US" sz="1600" i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cxnSp>
        <p:nvCxnSpPr>
          <p:cNvPr id="136" name="Straight Connector 265">
            <a:extLst>
              <a:ext uri="{FF2B5EF4-FFF2-40B4-BE49-F238E27FC236}">
                <a16:creationId xmlns:a16="http://schemas.microsoft.com/office/drawing/2014/main" id="{396E5BDE-4980-45E5-A322-2DA93DCD9962}"/>
              </a:ext>
            </a:extLst>
          </p:cNvPr>
          <p:cNvCxnSpPr>
            <a:cxnSpLocks/>
          </p:cNvCxnSpPr>
          <p:nvPr/>
        </p:nvCxnSpPr>
        <p:spPr>
          <a:xfrm>
            <a:off x="3790013" y="1648771"/>
            <a:ext cx="4666661" cy="12599"/>
          </a:xfrm>
          <a:prstGeom prst="line">
            <a:avLst/>
          </a:prstGeom>
          <a:ln w="28575">
            <a:solidFill>
              <a:srgbClr val="27AC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Прямоугольник 136"/>
          <p:cNvSpPr/>
          <p:nvPr/>
        </p:nvSpPr>
        <p:spPr>
          <a:xfrm>
            <a:off x="1022147" y="929344"/>
            <a:ext cx="10532976" cy="748920"/>
          </a:xfrm>
          <a:prstGeom prst="rect">
            <a:avLst/>
          </a:prstGeom>
        </p:spPr>
        <p:txBody>
          <a:bodyPr wrap="square" lIns="91430" tIns="45718" rIns="91430" bIns="45718">
            <a:spAutoFit/>
          </a:bodyPr>
          <a:lstStyle/>
          <a:p>
            <a:pPr algn="ctr" defTabSz="1219020">
              <a:defRPr/>
            </a:pPr>
            <a:r>
              <a:rPr lang="ru-RU" sz="2100" dirty="0">
                <a:solidFill>
                  <a:srgbClr val="002060"/>
                </a:solidFill>
                <a:latin typeface="Arial Narrow" panose="020B0606020202030204" pitchFamily="34" charset="0"/>
                <a:ea typeface="Trebuchet MS"/>
                <a:cs typeface="Arial" panose="020B0604020202020204" pitchFamily="34" charset="0"/>
              </a:rPr>
              <a:t>Разработка лингвистической базы алфавита</a:t>
            </a:r>
            <a:r>
              <a:rPr lang="ru-RU" sz="2100" b="1" dirty="0">
                <a:solidFill>
                  <a:srgbClr val="002060"/>
                </a:solidFill>
                <a:latin typeface="Arial Narrow" panose="020B0606020202030204" pitchFamily="34" charset="0"/>
                <a:ea typeface="Trebuchet MS"/>
                <a:cs typeface="Arial" panose="020B0604020202020204" pitchFamily="34" charset="0"/>
              </a:rPr>
              <a:t>: </a:t>
            </a:r>
          </a:p>
          <a:p>
            <a:pPr algn="ctr" defTabSz="1219020">
              <a:defRPr/>
            </a:pPr>
            <a:r>
              <a:rPr lang="ru-RU" sz="2100" i="1" dirty="0">
                <a:solidFill>
                  <a:srgbClr val="002060"/>
                </a:solidFill>
                <a:latin typeface="Arial Narrow" panose="020B0606020202030204" pitchFamily="34" charset="0"/>
                <a:ea typeface="Trebuchet MS"/>
                <a:cs typeface="Arial" panose="020B0604020202020204" pitchFamily="34" charset="0"/>
              </a:rPr>
              <a:t>правила правописания, справочник правописания и словарь правописания </a:t>
            </a:r>
          </a:p>
        </p:txBody>
      </p:sp>
      <p:cxnSp>
        <p:nvCxnSpPr>
          <p:cNvPr id="138" name="Прямая соединительная линия 137"/>
          <p:cNvCxnSpPr/>
          <p:nvPr/>
        </p:nvCxnSpPr>
        <p:spPr>
          <a:xfrm rot="5400000">
            <a:off x="6012787" y="3726271"/>
            <a:ext cx="240000" cy="0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Прямоугольник 74">
            <a:extLst>
              <a:ext uri="{FF2B5EF4-FFF2-40B4-BE49-F238E27FC236}">
                <a16:creationId xmlns:a16="http://schemas.microsoft.com/office/drawing/2014/main" id="{AD1A3F14-5B90-46A9-AF46-FB7D215DA7CC}"/>
              </a:ext>
            </a:extLst>
          </p:cNvPr>
          <p:cNvSpPr/>
          <p:nvPr/>
        </p:nvSpPr>
        <p:spPr>
          <a:xfrm>
            <a:off x="448220" y="4692353"/>
            <a:ext cx="3785353" cy="1569656"/>
          </a:xfrm>
          <a:prstGeom prst="rect">
            <a:avLst/>
          </a:prstGeom>
        </p:spPr>
        <p:txBody>
          <a:bodyPr wrap="square" lIns="91430" tIns="45718" rIns="91430" bIns="45718">
            <a:spAutoFit/>
          </a:bodyPr>
          <a:lstStyle/>
          <a:p>
            <a:pPr algn="ctr" defTabSz="914173">
              <a:buClr>
                <a:srgbClr val="000000"/>
              </a:buClr>
              <a:defRPr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штаб-квартире ЮНЕСКО</a:t>
            </a:r>
          </a:p>
          <a:p>
            <a:pPr algn="ctr" defTabSz="914173">
              <a:buClr>
                <a:srgbClr val="000000"/>
              </a:buClr>
              <a:defRPr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городе Париж</a:t>
            </a:r>
            <a:endParaRPr lang="ru-RU" sz="1600" b="1" kern="0" dirty="0">
              <a:solidFill>
                <a:srgbClr val="002060"/>
              </a:solidFill>
              <a:latin typeface="Arial Narrow" panose="020B0606020202030204" pitchFamily="34" charset="0"/>
              <a:cs typeface="Arial"/>
              <a:sym typeface="Arial"/>
            </a:endParaRPr>
          </a:p>
          <a:p>
            <a:pPr algn="ctr" defTabSz="914173">
              <a:buClr>
                <a:srgbClr val="000000"/>
              </a:buClr>
              <a:defRPr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проведена конференция  с участием представителей отечественной и зарубежной интеллигенции, ученых, общественных деятелей</a:t>
            </a:r>
            <a:endParaRPr lang="ru-RU" sz="1600" b="1" kern="0" dirty="0">
              <a:solidFill>
                <a:srgbClr val="002060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140" name="Прямоугольник 74">
            <a:extLst>
              <a:ext uri="{FF2B5EF4-FFF2-40B4-BE49-F238E27FC236}">
                <a16:creationId xmlns:a16="http://schemas.microsoft.com/office/drawing/2014/main" id="{AD1A3F14-5B90-46A9-AF46-FB7D215DA7CC}"/>
              </a:ext>
            </a:extLst>
          </p:cNvPr>
          <p:cNvSpPr/>
          <p:nvPr/>
        </p:nvSpPr>
        <p:spPr>
          <a:xfrm>
            <a:off x="9204660" y="4854860"/>
            <a:ext cx="2469777" cy="1077214"/>
          </a:xfrm>
          <a:prstGeom prst="rect">
            <a:avLst/>
          </a:prstGeom>
        </p:spPr>
        <p:txBody>
          <a:bodyPr wrap="square" lIns="91430" tIns="45718" rIns="91430" bIns="45718">
            <a:spAutoFit/>
          </a:bodyPr>
          <a:lstStyle/>
          <a:p>
            <a:pPr algn="ctr" defTabSz="914173">
              <a:buClr>
                <a:srgbClr val="000000"/>
              </a:buClr>
              <a:defRPr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Учреждена Государственная премия РК в области науки имени</a:t>
            </a:r>
          </a:p>
          <a:p>
            <a:pPr algn="ctr" defTabSz="914173">
              <a:buClr>
                <a:srgbClr val="000000"/>
              </a:buClr>
              <a:defRPr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Ахмета </a:t>
            </a:r>
            <a:r>
              <a:rPr lang="ru-RU" sz="160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Байтурсынулы</a:t>
            </a:r>
            <a:endParaRPr lang="ru-RU" sz="1600" b="1" kern="0" dirty="0">
              <a:solidFill>
                <a:srgbClr val="002060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141" name="Прямоугольник 74">
            <a:extLst>
              <a:ext uri="{FF2B5EF4-FFF2-40B4-BE49-F238E27FC236}">
                <a16:creationId xmlns:a16="http://schemas.microsoft.com/office/drawing/2014/main" id="{AD1A3F14-5B90-46A9-AF46-FB7D215DA7CC}"/>
              </a:ext>
            </a:extLst>
          </p:cNvPr>
          <p:cNvSpPr/>
          <p:nvPr/>
        </p:nvSpPr>
        <p:spPr>
          <a:xfrm>
            <a:off x="5048900" y="4693115"/>
            <a:ext cx="3312973" cy="1323435"/>
          </a:xfrm>
          <a:prstGeom prst="rect">
            <a:avLst/>
          </a:prstGeom>
        </p:spPr>
        <p:txBody>
          <a:bodyPr wrap="square" lIns="91430" tIns="45718" rIns="91430" bIns="45718">
            <a:spAutoFit/>
          </a:bodyPr>
          <a:lstStyle/>
          <a:p>
            <a:pPr marL="228578" indent="-228578" algn="ctr" defTabSz="914173"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ru-RU" sz="1600" b="1" kern="0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  <a:sym typeface="Arial"/>
              </a:rPr>
              <a:t>В городе Туркестан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проведен Международный конгресс тюркологов</a:t>
            </a:r>
          </a:p>
          <a:p>
            <a:pPr marL="228578" indent="-228578" algn="ctr" defTabSz="1042743"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ru-RU" altLang="en-US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Изданы избранные труды Ахмета </a:t>
            </a:r>
            <a:r>
              <a:rPr lang="ru-RU" altLang="en-US" sz="160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Байтурсынулы</a:t>
            </a:r>
            <a:r>
              <a:rPr lang="ru-RU" altLang="en-US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на 4-х языках</a:t>
            </a:r>
            <a:endParaRPr lang="ru-RU" sz="1600" b="1" kern="0" dirty="0">
              <a:solidFill>
                <a:srgbClr val="002060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pic>
        <p:nvPicPr>
          <p:cNvPr id="145" name="Picture 2" descr="C:\Users\a.khamitzhan\Downloads\human-investm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763" y="4024479"/>
            <a:ext cx="353236" cy="35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A3185912-B045-4086-ACD1-EF7FD13717FC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10599242" y="4036216"/>
            <a:ext cx="327785" cy="321600"/>
          </a:xfrm>
          <a:prstGeom prst="rect">
            <a:avLst/>
          </a:prstGeom>
        </p:spPr>
      </p:pic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265E8B0-3CAF-4392-8B2A-70CDDEE3FC73}"/>
              </a:ext>
            </a:extLst>
          </p:cNvPr>
          <p:cNvGrpSpPr/>
          <p:nvPr/>
        </p:nvGrpSpPr>
        <p:grpSpPr>
          <a:xfrm>
            <a:off x="378329" y="2164580"/>
            <a:ext cx="900000" cy="900000"/>
            <a:chOff x="730369" y="1812154"/>
            <a:chExt cx="766020" cy="745278"/>
          </a:xfrm>
          <a:noFill/>
        </p:grpSpPr>
        <p:sp>
          <p:nvSpPr>
            <p:cNvPr id="148" name="Овал 147">
              <a:extLst>
                <a:ext uri="{FF2B5EF4-FFF2-40B4-BE49-F238E27FC236}">
                  <a16:creationId xmlns:a16="http://schemas.microsoft.com/office/drawing/2014/main" id="{7B01A98B-F2C2-43D5-B88E-EA591D2ABFE9}"/>
                </a:ext>
              </a:extLst>
            </p:cNvPr>
            <p:cNvSpPr/>
            <p:nvPr/>
          </p:nvSpPr>
          <p:spPr>
            <a:xfrm>
              <a:off x="730369" y="1812154"/>
              <a:ext cx="766020" cy="745278"/>
            </a:xfrm>
            <a:prstGeom prst="ellipse">
              <a:avLst/>
            </a:prstGeom>
            <a:grpFill/>
            <a:ln w="57150">
              <a:solidFill>
                <a:srgbClr val="77DB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0592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49" name="Рисунок 148">
              <a:extLst>
                <a:ext uri="{FF2B5EF4-FFF2-40B4-BE49-F238E27FC236}">
                  <a16:creationId xmlns:a16="http://schemas.microsoft.com/office/drawing/2014/main" id="{E52F47CF-EB40-4C7C-90E7-914D1908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>
              <a:off x="928554" y="1980258"/>
              <a:ext cx="405715" cy="409773"/>
            </a:xfrm>
            <a:prstGeom prst="rect">
              <a:avLst/>
            </a:prstGeom>
            <a:grpFill/>
          </p:spPr>
        </p:pic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FDF555D2-0924-4D7A-B5B7-E195FCE61543}"/>
              </a:ext>
            </a:extLst>
          </p:cNvPr>
          <p:cNvGrpSpPr/>
          <p:nvPr/>
        </p:nvGrpSpPr>
        <p:grpSpPr>
          <a:xfrm>
            <a:off x="5883527" y="2231627"/>
            <a:ext cx="900000" cy="900000"/>
            <a:chOff x="6164590" y="1907768"/>
            <a:chExt cx="766020" cy="745278"/>
          </a:xfrm>
        </p:grpSpPr>
        <p:sp>
          <p:nvSpPr>
            <p:cNvPr id="151" name="Овал 150">
              <a:extLst>
                <a:ext uri="{FF2B5EF4-FFF2-40B4-BE49-F238E27FC236}">
                  <a16:creationId xmlns:a16="http://schemas.microsoft.com/office/drawing/2014/main" id="{634A32FB-FDBF-461D-A3BE-BB40FD7C1D7E}"/>
                </a:ext>
              </a:extLst>
            </p:cNvPr>
            <p:cNvSpPr/>
            <p:nvPr/>
          </p:nvSpPr>
          <p:spPr>
            <a:xfrm>
              <a:off x="6164590" y="1907768"/>
              <a:ext cx="766020" cy="745278"/>
            </a:xfrm>
            <a:prstGeom prst="ellipse">
              <a:avLst/>
            </a:prstGeom>
            <a:noFill/>
            <a:ln w="57150">
              <a:solidFill>
                <a:srgbClr val="77DB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0592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52" name="Рисунок 151">
              <a:extLst>
                <a:ext uri="{FF2B5EF4-FFF2-40B4-BE49-F238E27FC236}">
                  <a16:creationId xmlns:a16="http://schemas.microsoft.com/office/drawing/2014/main" id="{64E827DA-CEB1-4704-BB84-CDB56EBF6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75000"/>
            </a:blip>
            <a:stretch>
              <a:fillRect/>
            </a:stretch>
          </p:blipFill>
          <p:spPr>
            <a:xfrm>
              <a:off x="6329661" y="2044453"/>
              <a:ext cx="435877" cy="435881"/>
            </a:xfrm>
            <a:prstGeom prst="rect">
              <a:avLst/>
            </a:prstGeom>
          </p:spPr>
        </p:pic>
      </p:grpSp>
      <p:sp>
        <p:nvSpPr>
          <p:cNvPr id="153" name="Прямоугольник 152"/>
          <p:cNvSpPr/>
          <p:nvPr/>
        </p:nvSpPr>
        <p:spPr>
          <a:xfrm>
            <a:off x="1456415" y="2297065"/>
            <a:ext cx="4092176" cy="830991"/>
          </a:xfrm>
          <a:prstGeom prst="rect">
            <a:avLst/>
          </a:prstGeom>
        </p:spPr>
        <p:txBody>
          <a:bodyPr wrap="square" lIns="121909" tIns="60954" rIns="121909" bIns="60954">
            <a:spAutoFit/>
          </a:bodyPr>
          <a:lstStyle/>
          <a:p>
            <a:pPr marL="228578" indent="-228578" defTabSz="920614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500" dirty="0">
                <a:solidFill>
                  <a:srgbClr val="002060"/>
                </a:solidFill>
                <a:cs typeface="Arial" panose="020B0604020202020204" pitchFamily="34" charset="0"/>
              </a:rPr>
              <a:t>изданы </a:t>
            </a:r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20 наименований </a:t>
            </a:r>
            <a:r>
              <a:rPr lang="ru-RU" sz="1500" dirty="0">
                <a:solidFill>
                  <a:srgbClr val="002060"/>
                </a:solidFill>
                <a:cs typeface="Arial" panose="020B0604020202020204" pitchFamily="34" charset="0"/>
              </a:rPr>
              <a:t> учебников на казахском языке для вузов и </a:t>
            </a:r>
            <a:r>
              <a:rPr lang="ru-RU" sz="1500" dirty="0" err="1">
                <a:solidFill>
                  <a:srgbClr val="002060"/>
                </a:solidFill>
                <a:cs typeface="Arial" panose="020B0604020202020204" pitchFamily="34" charset="0"/>
              </a:rPr>
              <a:t>ТиПО</a:t>
            </a:r>
            <a:r>
              <a:rPr lang="ru-RU" sz="15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defTabSz="920614" fontAlgn="base">
              <a:spcBef>
                <a:spcPct val="0"/>
              </a:spcBef>
              <a:spcAft>
                <a:spcPct val="0"/>
              </a:spcAft>
            </a:pPr>
            <a:r>
              <a:rPr lang="kk-KZ" sz="1500" dirty="0">
                <a:solidFill>
                  <a:srgbClr val="002060"/>
                </a:solidFill>
                <a:cs typeface="Arial" panose="020B0604020202020204" pitchFamily="34" charset="0"/>
              </a:rPr>
              <a:t>(</a:t>
            </a:r>
            <a:r>
              <a:rPr lang="ru-RU" sz="1500" dirty="0">
                <a:solidFill>
                  <a:srgbClr val="002060"/>
                </a:solidFill>
                <a:cs typeface="Arial" panose="020B0604020202020204" pitchFamily="34" charset="0"/>
              </a:rPr>
              <a:t>3000 экземпляров)</a:t>
            </a:r>
          </a:p>
        </p:txBody>
      </p:sp>
      <p:sp>
        <p:nvSpPr>
          <p:cNvPr id="154" name="Прямоугольник 153"/>
          <p:cNvSpPr/>
          <p:nvPr/>
        </p:nvSpPr>
        <p:spPr>
          <a:xfrm flipH="1">
            <a:off x="6866765" y="2505285"/>
            <a:ext cx="828001" cy="415495"/>
          </a:xfrm>
          <a:prstGeom prst="rect">
            <a:avLst/>
          </a:prstGeom>
        </p:spPr>
        <p:txBody>
          <a:bodyPr wrap="square" lIns="121909" tIns="60954" rIns="121909" bIns="60954">
            <a:spAutoFit/>
          </a:bodyPr>
          <a:lstStyle/>
          <a:p>
            <a:pPr defTabSz="920614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20 % </a:t>
            </a:r>
          </a:p>
        </p:txBody>
      </p:sp>
      <p:sp>
        <p:nvSpPr>
          <p:cNvPr id="155" name="Прямоугольник 154"/>
          <p:cNvSpPr/>
          <p:nvPr/>
        </p:nvSpPr>
        <p:spPr>
          <a:xfrm>
            <a:off x="7498505" y="2423213"/>
            <a:ext cx="4445139" cy="584771"/>
          </a:xfrm>
          <a:prstGeom prst="rect">
            <a:avLst/>
          </a:prstGeom>
        </p:spPr>
        <p:txBody>
          <a:bodyPr wrap="square" lIns="121909" tIns="60954" rIns="121909" bIns="60954">
            <a:spAutoFit/>
          </a:bodyPr>
          <a:lstStyle/>
          <a:p>
            <a:pPr defTabSz="920614"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Доля участников письменной коммуникации, использующих </a:t>
            </a:r>
            <a:r>
              <a:rPr lang="ru-RU" sz="1500" dirty="0" err="1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латинографический</a:t>
            </a:r>
            <a:r>
              <a:rPr lang="ru-RU" sz="1500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 алфавит </a:t>
            </a:r>
            <a:endParaRPr lang="ru-RU" sz="15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A869EDFC-B996-4CB3-AC76-A5C7380DE9B7}"/>
              </a:ext>
            </a:extLst>
          </p:cNvPr>
          <p:cNvGrpSpPr/>
          <p:nvPr/>
        </p:nvGrpSpPr>
        <p:grpSpPr>
          <a:xfrm>
            <a:off x="1203243" y="3910661"/>
            <a:ext cx="612000" cy="612000"/>
            <a:chOff x="1160864" y="3301358"/>
            <a:chExt cx="612000" cy="612000"/>
          </a:xfrm>
        </p:grpSpPr>
        <p:sp>
          <p:nvSpPr>
            <p:cNvPr id="143" name="Oval 85">
              <a:extLst>
                <a:ext uri="{FF2B5EF4-FFF2-40B4-BE49-F238E27FC236}">
                  <a16:creationId xmlns:a16="http://schemas.microsoft.com/office/drawing/2014/main" id="{1EC17B93-17D8-4563-B137-EB4CCC099D8D}"/>
                </a:ext>
              </a:extLst>
            </p:cNvPr>
            <p:cNvSpPr/>
            <p:nvPr/>
          </p:nvSpPr>
          <p:spPr bwMode="auto">
            <a:xfrm>
              <a:off x="1160864" y="3301358"/>
              <a:ext cx="612000" cy="612000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2743">
                <a:buClr>
                  <a:srgbClr val="000000"/>
                </a:buClr>
                <a:defRPr/>
              </a:pPr>
              <a:endParaRPr lang="ru-RU" b="1" kern="0" dirty="0" err="1">
                <a:solidFill>
                  <a:srgbClr val="000000"/>
                </a:solidFill>
                <a:latin typeface="Segoe UI Light"/>
                <a:ea typeface="ＭＳ Ｐゴシック"/>
                <a:sym typeface="Arial"/>
              </a:endParaRPr>
            </a:p>
          </p:txBody>
        </p:sp>
        <p:pic>
          <p:nvPicPr>
            <p:cNvPr id="144" name="Рисунок 9">
              <a:extLst>
                <a:ext uri="{FF2B5EF4-FFF2-40B4-BE49-F238E27FC236}">
                  <a16:creationId xmlns:a16="http://schemas.microsoft.com/office/drawing/2014/main" id="{E08DF147-0763-4F23-8F4A-53F10172F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08526" y="3415390"/>
              <a:ext cx="336445" cy="336445"/>
            </a:xfrm>
            <a:prstGeom prst="rect">
              <a:avLst/>
            </a:prstGeom>
          </p:spPr>
        </p:pic>
      </p:grpSp>
      <p:sp>
        <p:nvSpPr>
          <p:cNvPr id="130" name="Oval 85">
            <a:extLst>
              <a:ext uri="{FF2B5EF4-FFF2-40B4-BE49-F238E27FC236}">
                <a16:creationId xmlns:a16="http://schemas.microsoft.com/office/drawing/2014/main" id="{3EE70E68-6F91-4B9A-9C12-E77CE3C262AD}"/>
              </a:ext>
            </a:extLst>
          </p:cNvPr>
          <p:cNvSpPr/>
          <p:nvPr/>
        </p:nvSpPr>
        <p:spPr bwMode="auto">
          <a:xfrm>
            <a:off x="5844681" y="3910661"/>
            <a:ext cx="612000" cy="61200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anchor="ctr"/>
          <a:lstStyle/>
          <a:p>
            <a:pPr algn="ctr" defTabSz="1042743">
              <a:buClr>
                <a:srgbClr val="000000"/>
              </a:buClr>
              <a:defRPr/>
            </a:pPr>
            <a:endParaRPr lang="ru-RU" b="1" kern="0" dirty="0" err="1">
              <a:solidFill>
                <a:srgbClr val="000000"/>
              </a:solidFill>
              <a:latin typeface="Segoe UI Light"/>
              <a:ea typeface="ＭＳ Ｐゴシック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7781749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CC6B5F7-2730-4A4B-8515-B28E97CC5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DE8498-0DAE-4806-B5BC-3C7370C1C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4"/>
          <a:stretch/>
        </p:blipFill>
        <p:spPr>
          <a:xfrm>
            <a:off x="0" y="0"/>
            <a:ext cx="12192000" cy="10386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A4E757-8353-4E5E-9E04-3DE72439B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255924"/>
            <a:ext cx="1764739" cy="526621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220732" y="5603754"/>
            <a:ext cx="5625102" cy="869967"/>
          </a:xfrm>
          <a:prstGeom prst="rect">
            <a:avLst/>
          </a:prstGeom>
          <a:solidFill>
            <a:schemeClr val="bg1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52000" rtlCol="0" anchor="t"/>
          <a:lstStyle/>
          <a:p>
            <a:pPr marL="265113" algn="ctr">
              <a:spcAft>
                <a:spcPts val="600"/>
              </a:spcAft>
              <a:defRPr/>
            </a:pPr>
            <a:r>
              <a:rPr lang="kk-KZ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КОРПУС КАЗАХСКОГО ЯЗЫКА</a:t>
            </a:r>
          </a:p>
          <a:p>
            <a:pPr marL="265113" algn="just"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5 подкорпусов национального корпуса казахского языка.</a:t>
            </a:r>
          </a:p>
          <a:p>
            <a:pPr marL="265113" algn="just"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году утверждено 10 млн. словоупотреблений. Публицистические тексты доступны на сайте  </a:t>
            </a:r>
            <a:r>
              <a:rPr lang="en-US" sz="105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qazcorpora.kz</a:t>
            </a:r>
            <a:r>
              <a:rPr lang="kk-KZ" sz="105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k-KZ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20732" y="2755558"/>
            <a:ext cx="5625102" cy="1125371"/>
          </a:xfrm>
          <a:prstGeom prst="rect">
            <a:avLst/>
          </a:prstGeom>
          <a:solidFill>
            <a:schemeClr val="bg1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52000" rtlCol="0" anchor="t"/>
          <a:lstStyle/>
          <a:p>
            <a:pPr marL="265113" algn="ctr">
              <a:spcAft>
                <a:spcPts val="600"/>
              </a:spcAft>
              <a:defRPr/>
            </a:pPr>
            <a:r>
              <a:rPr lang="kk-KZ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КАЗТЕСТ</a:t>
            </a:r>
          </a:p>
          <a:p>
            <a:pPr marL="265113" algn="just"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году  переработаны 16 000 тестовых заданий; </a:t>
            </a:r>
          </a:p>
          <a:p>
            <a:pPr marL="436563" indent="-171450" algn="just">
              <a:buFont typeface="Arial" panose="020B0604020202020204" pitchFamily="34" charset="0"/>
              <a:buChar char="•"/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Диагностическое тестирование прошли 12 000  служащих. </a:t>
            </a:r>
          </a:p>
          <a:p>
            <a:pPr marL="436563" indent="-171450" algn="just">
              <a:buFont typeface="Arial" panose="020B0604020202020204" pitchFamily="34" charset="0"/>
              <a:buChar char="•"/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числе:</a:t>
            </a:r>
          </a:p>
          <a:p>
            <a:pPr marL="436563" indent="-171450" algn="just">
              <a:buFontTx/>
              <a:buChar char="-"/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7464 государственных служащих;</a:t>
            </a:r>
          </a:p>
          <a:p>
            <a:pPr marL="436563" indent="-171450" algn="just">
              <a:buFontTx/>
              <a:buChar char="-"/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3536 работников бюджетной сферы.</a:t>
            </a:r>
          </a:p>
          <a:p>
            <a:pPr marL="436563" indent="-171450" algn="just">
              <a:buFontTx/>
              <a:buChar char="-"/>
              <a:defRPr/>
            </a:pPr>
            <a:endParaRPr lang="kk-KZ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>
              <a:defRPr/>
            </a:pPr>
            <a:endParaRPr lang="kk-KZ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>
              <a:defRPr/>
            </a:pPr>
            <a:endParaRPr lang="kk-KZ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282566" y="2733143"/>
            <a:ext cx="5625101" cy="1185182"/>
          </a:xfrm>
          <a:prstGeom prst="rect">
            <a:avLst/>
          </a:prstGeom>
          <a:solidFill>
            <a:schemeClr val="bg1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52000" rtlCol="0" anchor="t"/>
          <a:lstStyle/>
          <a:p>
            <a:pPr marL="265113" algn="ctr">
              <a:spcAft>
                <a:spcPts val="600"/>
              </a:spcAft>
              <a:defRPr/>
            </a:pPr>
            <a:r>
              <a:rPr lang="kk-KZ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КУРСЫ ОБУЧЕНИЯ ЯЗЫКАМ</a:t>
            </a:r>
          </a:p>
          <a:p>
            <a:pPr marL="265113" algn="just"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году курсы </a:t>
            </a:r>
            <a:r>
              <a:rPr lang="kk-KZ" sz="105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языка</a:t>
            </a: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прошли 41 325 чел. </a:t>
            </a:r>
          </a:p>
          <a:p>
            <a:pPr marL="265113" algn="just"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Курсы</a:t>
            </a:r>
            <a:r>
              <a:rPr lang="kk-KZ" sz="105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русского языка </a:t>
            </a: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kk-KZ" sz="105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5 275 чел.</a:t>
            </a:r>
          </a:p>
          <a:p>
            <a:pPr marL="265113" algn="just"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Курсы</a:t>
            </a:r>
            <a:r>
              <a:rPr lang="kk-KZ" sz="105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английского языка </a:t>
            </a: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kk-KZ" sz="105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12 891 чел.</a:t>
            </a:r>
          </a:p>
          <a:p>
            <a:pPr marL="265113" algn="just"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году в 15 регионах представители 18 этносов (2 890 чел.) прошли курсы обучения родному языку. </a:t>
            </a:r>
          </a:p>
          <a:p>
            <a:pPr marL="265113" algn="just">
              <a:defRPr/>
            </a:pPr>
            <a:endParaRPr lang="kk-KZ" sz="105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>
              <a:defRPr/>
            </a:pPr>
            <a:endParaRPr lang="kk-KZ" sz="105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>
              <a:defRPr/>
            </a:pPr>
            <a:endParaRPr lang="kk-KZ" sz="105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>
              <a:defRPr/>
            </a:pPr>
            <a:endParaRPr lang="kk-KZ" sz="105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>
              <a:defRPr/>
            </a:pPr>
            <a:endParaRPr lang="kk-KZ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282566" y="5648830"/>
            <a:ext cx="5625101" cy="824891"/>
          </a:xfrm>
          <a:prstGeom prst="rect">
            <a:avLst/>
          </a:prstGeom>
          <a:solidFill>
            <a:schemeClr val="bg1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52000" rtlCol="0" anchor="t"/>
          <a:lstStyle/>
          <a:p>
            <a:pPr marL="265113" algn="ctr">
              <a:spcAft>
                <a:spcPts val="600"/>
              </a:spcAft>
              <a:defRPr/>
            </a:pPr>
            <a:r>
              <a:rPr lang="kk-KZ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ТЕРМИНОЛОГИЯ</a:t>
            </a:r>
          </a:p>
          <a:p>
            <a:pPr marL="265113" algn="just">
              <a:defRPr/>
            </a:pPr>
            <a:r>
              <a:rPr lang="ru-RU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Общее количество терминов в Электронной базе 	– 379 465</a:t>
            </a:r>
          </a:p>
          <a:p>
            <a:pPr marL="265113" algn="just">
              <a:defRPr/>
            </a:pPr>
            <a:r>
              <a:rPr lang="ru-RU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утвержденных терминов 		– 32 000</a:t>
            </a:r>
          </a:p>
          <a:p>
            <a:pPr marL="265113" algn="just">
              <a:defRPr/>
            </a:pPr>
            <a:r>
              <a:rPr lang="ru-RU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году утверждено терминов 		– 4 000</a:t>
            </a:r>
            <a:endParaRPr lang="kk-KZ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65446" y="1191611"/>
            <a:ext cx="5625101" cy="1264221"/>
          </a:xfrm>
          <a:prstGeom prst="rect">
            <a:avLst/>
          </a:prstGeom>
          <a:solidFill>
            <a:schemeClr val="bg1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52000" rtlCol="0" anchor="t"/>
          <a:lstStyle/>
          <a:p>
            <a:pPr marL="265113" algn="ctr">
              <a:spcAft>
                <a:spcPts val="600"/>
              </a:spcAft>
              <a:defRPr/>
            </a:pPr>
            <a:r>
              <a:rPr lang="kk-KZ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МОНИТОРНИГ ОФИЦИАЛЬНЫХ  ИНТЕРНЕТ-РЕСУРСОВ</a:t>
            </a:r>
          </a:p>
          <a:p>
            <a:pPr marL="265113" algn="just">
              <a:defRPr/>
            </a:pPr>
            <a:r>
              <a:rPr lang="kk-KZ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kk-KZ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году  проверены  официальные сайты </a:t>
            </a:r>
            <a:r>
              <a:rPr lang="kk-KZ" sz="105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</a:t>
            </a: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учреждений. </a:t>
            </a:r>
          </a:p>
          <a:p>
            <a:pPr marL="265113" algn="just"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числе: </a:t>
            </a:r>
            <a:r>
              <a:rPr lang="kk-KZ" sz="105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аэропортов, </a:t>
            </a:r>
            <a:r>
              <a:rPr lang="kk-KZ" sz="105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управлений, </a:t>
            </a:r>
            <a:r>
              <a:rPr lang="kk-KZ" sz="105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национальных компаний и авиакомпаний, </a:t>
            </a:r>
            <a:r>
              <a:rPr lang="kk-KZ" sz="105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банков второго уровня, </a:t>
            </a:r>
            <a:r>
              <a:rPr lang="kk-KZ" sz="105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департаментов полиции, </a:t>
            </a:r>
            <a:r>
              <a:rPr lang="kk-KZ" sz="105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учреждений сферы обслуживания. </a:t>
            </a:r>
          </a:p>
          <a:p>
            <a:pPr marL="436563" indent="-171450" algn="just">
              <a:buFontTx/>
              <a:buChar char="-"/>
              <a:defRPr/>
            </a:pPr>
            <a:endParaRPr lang="kk-KZ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>
              <a:defRPr/>
            </a:pPr>
            <a:endParaRPr lang="kk-KZ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>
              <a:defRPr/>
            </a:pPr>
            <a:endParaRPr lang="kk-KZ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282566" y="4218262"/>
            <a:ext cx="5625101" cy="1169900"/>
          </a:xfrm>
          <a:prstGeom prst="rect">
            <a:avLst/>
          </a:prstGeom>
          <a:solidFill>
            <a:schemeClr val="bg1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52000" rtlCol="0" anchor="t"/>
          <a:lstStyle/>
          <a:p>
            <a:pPr marL="265113" algn="ctr">
              <a:spcAft>
                <a:spcPts val="600"/>
              </a:spcAft>
              <a:defRPr/>
            </a:pPr>
            <a:r>
              <a:rPr lang="kk-KZ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ПРОФИЛАКТИЧЕСКИЙ КОНТРОЛЬ </a:t>
            </a:r>
          </a:p>
          <a:p>
            <a:pPr marL="265113"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году профилактический контроль проведен в 51 государственном органе. </a:t>
            </a:r>
          </a:p>
          <a:p>
            <a:pPr marL="265113"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числе: </a:t>
            </a:r>
          </a:p>
          <a:p>
            <a:pPr marL="265113"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Центральные государственные органы – 15;</a:t>
            </a:r>
          </a:p>
          <a:p>
            <a:pPr marL="265113"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Местные исполнительные органы – 36.</a:t>
            </a:r>
          </a:p>
          <a:p>
            <a:pPr marL="436563" indent="-171450" algn="just">
              <a:buFontTx/>
              <a:buChar char="-"/>
              <a:defRPr/>
            </a:pPr>
            <a:endParaRPr lang="kk-KZ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>
              <a:defRPr/>
            </a:pPr>
            <a:endParaRPr lang="kk-KZ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>
              <a:defRPr/>
            </a:pPr>
            <a:endParaRPr lang="kk-KZ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6284882" y="1151617"/>
            <a:ext cx="5625101" cy="1304215"/>
          </a:xfrm>
          <a:prstGeom prst="rect">
            <a:avLst/>
          </a:prstGeom>
          <a:solidFill>
            <a:schemeClr val="bg1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52000" rtlCol="0" anchor="t"/>
          <a:lstStyle/>
          <a:p>
            <a:pPr marL="265113" algn="ctr">
              <a:spcAft>
                <a:spcPts val="600"/>
              </a:spcAft>
              <a:defRPr/>
            </a:pPr>
            <a:r>
              <a:rPr lang="kk-KZ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КОМИССИЯ ПО РЕАЛИЗАЦИИ ГОСУДАРСТВЕННОЙ ЯЗЫКОВОЙ ПОЛИТИКИ ПРИ ПРАВИТЕЛЬСТВЕ РК</a:t>
            </a:r>
          </a:p>
          <a:p>
            <a:pPr marL="265113" algn="just"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Комиссия создана распоряжением Премьер-Министра РК №176-р от 27.10.2022 года. </a:t>
            </a:r>
          </a:p>
          <a:p>
            <a:pPr marL="265113" algn="just"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 комисии вошли первые руководители центральных государственных органов, депутаты Парламента РК, ученные и общественные деятели.  </a:t>
            </a:r>
            <a:endParaRPr lang="kk-KZ" sz="105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>
              <a:defRPr/>
            </a:pPr>
            <a:endParaRPr lang="kk-KZ" sz="105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>
              <a:defRPr/>
            </a:pPr>
            <a:endParaRPr lang="kk-KZ" sz="105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>
              <a:defRPr/>
            </a:pPr>
            <a:endParaRPr lang="kk-KZ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20733" y="4260767"/>
            <a:ext cx="5625101" cy="1127395"/>
          </a:xfrm>
          <a:prstGeom prst="rect">
            <a:avLst/>
          </a:prstGeom>
          <a:solidFill>
            <a:schemeClr val="bg1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52000" rtlCol="0" anchor="t"/>
          <a:lstStyle/>
          <a:p>
            <a:pPr marL="265113" algn="ctr">
              <a:spcAft>
                <a:spcPts val="600"/>
              </a:spcAft>
              <a:defRPr/>
            </a:pPr>
            <a:r>
              <a:rPr lang="kk-KZ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ВЕДОМСТВЕННЫЕ НАГРАДЫ </a:t>
            </a:r>
          </a:p>
          <a:p>
            <a:pPr marL="265113" algn="just"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Постановлением Правительства РК утверждены: </a:t>
            </a:r>
          </a:p>
          <a:p>
            <a:pPr marL="265113" algn="just">
              <a:defRPr/>
            </a:pPr>
            <a:endParaRPr lang="kk-KZ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6563" indent="-171450" algn="just">
              <a:buFont typeface="Arial" panose="020B0604020202020204" pitchFamily="34" charset="0"/>
              <a:buChar char="•"/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Нагрудный знак «Ана тілін дамытуға қосқан үлесі үшін»;</a:t>
            </a:r>
          </a:p>
          <a:p>
            <a:pPr marL="436563" indent="-171450" algn="just">
              <a:buFont typeface="Arial" panose="020B0604020202020204" pitchFamily="34" charset="0"/>
              <a:buChar char="•"/>
              <a:defRPr/>
            </a:pPr>
            <a:r>
              <a:rPr lang="kk-KZ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Нагрудный знак «Ахмет Байтұрсынұлы».  </a:t>
            </a:r>
          </a:p>
          <a:p>
            <a:pPr marL="436563" indent="-171450" algn="just">
              <a:buFontTx/>
              <a:buChar char="-"/>
              <a:defRPr/>
            </a:pPr>
            <a:endParaRPr lang="kk-KZ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>
              <a:defRPr/>
            </a:pPr>
            <a:endParaRPr lang="kk-KZ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>
              <a:defRPr/>
            </a:pPr>
            <a:endParaRPr lang="kk-KZ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265446" y="35346"/>
            <a:ext cx="11624048" cy="830993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ДОСТИЖЕНИЯ И ТЕКУЩАЯ СИТУАЦИЯ </a:t>
            </a:r>
          </a:p>
          <a:p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РАЗВИТИЮ ГОСУДАРСТВЕННОГО ЯЗЫКА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674437" y="6473281"/>
            <a:ext cx="396238" cy="369328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fld id="{35209E57-292E-4A8D-9567-972750D195D6}" type="slidenum">
              <a:rPr lang="ru-RU" smtClean="0">
                <a:latin typeface="Arial Narrow" panose="020B0606020202030204" pitchFamily="34" charset="0"/>
                <a:cs typeface="Arial" panose="020B0604020202020204" pitchFamily="34" charset="0"/>
              </a:rPr>
              <a:t>45</a:t>
            </a:fld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5453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CC6B5F7-2730-4A4B-8515-B28E97CC5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DE8498-0DAE-4806-B5BC-3C7370C1C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4"/>
          <a:stretch/>
        </p:blipFill>
        <p:spPr>
          <a:xfrm>
            <a:off x="0" y="0"/>
            <a:ext cx="12192000" cy="10386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A4E757-8353-4E5E-9E04-3DE72439B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255924"/>
            <a:ext cx="1764739" cy="526621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1695610" y="6488668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7CA31EC-EC23-4E00-AA7A-0980374CB37F}" type="slidenum">
              <a:rPr lang="ru-RU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/>
              <a:t>46</a:t>
            </a:fld>
            <a:endParaRPr lang="ru-RU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120895" y="145977"/>
            <a:ext cx="105584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400"/>
            </a:pPr>
            <a:r>
              <a:rPr lang="ru-RU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ЗАДАЧИ ЯЗЫКОВОЙ ПОЛИТИКИ</a:t>
            </a:r>
          </a:p>
          <a:p>
            <a:pPr>
              <a:buSzPts val="2400"/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В РАМКАХ ПРЕДВЫБОРНОЙ ПРОГРАММЫ ПРЕЗИДЕНТА РК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3530" y="1453950"/>
            <a:ext cx="11222080" cy="1152025"/>
          </a:xfrm>
          <a:prstGeom prst="roundRect">
            <a:avLst>
              <a:gd name="adj" fmla="val 5263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endParaRPr lang="en-US" sz="24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9407" y="1633409"/>
            <a:ext cx="11144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b="1" spc="51" dirty="0">
                <a:solidFill>
                  <a:srgbClr val="4472C4">
                    <a:lumMod val="50000"/>
                  </a:srgbClr>
                </a:solidFill>
                <a:latin typeface="Arial Narrow" pitchFamily="34" charset="0"/>
                <a:ea typeface="Tahoma" pitchFamily="34" charset="0"/>
                <a:cs typeface="Tahoma" pitchFamily="34" charset="0"/>
                <a:sym typeface="Arial"/>
              </a:rPr>
              <a:t>114. СТИМУЛИРОВАНИЕ ДАЛЬНЕЙШЕГО РАЗВИТИЯ И ПРАКТИЧЕСКОГО ПРИМЕНЕНИЯ ГОСУДАРСТВЕННОГО ЯЗЫКА С ОДНОВРЕМЕННЫМ РЕШИТЕЛЬНЫМ ПРОТИВОСТОЯНИЕМ ЛЮБЫМ ФОРМАМ ДИСКРИМИНАЦИИ </a:t>
            </a:r>
          </a:p>
          <a:p>
            <a:pPr algn="ctr">
              <a:buClr>
                <a:srgbClr val="000000"/>
              </a:buClr>
            </a:pPr>
            <a:r>
              <a:rPr lang="ru-RU" b="1" spc="51" dirty="0">
                <a:solidFill>
                  <a:srgbClr val="4472C4">
                    <a:lumMod val="50000"/>
                  </a:srgbClr>
                </a:solidFill>
                <a:latin typeface="Arial Narrow" pitchFamily="34" charset="0"/>
                <a:ea typeface="Tahoma" pitchFamily="34" charset="0"/>
                <a:cs typeface="Tahoma" pitchFamily="34" charset="0"/>
                <a:sym typeface="Arial"/>
              </a:rPr>
              <a:t>НА ЯЗЫКОВОЙ ОСНОВЕ – </a:t>
            </a:r>
            <a:r>
              <a:rPr lang="ru-RU" u="sng" spc="51" dirty="0">
                <a:latin typeface="Arial Narrow" pitchFamily="34" charset="0"/>
                <a:ea typeface="Tahoma" pitchFamily="34" charset="0"/>
                <a:cs typeface="Tahoma" pitchFamily="34" charset="0"/>
                <a:sym typeface="Arial"/>
              </a:rPr>
              <a:t>декомпозирован в План развития МНВО на 2023-2027 гг.  </a:t>
            </a:r>
          </a:p>
          <a:p>
            <a:pPr algn="ctr">
              <a:buClr>
                <a:srgbClr val="000000"/>
              </a:buClr>
            </a:pPr>
            <a:endParaRPr lang="ru-RU" b="1" spc="51" dirty="0">
              <a:solidFill>
                <a:srgbClr val="4472C4">
                  <a:lumMod val="50000"/>
                </a:srgbClr>
              </a:solidFill>
              <a:latin typeface="Arial Narrow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6650" y="2785434"/>
            <a:ext cx="10935840" cy="3447091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marL="228589" indent="-228589" algn="just" defTabSz="1219140">
              <a:buClr>
                <a:srgbClr val="000000"/>
              </a:buClr>
              <a:buFont typeface="Wingdings" pitchFamily="2" charset="2"/>
              <a:buChar char="§"/>
            </a:pPr>
            <a:r>
              <a:rPr lang="ru-RU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Разработка проекта Концепции по реализации языковой политики на 2023-2028 годы</a:t>
            </a:r>
          </a:p>
          <a:p>
            <a:pPr algn="just" defTabSz="1219140">
              <a:buClr>
                <a:srgbClr val="000000"/>
              </a:buClr>
            </a:pPr>
            <a:endParaRPr lang="ru-RU" kern="0" dirty="0">
              <a:solidFill>
                <a:srgbClr val="002060"/>
              </a:solidFill>
              <a:latin typeface="Arial Narrow" panose="020B0606020202030204" pitchFamily="34" charset="0"/>
              <a:ea typeface="DengXian"/>
              <a:sym typeface="Arial"/>
            </a:endParaRPr>
          </a:p>
          <a:p>
            <a:pPr marL="228589" indent="-228589" algn="just" defTabSz="1219140">
              <a:buClr>
                <a:srgbClr val="000000"/>
              </a:buClr>
              <a:buFont typeface="Wingdings" pitchFamily="2" charset="2"/>
              <a:buChar char="§"/>
            </a:pPr>
            <a:r>
              <a:rPr lang="ru-RU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sym typeface="Arial"/>
              </a:rPr>
              <a:t>Внесение дополнения в НПА по вопросу не допущения языковой дискриминации;</a:t>
            </a:r>
          </a:p>
          <a:p>
            <a:pPr algn="just" defTabSz="1219140">
              <a:buClr>
                <a:srgbClr val="000000"/>
              </a:buClr>
            </a:pPr>
            <a:endParaRPr lang="ru-RU" kern="0" dirty="0">
              <a:solidFill>
                <a:srgbClr val="002060"/>
              </a:solidFill>
              <a:latin typeface="Arial Narrow" panose="020B0606020202030204" pitchFamily="34" charset="0"/>
              <a:ea typeface="DengXian"/>
              <a:sym typeface="Arial"/>
            </a:endParaRPr>
          </a:p>
          <a:p>
            <a:pPr marL="228589" indent="-228589" algn="just" defTabSz="1219140">
              <a:buClr>
                <a:srgbClr val="000000"/>
              </a:buClr>
              <a:buFont typeface="Wingdings" pitchFamily="2" charset="2"/>
              <a:buChar char="§"/>
            </a:pPr>
            <a:r>
              <a:rPr lang="ru-RU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Проведение региональных семинаров:  </a:t>
            </a:r>
            <a:r>
              <a:rPr lang="ru-RU" i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«</a:t>
            </a:r>
            <a:r>
              <a:rPr lang="ru-RU" i="1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Мемлекеттік</a:t>
            </a:r>
            <a:r>
              <a:rPr lang="ru-RU" i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 </a:t>
            </a:r>
            <a:r>
              <a:rPr lang="ru-RU" i="1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тіл</a:t>
            </a:r>
            <a:r>
              <a:rPr lang="ru-RU" i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 – </a:t>
            </a:r>
            <a:r>
              <a:rPr lang="ru-RU" i="1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менің</a:t>
            </a:r>
            <a:r>
              <a:rPr lang="ru-RU" i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 </a:t>
            </a:r>
            <a:r>
              <a:rPr lang="ru-RU" i="1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тілім</a:t>
            </a:r>
            <a:r>
              <a:rPr lang="ru-RU" i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», «</a:t>
            </a:r>
            <a:r>
              <a:rPr lang="ru-RU" i="1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Қазақстан</a:t>
            </a:r>
            <a:r>
              <a:rPr lang="ru-RU" i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 – </a:t>
            </a:r>
            <a:r>
              <a:rPr lang="ru-RU" i="1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барша</a:t>
            </a:r>
            <a:r>
              <a:rPr lang="ru-RU" i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 </a:t>
            </a:r>
            <a:r>
              <a:rPr lang="ru-RU" i="1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ұлттар</a:t>
            </a:r>
            <a:r>
              <a:rPr lang="ru-RU" i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 мен </a:t>
            </a:r>
            <a:r>
              <a:rPr lang="ru-RU" i="1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ұлыстардың</a:t>
            </a:r>
            <a:r>
              <a:rPr lang="ru-RU" i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 </a:t>
            </a:r>
            <a:r>
              <a:rPr lang="ru-RU" i="1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туған</a:t>
            </a:r>
            <a:r>
              <a:rPr lang="ru-RU" i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 </a:t>
            </a:r>
            <a:r>
              <a:rPr lang="ru-RU" i="1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мекені</a:t>
            </a:r>
            <a:r>
              <a:rPr lang="ru-RU" i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» в </a:t>
            </a:r>
            <a:r>
              <a:rPr lang="ru-RU" i="1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Алматинской</a:t>
            </a:r>
            <a:r>
              <a:rPr lang="ru-RU" i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 и </a:t>
            </a:r>
            <a:r>
              <a:rPr lang="ru-RU" i="1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Жамбылской</a:t>
            </a:r>
            <a:r>
              <a:rPr lang="ru-RU" i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 областях;</a:t>
            </a:r>
          </a:p>
          <a:p>
            <a:pPr algn="just" defTabSz="1219140">
              <a:buClr>
                <a:srgbClr val="000000"/>
              </a:buClr>
            </a:pPr>
            <a:endParaRPr lang="ru-RU" kern="0" dirty="0">
              <a:solidFill>
                <a:srgbClr val="002060"/>
              </a:solidFill>
              <a:latin typeface="Arial Narrow" panose="020B0606020202030204" pitchFamily="34" charset="0"/>
              <a:ea typeface="DengXian"/>
              <a:cs typeface="Arial"/>
              <a:sym typeface="Arial"/>
            </a:endParaRPr>
          </a:p>
          <a:p>
            <a:pPr marL="228589" indent="-228589" algn="just" defTabSz="1219140">
              <a:buClr>
                <a:srgbClr val="000000"/>
              </a:buClr>
              <a:buFont typeface="Wingdings" pitchFamily="2" charset="2"/>
              <a:buChar char="§"/>
            </a:pPr>
            <a:r>
              <a:rPr lang="ru-RU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Проведение республиканского конкурса «</a:t>
            </a:r>
            <a:r>
              <a:rPr lang="ru-RU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Тіл</a:t>
            </a:r>
            <a:r>
              <a:rPr lang="ru-RU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 </a:t>
            </a:r>
            <a:r>
              <a:rPr lang="ru-RU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шебері</a:t>
            </a:r>
            <a:r>
              <a:rPr lang="ru-RU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» среди государственных служащих;</a:t>
            </a:r>
          </a:p>
          <a:p>
            <a:pPr algn="just" defTabSz="1219140">
              <a:buClr>
                <a:srgbClr val="000000"/>
              </a:buClr>
            </a:pPr>
            <a:endParaRPr lang="ru-RU" kern="0" dirty="0">
              <a:solidFill>
                <a:srgbClr val="002060"/>
              </a:solidFill>
              <a:latin typeface="Arial Narrow" panose="020B0606020202030204" pitchFamily="34" charset="0"/>
              <a:ea typeface="DengXian"/>
              <a:cs typeface="Arial"/>
              <a:sym typeface="Arial"/>
            </a:endParaRPr>
          </a:p>
          <a:p>
            <a:pPr marL="228589" indent="-228589" algn="just" defTabSz="1219140">
              <a:buClr>
                <a:srgbClr val="000000"/>
              </a:buClr>
              <a:buFont typeface="Wingdings" pitchFamily="2" charset="2"/>
              <a:buChar char="§"/>
            </a:pPr>
            <a:r>
              <a:rPr lang="ru-RU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Разработка методических рекомендаций по не допущению ущемления прав граждан по языковому признаку;</a:t>
            </a:r>
          </a:p>
          <a:p>
            <a:pPr algn="just" defTabSz="1219140">
              <a:buClr>
                <a:srgbClr val="000000"/>
              </a:buClr>
            </a:pPr>
            <a:endParaRPr lang="ru-RU" kern="0" dirty="0">
              <a:solidFill>
                <a:srgbClr val="002060"/>
              </a:solidFill>
              <a:latin typeface="Arial Narrow" panose="020B0606020202030204" pitchFamily="34" charset="0"/>
              <a:ea typeface="DengXian"/>
              <a:cs typeface="Arial"/>
              <a:sym typeface="Arial"/>
            </a:endParaRPr>
          </a:p>
          <a:p>
            <a:pPr marL="228589" indent="-228589" algn="just" defTabSz="1219140">
              <a:buClr>
                <a:srgbClr val="000000"/>
              </a:buClr>
              <a:buFont typeface="Wingdings" pitchFamily="2" charset="2"/>
              <a:buChar char="§"/>
            </a:pPr>
            <a:r>
              <a:rPr lang="ru-RU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/>
                <a:sym typeface="Arial"/>
              </a:rPr>
              <a:t>Организация публикаций в СМИ о представителях этносов, свободно владеющих государственным языком. </a:t>
            </a:r>
          </a:p>
        </p:txBody>
      </p:sp>
    </p:spTree>
    <p:extLst>
      <p:ext uri="{BB962C8B-B14F-4D97-AF65-F5344CB8AC3E}">
        <p14:creationId xmlns:p14="http://schemas.microsoft.com/office/powerpoint/2010/main" val="2483188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CC6B5F7-2730-4A4B-8515-B28E97CC5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5771" y="1163483"/>
            <a:ext cx="11790303" cy="5287916"/>
          </a:xfrm>
          <a:prstGeom prst="rect">
            <a:avLst/>
          </a:prstGeom>
          <a:solidFill>
            <a:schemeClr val="bg1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216000" rIns="432000" rtlCol="0" anchor="t"/>
          <a:lstStyle/>
          <a:p>
            <a:pPr marL="285750" indent="-2857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Разработка Концепции реализации языковой политики в Республике Казахстан на 2023-2028 годы;</a:t>
            </a:r>
          </a:p>
          <a:p>
            <a:pPr marL="285750" indent="-2857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Проведение заседаний Комиссии по реализации государственной языковой политики при Правительстве РК;</a:t>
            </a:r>
          </a:p>
          <a:p>
            <a:pPr marL="285750" indent="-2857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Проведение заседаний Государственной терминологической комиссии при Министерстве науки и высшего образования РК; </a:t>
            </a:r>
          </a:p>
          <a:p>
            <a:pPr marL="285750" indent="-2857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Проведение профилактического контроля государственных органов;</a:t>
            </a:r>
          </a:p>
          <a:p>
            <a:pPr marL="285750" indent="-2857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Проведение республиканских конкурсов, акций, направленных на расширение сферы применения государственного языка;</a:t>
            </a:r>
          </a:p>
          <a:p>
            <a:pPr marL="285750" indent="-2857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Проведение мониторингов документооборота на государственном языке и официальных сайтов </a:t>
            </a:r>
            <a:r>
              <a:rPr lang="ru-RU" sz="2000" dirty="0" err="1">
                <a:solidFill>
                  <a:srgbClr val="002060"/>
                </a:solidFill>
              </a:rPr>
              <a:t>интернет-ресурсов</a:t>
            </a:r>
            <a:r>
              <a:rPr lang="ru-RU" sz="2000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DE8498-0DAE-4806-B5BC-3C7370C1C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4"/>
          <a:stretch/>
        </p:blipFill>
        <p:spPr>
          <a:xfrm>
            <a:off x="0" y="0"/>
            <a:ext cx="12192000" cy="103868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319596" y="255924"/>
            <a:ext cx="9061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 </a:t>
            </a:r>
            <a:r>
              <a:rPr lang="kk-KZ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ЯЗЫКОВОЙ ПОЛИТИКИ НА 2023 ГОД</a:t>
            </a:r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A4E757-8353-4E5E-9E04-3DE72439B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7" y="255924"/>
            <a:ext cx="1764739" cy="526621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1695610" y="6488668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7CA31EC-EC23-4E00-AA7A-0980374CB37F}" type="slidenum">
              <a:rPr lang="ru-RU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/>
              <a:t>47</a:t>
            </a:fld>
            <a:endParaRPr lang="ru-RU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0657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FE75C1-B521-4F8F-9A9E-CEB7D1589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D4B7C9-C61D-46E7-A4A0-111E27785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66" y="417448"/>
            <a:ext cx="2200811" cy="656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E59E61-C4BF-49C6-A0C8-6EBF4039B0AB}"/>
              </a:ext>
            </a:extLst>
          </p:cNvPr>
          <p:cNvSpPr txBox="1"/>
          <p:nvPr/>
        </p:nvSpPr>
        <p:spPr>
          <a:xfrm>
            <a:off x="3048740" y="3161234"/>
            <a:ext cx="5676516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ru-RU" sz="3200" b="1" dirty="0">
                <a:solidFill>
                  <a:srgbClr val="FFC000"/>
                </a:solidFill>
                <a:latin typeface="Tahoma"/>
                <a:ea typeface="Tahoma"/>
                <a:cs typeface="Tahoma"/>
                <a:sym typeface="Tahoma"/>
              </a:rPr>
              <a:t>Благодарю за внимание!</a:t>
            </a:r>
            <a:endParaRPr lang="ru-RU" sz="3200" dirty="0"/>
          </a:p>
        </p:txBody>
      </p:sp>
      <p:sp>
        <p:nvSpPr>
          <p:cNvPr id="7" name="Google Shape;526;p100">
            <a:extLst>
              <a:ext uri="{FF2B5EF4-FFF2-40B4-BE49-F238E27FC236}">
                <a16:creationId xmlns:a16="http://schemas.microsoft.com/office/drawing/2014/main" id="{67FE413A-297C-4A23-82B2-35BFDB2D0A39}"/>
              </a:ext>
            </a:extLst>
          </p:cNvPr>
          <p:cNvSpPr txBox="1"/>
          <p:nvPr/>
        </p:nvSpPr>
        <p:spPr>
          <a:xfrm>
            <a:off x="5007000" y="6130551"/>
            <a:ext cx="2178000" cy="3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" sz="14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г. Астана, 2023 год</a:t>
            </a:r>
            <a:endParaRPr sz="1400" dirty="0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5311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3"/>
            <a:ext cx="12192000" cy="825756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9" y="141207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8"/>
            <a:ext cx="4854736" cy="55335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prstClr val="white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prstClr val="white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8"/>
            <a:ext cx="4854736" cy="55335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prstClr val="white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prstClr val="white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95617" y="6488675"/>
            <a:ext cx="277616" cy="338550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fld id="{35209E57-292E-4A8D-9567-972750D195D6}" type="slidenum">
              <a:rPr lang="ru-RU" sz="160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/>
              <a:t>5</a:t>
            </a:fld>
            <a:endParaRPr lang="ru-RU" sz="16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71020" y="-528880"/>
            <a:ext cx="3196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270510" algn="l"/>
              </a:tabLst>
            </a:pP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ОСНОВНЫЕ ПОКАЗАТЕЛИ </a:t>
            </a:r>
            <a:r>
              <a:rPr lang="ru-RU" b="1" dirty="0" err="1">
                <a:solidFill>
                  <a:srgbClr val="002060"/>
                </a:solidFill>
                <a:latin typeface="Arial Narrow" pitchFamily="34" charset="0"/>
              </a:rPr>
              <a:t>СГП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: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FC641EE0-3372-45AE-9B8B-F5F88E70DB9A}"/>
              </a:ext>
            </a:extLst>
          </p:cNvPr>
          <p:cNvSpPr/>
          <p:nvPr/>
        </p:nvSpPr>
        <p:spPr>
          <a:xfrm>
            <a:off x="1676300" y="2728765"/>
            <a:ext cx="87226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1. ДОСТУПНОЕ И КАЧЕСТВЕННОЕ </a:t>
            </a:r>
          </a:p>
          <a:p>
            <a:pPr algn="ctr"/>
            <a:r>
              <a:rPr lang="ru-RU" sz="3600" b="1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ОБРАЗОВАНИЕ</a:t>
            </a:r>
          </a:p>
        </p:txBody>
      </p:sp>
      <p:sp>
        <p:nvSpPr>
          <p:cNvPr id="23" name="Google Shape;109;g1acc5e1ce75_0_1"/>
          <p:cNvSpPr/>
          <p:nvPr/>
        </p:nvSpPr>
        <p:spPr>
          <a:xfrm>
            <a:off x="3063977" y="1933172"/>
            <a:ext cx="1961560" cy="266777"/>
          </a:xfrm>
          <a:custGeom>
            <a:avLst/>
            <a:gdLst/>
            <a:ahLst/>
            <a:cxnLst/>
            <a:rect l="l" t="t" r="r" b="b"/>
            <a:pathLst>
              <a:path w="8675536" h="1179893" extrusionOk="0">
                <a:moveTo>
                  <a:pt x="8180123" y="725534"/>
                </a:moveTo>
                <a:cubicBezTo>
                  <a:pt x="8120439" y="720570"/>
                  <a:pt x="8081836" y="699928"/>
                  <a:pt x="8028044" y="734753"/>
                </a:cubicBezTo>
                <a:cubicBezTo>
                  <a:pt x="7960003" y="778804"/>
                  <a:pt x="7983488" y="829106"/>
                  <a:pt x="7984258" y="863785"/>
                </a:cubicBezTo>
                <a:lnTo>
                  <a:pt x="7926655" y="863785"/>
                </a:lnTo>
                <a:cubicBezTo>
                  <a:pt x="7944095" y="929103"/>
                  <a:pt x="7940313" y="870982"/>
                  <a:pt x="8011852" y="939879"/>
                </a:cubicBezTo>
                <a:cubicBezTo>
                  <a:pt x="8028661" y="956067"/>
                  <a:pt x="8018122" y="951571"/>
                  <a:pt x="8041865" y="967472"/>
                </a:cubicBezTo>
                <a:cubicBezTo>
                  <a:pt x="8072071" y="945340"/>
                  <a:pt x="8052937" y="936636"/>
                  <a:pt x="8092807" y="914720"/>
                </a:cubicBezTo>
                <a:cubicBezTo>
                  <a:pt x="8133855" y="892158"/>
                  <a:pt x="8126706" y="916758"/>
                  <a:pt x="8157079" y="875303"/>
                </a:cubicBezTo>
                <a:cubicBezTo>
                  <a:pt x="8114796" y="874363"/>
                  <a:pt x="8093228" y="865849"/>
                  <a:pt x="8064909" y="852264"/>
                </a:cubicBezTo>
                <a:cubicBezTo>
                  <a:pt x="8080481" y="785431"/>
                  <a:pt x="8102803" y="791658"/>
                  <a:pt x="8157079" y="817703"/>
                </a:cubicBezTo>
                <a:cubicBezTo>
                  <a:pt x="8209039" y="1040715"/>
                  <a:pt x="7962648" y="1036215"/>
                  <a:pt x="7914401" y="887403"/>
                </a:cubicBezTo>
                <a:cubicBezTo>
                  <a:pt x="7877836" y="774621"/>
                  <a:pt x="7927291" y="624052"/>
                  <a:pt x="8136037" y="700496"/>
                </a:cubicBezTo>
                <a:cubicBezTo>
                  <a:pt x="8164861" y="711051"/>
                  <a:pt x="8161370" y="709238"/>
                  <a:pt x="8180123" y="725534"/>
                </a:cubicBezTo>
                <a:close/>
                <a:moveTo>
                  <a:pt x="495414" y="725534"/>
                </a:moveTo>
                <a:cubicBezTo>
                  <a:pt x="535565" y="690637"/>
                  <a:pt x="671188" y="650553"/>
                  <a:pt x="729568" y="710287"/>
                </a:cubicBezTo>
                <a:cubicBezTo>
                  <a:pt x="782792" y="764746"/>
                  <a:pt x="783390" y="882057"/>
                  <a:pt x="735068" y="942133"/>
                </a:cubicBezTo>
                <a:cubicBezTo>
                  <a:pt x="620416" y="1084671"/>
                  <a:pt x="426152" y="897611"/>
                  <a:pt x="527760" y="814136"/>
                </a:cubicBezTo>
                <a:cubicBezTo>
                  <a:pt x="570618" y="778925"/>
                  <a:pt x="599472" y="804378"/>
                  <a:pt x="610628" y="852264"/>
                </a:cubicBezTo>
                <a:cubicBezTo>
                  <a:pt x="582310" y="865849"/>
                  <a:pt x="560742" y="874363"/>
                  <a:pt x="518459" y="875303"/>
                </a:cubicBezTo>
                <a:cubicBezTo>
                  <a:pt x="557391" y="928440"/>
                  <a:pt x="559801" y="882429"/>
                  <a:pt x="607953" y="935585"/>
                </a:cubicBezTo>
                <a:cubicBezTo>
                  <a:pt x="620263" y="949174"/>
                  <a:pt x="595674" y="939631"/>
                  <a:pt x="633672" y="967472"/>
                </a:cubicBezTo>
                <a:cubicBezTo>
                  <a:pt x="665923" y="945875"/>
                  <a:pt x="651396" y="942848"/>
                  <a:pt x="688232" y="918342"/>
                </a:cubicBezTo>
                <a:cubicBezTo>
                  <a:pt x="732191" y="889094"/>
                  <a:pt x="735218" y="914962"/>
                  <a:pt x="748883" y="863785"/>
                </a:cubicBezTo>
                <a:lnTo>
                  <a:pt x="691279" y="863785"/>
                </a:lnTo>
                <a:cubicBezTo>
                  <a:pt x="704669" y="702847"/>
                  <a:pt x="626657" y="714614"/>
                  <a:pt x="495414" y="725534"/>
                </a:cubicBezTo>
                <a:close/>
                <a:moveTo>
                  <a:pt x="7788397" y="425996"/>
                </a:moveTo>
                <a:lnTo>
                  <a:pt x="7892089" y="598808"/>
                </a:lnTo>
                <a:cubicBezTo>
                  <a:pt x="7846997" y="629000"/>
                  <a:pt x="7805729" y="690281"/>
                  <a:pt x="7799919" y="760099"/>
                </a:cubicBezTo>
                <a:cubicBezTo>
                  <a:pt x="7774050" y="722870"/>
                  <a:pt x="7776669" y="660387"/>
                  <a:pt x="7684705" y="598808"/>
                </a:cubicBezTo>
                <a:cubicBezTo>
                  <a:pt x="7722129" y="542925"/>
                  <a:pt x="7781009" y="514765"/>
                  <a:pt x="7788397" y="425996"/>
                </a:cubicBezTo>
                <a:close/>
                <a:moveTo>
                  <a:pt x="5898905" y="587287"/>
                </a:moveTo>
                <a:cubicBezTo>
                  <a:pt x="5938909" y="560501"/>
                  <a:pt x="5974690" y="537423"/>
                  <a:pt x="6004661" y="497186"/>
                </a:cubicBezTo>
                <a:lnTo>
                  <a:pt x="6051948" y="406219"/>
                </a:lnTo>
                <a:cubicBezTo>
                  <a:pt x="6053480" y="403022"/>
                  <a:pt x="6057882" y="393610"/>
                  <a:pt x="6059400" y="390629"/>
                </a:cubicBezTo>
                <a:lnTo>
                  <a:pt x="6071723" y="368393"/>
                </a:lnTo>
                <a:cubicBezTo>
                  <a:pt x="6082588" y="498943"/>
                  <a:pt x="6198367" y="551511"/>
                  <a:pt x="6233022" y="598808"/>
                </a:cubicBezTo>
                <a:cubicBezTo>
                  <a:pt x="6114845" y="630361"/>
                  <a:pt x="6077366" y="790653"/>
                  <a:pt x="6060204" y="817703"/>
                </a:cubicBezTo>
                <a:cubicBezTo>
                  <a:pt x="6055390" y="759876"/>
                  <a:pt x="6030237" y="718866"/>
                  <a:pt x="5999406" y="682642"/>
                </a:cubicBezTo>
                <a:cubicBezTo>
                  <a:pt x="5969452" y="647451"/>
                  <a:pt x="5918063" y="613435"/>
                  <a:pt x="5898905" y="587287"/>
                </a:cubicBezTo>
                <a:close/>
                <a:moveTo>
                  <a:pt x="4239838" y="587287"/>
                </a:moveTo>
                <a:cubicBezTo>
                  <a:pt x="4275025" y="534745"/>
                  <a:pt x="4325074" y="520855"/>
                  <a:pt x="4332008" y="437518"/>
                </a:cubicBezTo>
                <a:cubicBezTo>
                  <a:pt x="4333621" y="439840"/>
                  <a:pt x="4335479" y="440989"/>
                  <a:pt x="4336084" y="444957"/>
                </a:cubicBezTo>
                <a:cubicBezTo>
                  <a:pt x="4341361" y="479662"/>
                  <a:pt x="4429119" y="577457"/>
                  <a:pt x="4435699" y="587287"/>
                </a:cubicBezTo>
                <a:cubicBezTo>
                  <a:pt x="4402374" y="637050"/>
                  <a:pt x="4349908" y="671934"/>
                  <a:pt x="4343530" y="748577"/>
                </a:cubicBezTo>
                <a:lnTo>
                  <a:pt x="4300061" y="665318"/>
                </a:lnTo>
                <a:cubicBezTo>
                  <a:pt x="4277471" y="629104"/>
                  <a:pt x="4260106" y="617550"/>
                  <a:pt x="4239838" y="587287"/>
                </a:cubicBezTo>
                <a:close/>
                <a:moveTo>
                  <a:pt x="2454035" y="575765"/>
                </a:moveTo>
                <a:cubicBezTo>
                  <a:pt x="2513909" y="559780"/>
                  <a:pt x="2597832" y="451812"/>
                  <a:pt x="2603815" y="379914"/>
                </a:cubicBezTo>
                <a:cubicBezTo>
                  <a:pt x="2639540" y="406092"/>
                  <a:pt x="2618515" y="392826"/>
                  <a:pt x="2638789" y="437106"/>
                </a:cubicBezTo>
                <a:cubicBezTo>
                  <a:pt x="2648890" y="459173"/>
                  <a:pt x="2659299" y="476889"/>
                  <a:pt x="2672584" y="495478"/>
                </a:cubicBezTo>
                <a:cubicBezTo>
                  <a:pt x="2705975" y="542207"/>
                  <a:pt x="2730025" y="556076"/>
                  <a:pt x="2776632" y="587287"/>
                </a:cubicBezTo>
                <a:cubicBezTo>
                  <a:pt x="2741586" y="635120"/>
                  <a:pt x="2647316" y="668907"/>
                  <a:pt x="2615334" y="806181"/>
                </a:cubicBezTo>
                <a:lnTo>
                  <a:pt x="2607022" y="791456"/>
                </a:lnTo>
                <a:cubicBezTo>
                  <a:pt x="2577636" y="734234"/>
                  <a:pt x="2587995" y="738976"/>
                  <a:pt x="2544882" y="680778"/>
                </a:cubicBezTo>
                <a:cubicBezTo>
                  <a:pt x="2472768" y="583430"/>
                  <a:pt x="2498154" y="659720"/>
                  <a:pt x="2454035" y="575765"/>
                </a:cubicBezTo>
                <a:close/>
                <a:moveTo>
                  <a:pt x="875619" y="425996"/>
                </a:moveTo>
                <a:lnTo>
                  <a:pt x="923562" y="516303"/>
                </a:lnTo>
                <a:cubicBezTo>
                  <a:pt x="945636" y="550080"/>
                  <a:pt x="969970" y="567653"/>
                  <a:pt x="990832" y="598808"/>
                </a:cubicBezTo>
                <a:cubicBezTo>
                  <a:pt x="944793" y="629633"/>
                  <a:pt x="923957" y="658319"/>
                  <a:pt x="900906" y="704738"/>
                </a:cubicBezTo>
                <a:lnTo>
                  <a:pt x="875619" y="748577"/>
                </a:lnTo>
                <a:cubicBezTo>
                  <a:pt x="860164" y="682250"/>
                  <a:pt x="832316" y="631531"/>
                  <a:pt x="783449" y="598808"/>
                </a:cubicBezTo>
                <a:cubicBezTo>
                  <a:pt x="817878" y="547393"/>
                  <a:pt x="869136" y="503877"/>
                  <a:pt x="875619" y="425996"/>
                </a:cubicBezTo>
                <a:close/>
                <a:moveTo>
                  <a:pt x="138255" y="472079"/>
                </a:moveTo>
                <a:cubicBezTo>
                  <a:pt x="240483" y="448265"/>
                  <a:pt x="335181" y="519046"/>
                  <a:pt x="416462" y="551031"/>
                </a:cubicBezTo>
                <a:cubicBezTo>
                  <a:pt x="456309" y="566709"/>
                  <a:pt x="472766" y="567895"/>
                  <a:pt x="495414" y="598808"/>
                </a:cubicBezTo>
                <a:cubicBezTo>
                  <a:pt x="459571" y="607159"/>
                  <a:pt x="390400" y="642147"/>
                  <a:pt x="349577" y="660351"/>
                </a:cubicBezTo>
                <a:cubicBezTo>
                  <a:pt x="248227" y="705535"/>
                  <a:pt x="243259" y="714016"/>
                  <a:pt x="138255" y="714016"/>
                </a:cubicBezTo>
                <a:cubicBezTo>
                  <a:pt x="139492" y="658473"/>
                  <a:pt x="163937" y="625848"/>
                  <a:pt x="184339" y="587287"/>
                </a:cubicBezTo>
                <a:cubicBezTo>
                  <a:pt x="160466" y="551635"/>
                  <a:pt x="139891" y="531326"/>
                  <a:pt x="138255" y="472079"/>
                </a:cubicBezTo>
                <a:close/>
                <a:moveTo>
                  <a:pt x="8491198" y="587287"/>
                </a:moveTo>
                <a:cubicBezTo>
                  <a:pt x="8511600" y="625848"/>
                  <a:pt x="8536045" y="658473"/>
                  <a:pt x="8537282" y="714016"/>
                </a:cubicBezTo>
                <a:cubicBezTo>
                  <a:pt x="8351252" y="714016"/>
                  <a:pt x="8314011" y="629999"/>
                  <a:pt x="8180123" y="598808"/>
                </a:cubicBezTo>
                <a:cubicBezTo>
                  <a:pt x="8203523" y="566873"/>
                  <a:pt x="8285859" y="537579"/>
                  <a:pt x="8338064" y="514807"/>
                </a:cubicBezTo>
                <a:cubicBezTo>
                  <a:pt x="8412912" y="482167"/>
                  <a:pt x="8432095" y="472079"/>
                  <a:pt x="8537282" y="472079"/>
                </a:cubicBezTo>
                <a:cubicBezTo>
                  <a:pt x="8532462" y="529983"/>
                  <a:pt x="8515770" y="550590"/>
                  <a:pt x="8491198" y="587287"/>
                </a:cubicBezTo>
                <a:close/>
                <a:moveTo>
                  <a:pt x="8168601" y="460561"/>
                </a:moveTo>
                <a:lnTo>
                  <a:pt x="8130096" y="479668"/>
                </a:lnTo>
                <a:cubicBezTo>
                  <a:pt x="8110142" y="487304"/>
                  <a:pt x="8095432" y="491210"/>
                  <a:pt x="8076568" y="496121"/>
                </a:cubicBezTo>
                <a:cubicBezTo>
                  <a:pt x="7937785" y="532285"/>
                  <a:pt x="7880766" y="413329"/>
                  <a:pt x="7914088" y="298536"/>
                </a:cubicBezTo>
                <a:cubicBezTo>
                  <a:pt x="7957099" y="150373"/>
                  <a:pt x="8121879" y="179092"/>
                  <a:pt x="8159515" y="251059"/>
                </a:cubicBezTo>
                <a:cubicBezTo>
                  <a:pt x="8180737" y="291638"/>
                  <a:pt x="8165292" y="333136"/>
                  <a:pt x="8157079" y="368393"/>
                </a:cubicBezTo>
                <a:cubicBezTo>
                  <a:pt x="8123182" y="376292"/>
                  <a:pt x="8121915" y="379914"/>
                  <a:pt x="8076431" y="379914"/>
                </a:cubicBezTo>
                <a:cubicBezTo>
                  <a:pt x="8073390" y="344242"/>
                  <a:pt x="8076572" y="358135"/>
                  <a:pt x="8064909" y="333831"/>
                </a:cubicBezTo>
                <a:cubicBezTo>
                  <a:pt x="8141142" y="282785"/>
                  <a:pt x="8121572" y="336209"/>
                  <a:pt x="8157079" y="287749"/>
                </a:cubicBezTo>
                <a:cubicBezTo>
                  <a:pt x="8058472" y="264778"/>
                  <a:pt x="8064511" y="254844"/>
                  <a:pt x="8053387" y="207105"/>
                </a:cubicBezTo>
                <a:lnTo>
                  <a:pt x="7992443" y="261368"/>
                </a:lnTo>
                <a:cubicBezTo>
                  <a:pt x="7949784" y="289000"/>
                  <a:pt x="7958912" y="262619"/>
                  <a:pt x="7926655" y="310792"/>
                </a:cubicBezTo>
                <a:lnTo>
                  <a:pt x="7984258" y="310792"/>
                </a:lnTo>
                <a:cubicBezTo>
                  <a:pt x="7984258" y="492199"/>
                  <a:pt x="8047799" y="463252"/>
                  <a:pt x="8168601" y="460561"/>
                </a:cubicBezTo>
                <a:close/>
                <a:moveTo>
                  <a:pt x="506937" y="460561"/>
                </a:moveTo>
                <a:cubicBezTo>
                  <a:pt x="568600" y="461932"/>
                  <a:pt x="593894" y="481716"/>
                  <a:pt x="652748" y="445114"/>
                </a:cubicBezTo>
                <a:cubicBezTo>
                  <a:pt x="715208" y="406265"/>
                  <a:pt x="692703" y="374748"/>
                  <a:pt x="691279" y="310792"/>
                </a:cubicBezTo>
                <a:lnTo>
                  <a:pt x="748883" y="310792"/>
                </a:lnTo>
                <a:cubicBezTo>
                  <a:pt x="716626" y="262619"/>
                  <a:pt x="725754" y="289000"/>
                  <a:pt x="683095" y="261368"/>
                </a:cubicBezTo>
                <a:cubicBezTo>
                  <a:pt x="681028" y="260026"/>
                  <a:pt x="678190" y="258165"/>
                  <a:pt x="676227" y="256718"/>
                </a:cubicBezTo>
                <a:cubicBezTo>
                  <a:pt x="674290" y="255288"/>
                  <a:pt x="671694" y="253093"/>
                  <a:pt x="669865" y="251558"/>
                </a:cubicBezTo>
                <a:cubicBezTo>
                  <a:pt x="668931" y="250774"/>
                  <a:pt x="656507" y="237385"/>
                  <a:pt x="652980" y="233878"/>
                </a:cubicBezTo>
                <a:cubicBezTo>
                  <a:pt x="635279" y="216301"/>
                  <a:pt x="642879" y="220985"/>
                  <a:pt x="622150" y="207105"/>
                </a:cubicBezTo>
                <a:cubicBezTo>
                  <a:pt x="611017" y="254893"/>
                  <a:pt x="616428" y="264925"/>
                  <a:pt x="518459" y="287749"/>
                </a:cubicBezTo>
                <a:cubicBezTo>
                  <a:pt x="553965" y="336209"/>
                  <a:pt x="534396" y="282785"/>
                  <a:pt x="610628" y="333831"/>
                </a:cubicBezTo>
                <a:cubicBezTo>
                  <a:pt x="600210" y="354846"/>
                  <a:pt x="601742" y="348243"/>
                  <a:pt x="599106" y="379914"/>
                </a:cubicBezTo>
                <a:cubicBezTo>
                  <a:pt x="553622" y="379914"/>
                  <a:pt x="552355" y="376292"/>
                  <a:pt x="518459" y="368393"/>
                </a:cubicBezTo>
                <a:cubicBezTo>
                  <a:pt x="467847" y="151163"/>
                  <a:pt x="700159" y="147434"/>
                  <a:pt x="756407" y="280254"/>
                </a:cubicBezTo>
                <a:cubicBezTo>
                  <a:pt x="848064" y="496693"/>
                  <a:pt x="606164" y="546805"/>
                  <a:pt x="506937" y="460561"/>
                </a:cubicBezTo>
                <a:close/>
                <a:moveTo>
                  <a:pt x="6256065" y="322310"/>
                </a:moveTo>
                <a:cubicBezTo>
                  <a:pt x="6373683" y="294910"/>
                  <a:pt x="6403612" y="390642"/>
                  <a:pt x="6335649" y="425849"/>
                </a:cubicBezTo>
                <a:cubicBezTo>
                  <a:pt x="6218798" y="486383"/>
                  <a:pt x="6128066" y="269781"/>
                  <a:pt x="6229566" y="169086"/>
                </a:cubicBezTo>
                <a:cubicBezTo>
                  <a:pt x="6332513" y="66957"/>
                  <a:pt x="6513084" y="179970"/>
                  <a:pt x="6605544" y="226305"/>
                </a:cubicBezTo>
                <a:lnTo>
                  <a:pt x="7121779" y="470466"/>
                </a:lnTo>
                <a:cubicBezTo>
                  <a:pt x="7165457" y="488149"/>
                  <a:pt x="7355563" y="574149"/>
                  <a:pt x="7373630" y="598808"/>
                </a:cubicBezTo>
                <a:lnTo>
                  <a:pt x="6624574" y="944259"/>
                </a:lnTo>
                <a:cubicBezTo>
                  <a:pt x="6498096" y="1006549"/>
                  <a:pt x="6456434" y="1048115"/>
                  <a:pt x="6313672" y="1048115"/>
                </a:cubicBezTo>
                <a:cubicBezTo>
                  <a:pt x="6150737" y="1048115"/>
                  <a:pt x="6133553" y="748577"/>
                  <a:pt x="6313672" y="748577"/>
                </a:cubicBezTo>
                <a:cubicBezTo>
                  <a:pt x="6351204" y="748577"/>
                  <a:pt x="6358098" y="781274"/>
                  <a:pt x="6371279" y="806181"/>
                </a:cubicBezTo>
                <a:cubicBezTo>
                  <a:pt x="6360858" y="827193"/>
                  <a:pt x="6362393" y="820593"/>
                  <a:pt x="6359757" y="852264"/>
                </a:cubicBezTo>
                <a:cubicBezTo>
                  <a:pt x="6315824" y="862498"/>
                  <a:pt x="6313953" y="863785"/>
                  <a:pt x="6256065" y="863785"/>
                </a:cubicBezTo>
                <a:cubicBezTo>
                  <a:pt x="6271046" y="919880"/>
                  <a:pt x="6296350" y="913705"/>
                  <a:pt x="6340743" y="940399"/>
                </a:cubicBezTo>
                <a:cubicBezTo>
                  <a:pt x="6389003" y="969421"/>
                  <a:pt x="6376103" y="994845"/>
                  <a:pt x="6417364" y="1025075"/>
                </a:cubicBezTo>
                <a:cubicBezTo>
                  <a:pt x="6511516" y="884480"/>
                  <a:pt x="6419849" y="984443"/>
                  <a:pt x="6519024" y="930879"/>
                </a:cubicBezTo>
                <a:cubicBezTo>
                  <a:pt x="6548705" y="914848"/>
                  <a:pt x="6560409" y="891041"/>
                  <a:pt x="6578663" y="863785"/>
                </a:cubicBezTo>
                <a:cubicBezTo>
                  <a:pt x="6396048" y="863785"/>
                  <a:pt x="6516905" y="834269"/>
                  <a:pt x="6428886" y="667933"/>
                </a:cubicBezTo>
                <a:cubicBezTo>
                  <a:pt x="6776735" y="667933"/>
                  <a:pt x="6728439" y="635139"/>
                  <a:pt x="6728439" y="840742"/>
                </a:cubicBezTo>
                <a:cubicBezTo>
                  <a:pt x="6824400" y="794699"/>
                  <a:pt x="6840955" y="778406"/>
                  <a:pt x="6866694" y="667933"/>
                </a:cubicBezTo>
                <a:cubicBezTo>
                  <a:pt x="6922383" y="680905"/>
                  <a:pt x="6888595" y="690973"/>
                  <a:pt x="6970385" y="690973"/>
                </a:cubicBezTo>
                <a:cubicBezTo>
                  <a:pt x="7024197" y="690973"/>
                  <a:pt x="7109404" y="632079"/>
                  <a:pt x="7131684" y="598808"/>
                </a:cubicBezTo>
                <a:cubicBezTo>
                  <a:pt x="7120815" y="558104"/>
                  <a:pt x="6996845" y="431016"/>
                  <a:pt x="6866694" y="518161"/>
                </a:cubicBezTo>
                <a:cubicBezTo>
                  <a:pt x="6844142" y="421369"/>
                  <a:pt x="6827340" y="368393"/>
                  <a:pt x="6728439" y="345353"/>
                </a:cubicBezTo>
                <a:cubicBezTo>
                  <a:pt x="6728439" y="550296"/>
                  <a:pt x="6781516" y="518161"/>
                  <a:pt x="6428886" y="518161"/>
                </a:cubicBezTo>
                <a:cubicBezTo>
                  <a:pt x="6454997" y="468813"/>
                  <a:pt x="6473344" y="395331"/>
                  <a:pt x="6474971" y="322310"/>
                </a:cubicBezTo>
                <a:lnTo>
                  <a:pt x="6567140" y="322310"/>
                </a:lnTo>
                <a:cubicBezTo>
                  <a:pt x="6562264" y="263726"/>
                  <a:pt x="6534541" y="261342"/>
                  <a:pt x="6490125" y="238031"/>
                </a:cubicBezTo>
                <a:cubicBezTo>
                  <a:pt x="6419225" y="200829"/>
                  <a:pt x="6456982" y="177753"/>
                  <a:pt x="6394320" y="161020"/>
                </a:cubicBezTo>
                <a:cubicBezTo>
                  <a:pt x="6388735" y="185000"/>
                  <a:pt x="6388033" y="190098"/>
                  <a:pt x="6374643" y="210469"/>
                </a:cubicBezTo>
                <a:cubicBezTo>
                  <a:pt x="6352393" y="244318"/>
                  <a:pt x="6363699" y="228695"/>
                  <a:pt x="6330067" y="246542"/>
                </a:cubicBezTo>
                <a:cubicBezTo>
                  <a:pt x="6290540" y="267518"/>
                  <a:pt x="6267878" y="278073"/>
                  <a:pt x="6256065" y="322310"/>
                </a:cubicBezTo>
                <a:close/>
                <a:moveTo>
                  <a:pt x="2108397" y="322310"/>
                </a:moveTo>
                <a:lnTo>
                  <a:pt x="2200567" y="322310"/>
                </a:lnTo>
                <a:cubicBezTo>
                  <a:pt x="2202010" y="387105"/>
                  <a:pt x="2223467" y="474345"/>
                  <a:pt x="2246652" y="518161"/>
                </a:cubicBezTo>
                <a:cubicBezTo>
                  <a:pt x="1915638" y="518161"/>
                  <a:pt x="1947098" y="566696"/>
                  <a:pt x="1947098" y="345353"/>
                </a:cubicBezTo>
                <a:cubicBezTo>
                  <a:pt x="1913728" y="353128"/>
                  <a:pt x="1872444" y="377762"/>
                  <a:pt x="1852682" y="400707"/>
                </a:cubicBezTo>
                <a:cubicBezTo>
                  <a:pt x="1823560" y="434523"/>
                  <a:pt x="1820366" y="468124"/>
                  <a:pt x="1820366" y="529683"/>
                </a:cubicBezTo>
                <a:cubicBezTo>
                  <a:pt x="1751985" y="483897"/>
                  <a:pt x="1717180" y="452138"/>
                  <a:pt x="1589233" y="540499"/>
                </a:cubicBezTo>
                <a:cubicBezTo>
                  <a:pt x="1557453" y="562445"/>
                  <a:pt x="1547652" y="564688"/>
                  <a:pt x="1543854" y="610330"/>
                </a:cubicBezTo>
                <a:cubicBezTo>
                  <a:pt x="1587048" y="621861"/>
                  <a:pt x="1577489" y="632598"/>
                  <a:pt x="1613254" y="656141"/>
                </a:cubicBezTo>
                <a:cubicBezTo>
                  <a:pt x="1734953" y="736252"/>
                  <a:pt x="1786943" y="667271"/>
                  <a:pt x="1820366" y="644891"/>
                </a:cubicBezTo>
                <a:cubicBezTo>
                  <a:pt x="1820366" y="761055"/>
                  <a:pt x="1826228" y="776790"/>
                  <a:pt x="1947098" y="840742"/>
                </a:cubicBezTo>
                <a:cubicBezTo>
                  <a:pt x="1947098" y="766042"/>
                  <a:pt x="1944499" y="728542"/>
                  <a:pt x="1958620" y="667933"/>
                </a:cubicBezTo>
                <a:lnTo>
                  <a:pt x="2246652" y="667933"/>
                </a:lnTo>
                <a:cubicBezTo>
                  <a:pt x="2158633" y="834269"/>
                  <a:pt x="2279490" y="863785"/>
                  <a:pt x="2096875" y="863785"/>
                </a:cubicBezTo>
                <a:cubicBezTo>
                  <a:pt x="2179071" y="986520"/>
                  <a:pt x="2176791" y="898745"/>
                  <a:pt x="2228033" y="974571"/>
                </a:cubicBezTo>
                <a:cubicBezTo>
                  <a:pt x="2239163" y="991040"/>
                  <a:pt x="2247390" y="1008969"/>
                  <a:pt x="2258174" y="1025075"/>
                </a:cubicBezTo>
                <a:cubicBezTo>
                  <a:pt x="2314582" y="987304"/>
                  <a:pt x="2279666" y="973598"/>
                  <a:pt x="2334677" y="940281"/>
                </a:cubicBezTo>
                <a:cubicBezTo>
                  <a:pt x="2379086" y="913388"/>
                  <a:pt x="2404341" y="920445"/>
                  <a:pt x="2419472" y="863785"/>
                </a:cubicBezTo>
                <a:cubicBezTo>
                  <a:pt x="2361585" y="863785"/>
                  <a:pt x="2359713" y="862498"/>
                  <a:pt x="2315781" y="852264"/>
                </a:cubicBezTo>
                <a:cubicBezTo>
                  <a:pt x="2312740" y="816592"/>
                  <a:pt x="2315921" y="830484"/>
                  <a:pt x="2304258" y="806181"/>
                </a:cubicBezTo>
                <a:cubicBezTo>
                  <a:pt x="2325147" y="766708"/>
                  <a:pt x="2323233" y="748577"/>
                  <a:pt x="2373387" y="748577"/>
                </a:cubicBezTo>
                <a:cubicBezTo>
                  <a:pt x="2531541" y="748577"/>
                  <a:pt x="2530963" y="1048115"/>
                  <a:pt x="2361865" y="1048115"/>
                </a:cubicBezTo>
                <a:cubicBezTo>
                  <a:pt x="2223203" y="1048115"/>
                  <a:pt x="2084167" y="964059"/>
                  <a:pt x="1931589" y="890815"/>
                </a:cubicBezTo>
                <a:lnTo>
                  <a:pt x="1689812" y="775438"/>
                </a:lnTo>
                <a:cubicBezTo>
                  <a:pt x="1643326" y="751990"/>
                  <a:pt x="1609854" y="740537"/>
                  <a:pt x="1562907" y="718007"/>
                </a:cubicBezTo>
                <a:cubicBezTo>
                  <a:pt x="1498233" y="686963"/>
                  <a:pt x="1373593" y="612825"/>
                  <a:pt x="1313429" y="598808"/>
                </a:cubicBezTo>
                <a:cubicBezTo>
                  <a:pt x="1338250" y="564930"/>
                  <a:pt x="1505110" y="490161"/>
                  <a:pt x="1553759" y="470466"/>
                </a:cubicBezTo>
                <a:cubicBezTo>
                  <a:pt x="1721661" y="402486"/>
                  <a:pt x="2227821" y="126459"/>
                  <a:pt x="2338824" y="126459"/>
                </a:cubicBezTo>
                <a:cubicBezTo>
                  <a:pt x="2510564" y="126459"/>
                  <a:pt x="2531854" y="359307"/>
                  <a:pt x="2423979" y="419857"/>
                </a:cubicBezTo>
                <a:cubicBezTo>
                  <a:pt x="2402068" y="432156"/>
                  <a:pt x="2390514" y="437639"/>
                  <a:pt x="2365409" y="434069"/>
                </a:cubicBezTo>
                <a:cubicBezTo>
                  <a:pt x="2317159" y="427211"/>
                  <a:pt x="2285271" y="366603"/>
                  <a:pt x="2325464" y="333319"/>
                </a:cubicBezTo>
                <a:cubicBezTo>
                  <a:pt x="2347731" y="314877"/>
                  <a:pt x="2381715" y="322310"/>
                  <a:pt x="2419472" y="322310"/>
                </a:cubicBezTo>
                <a:cubicBezTo>
                  <a:pt x="2406075" y="272136"/>
                  <a:pt x="2376843" y="265000"/>
                  <a:pt x="2339180" y="241310"/>
                </a:cubicBezTo>
                <a:cubicBezTo>
                  <a:pt x="2282508" y="205665"/>
                  <a:pt x="2303932" y="176316"/>
                  <a:pt x="2246652" y="161020"/>
                </a:cubicBezTo>
                <a:cubicBezTo>
                  <a:pt x="2219313" y="278373"/>
                  <a:pt x="2117274" y="215668"/>
                  <a:pt x="2108397" y="322310"/>
                </a:cubicBezTo>
                <a:close/>
                <a:moveTo>
                  <a:pt x="5703044" y="518161"/>
                </a:moveTo>
                <a:lnTo>
                  <a:pt x="5426532" y="518161"/>
                </a:lnTo>
                <a:cubicBezTo>
                  <a:pt x="5362756" y="422926"/>
                  <a:pt x="5401339" y="441894"/>
                  <a:pt x="5403488" y="345353"/>
                </a:cubicBezTo>
                <a:cubicBezTo>
                  <a:pt x="5322543" y="352087"/>
                  <a:pt x="5267180" y="430790"/>
                  <a:pt x="5265233" y="518161"/>
                </a:cubicBezTo>
                <a:cubicBezTo>
                  <a:pt x="5190346" y="478538"/>
                  <a:pt x="5152838" y="467673"/>
                  <a:pt x="5064166" y="524477"/>
                </a:cubicBezTo>
                <a:cubicBezTo>
                  <a:pt x="5030142" y="546273"/>
                  <a:pt x="5008885" y="568698"/>
                  <a:pt x="4988721" y="598808"/>
                </a:cubicBezTo>
                <a:cubicBezTo>
                  <a:pt x="5086524" y="664296"/>
                  <a:pt x="5139921" y="740318"/>
                  <a:pt x="5265233" y="656412"/>
                </a:cubicBezTo>
                <a:cubicBezTo>
                  <a:pt x="5267343" y="751062"/>
                  <a:pt x="5325133" y="822490"/>
                  <a:pt x="5403488" y="840742"/>
                </a:cubicBezTo>
                <a:cubicBezTo>
                  <a:pt x="5403488" y="766499"/>
                  <a:pt x="5370757" y="760157"/>
                  <a:pt x="5415010" y="667933"/>
                </a:cubicBezTo>
                <a:lnTo>
                  <a:pt x="5691522" y="667933"/>
                </a:lnTo>
                <a:cubicBezTo>
                  <a:pt x="5680872" y="713637"/>
                  <a:pt x="5667936" y="750282"/>
                  <a:pt x="5661003" y="798703"/>
                </a:cubicBezTo>
                <a:cubicBezTo>
                  <a:pt x="5648589" y="885358"/>
                  <a:pt x="5651447" y="863785"/>
                  <a:pt x="5553264" y="863785"/>
                </a:cubicBezTo>
                <a:cubicBezTo>
                  <a:pt x="5625753" y="1000769"/>
                  <a:pt x="5670614" y="885881"/>
                  <a:pt x="5703044" y="1025075"/>
                </a:cubicBezTo>
                <a:cubicBezTo>
                  <a:pt x="5756484" y="1010804"/>
                  <a:pt x="5737656" y="976654"/>
                  <a:pt x="5783969" y="944706"/>
                </a:cubicBezTo>
                <a:cubicBezTo>
                  <a:pt x="5826102" y="915645"/>
                  <a:pt x="5859441" y="925285"/>
                  <a:pt x="5875861" y="863785"/>
                </a:cubicBezTo>
                <a:cubicBezTo>
                  <a:pt x="5817973" y="863785"/>
                  <a:pt x="5816103" y="862498"/>
                  <a:pt x="5772169" y="852264"/>
                </a:cubicBezTo>
                <a:cubicBezTo>
                  <a:pt x="5754481" y="778383"/>
                  <a:pt x="5755886" y="829991"/>
                  <a:pt x="5772169" y="760099"/>
                </a:cubicBezTo>
                <a:cubicBezTo>
                  <a:pt x="6016996" y="703063"/>
                  <a:pt x="5975199" y="1048115"/>
                  <a:pt x="5818255" y="1048115"/>
                </a:cubicBezTo>
                <a:cubicBezTo>
                  <a:pt x="5675878" y="1048115"/>
                  <a:pt x="5513348" y="953794"/>
                  <a:pt x="5388148" y="890646"/>
                </a:cubicBezTo>
                <a:lnTo>
                  <a:pt x="4758297" y="598808"/>
                </a:lnTo>
                <a:cubicBezTo>
                  <a:pt x="4791145" y="553976"/>
                  <a:pt x="5417704" y="280140"/>
                  <a:pt x="5518871" y="230315"/>
                </a:cubicBezTo>
                <a:cubicBezTo>
                  <a:pt x="5583986" y="198245"/>
                  <a:pt x="5706111" y="126459"/>
                  <a:pt x="5795214" y="126459"/>
                </a:cubicBezTo>
                <a:cubicBezTo>
                  <a:pt x="5995059" y="126459"/>
                  <a:pt x="5983263" y="437518"/>
                  <a:pt x="5829777" y="437518"/>
                </a:cubicBezTo>
                <a:cubicBezTo>
                  <a:pt x="5760252" y="437518"/>
                  <a:pt x="5696313" y="314789"/>
                  <a:pt x="5875861" y="310792"/>
                </a:cubicBezTo>
                <a:cubicBezTo>
                  <a:pt x="5813555" y="217745"/>
                  <a:pt x="5759890" y="276097"/>
                  <a:pt x="5726085" y="149501"/>
                </a:cubicBezTo>
                <a:cubicBezTo>
                  <a:pt x="5679360" y="183733"/>
                  <a:pt x="5703067" y="206377"/>
                  <a:pt x="5640829" y="237062"/>
                </a:cubicBezTo>
                <a:cubicBezTo>
                  <a:pt x="5633252" y="240794"/>
                  <a:pt x="5535553" y="286060"/>
                  <a:pt x="5564724" y="312457"/>
                </a:cubicBezTo>
                <a:cubicBezTo>
                  <a:pt x="5615117" y="358066"/>
                  <a:pt x="5642991" y="259821"/>
                  <a:pt x="5660953" y="387441"/>
                </a:cubicBezTo>
                <a:cubicBezTo>
                  <a:pt x="5670349" y="454202"/>
                  <a:pt x="5674432" y="464097"/>
                  <a:pt x="5703044" y="518161"/>
                </a:cubicBezTo>
                <a:close/>
                <a:moveTo>
                  <a:pt x="2799676" y="310792"/>
                </a:moveTo>
                <a:cubicBezTo>
                  <a:pt x="2979224" y="314789"/>
                  <a:pt x="2915285" y="437518"/>
                  <a:pt x="2845761" y="437518"/>
                </a:cubicBezTo>
                <a:cubicBezTo>
                  <a:pt x="2692274" y="437518"/>
                  <a:pt x="2680478" y="126459"/>
                  <a:pt x="2880324" y="126459"/>
                </a:cubicBezTo>
                <a:cubicBezTo>
                  <a:pt x="2974913" y="126459"/>
                  <a:pt x="3410611" y="345131"/>
                  <a:pt x="3533111" y="406882"/>
                </a:cubicBezTo>
                <a:cubicBezTo>
                  <a:pt x="3597553" y="439366"/>
                  <a:pt x="3889886" y="561474"/>
                  <a:pt x="3917241" y="598808"/>
                </a:cubicBezTo>
                <a:cubicBezTo>
                  <a:pt x="3858047" y="612596"/>
                  <a:pt x="3301701" y="890044"/>
                  <a:pt x="3179727" y="944278"/>
                </a:cubicBezTo>
                <a:cubicBezTo>
                  <a:pt x="3133518" y="964826"/>
                  <a:pt x="3096839" y="979907"/>
                  <a:pt x="3053187" y="1002075"/>
                </a:cubicBezTo>
                <a:cubicBezTo>
                  <a:pt x="2958068" y="1050381"/>
                  <a:pt x="2964665" y="1048115"/>
                  <a:pt x="2857283" y="1048115"/>
                </a:cubicBezTo>
                <a:cubicBezTo>
                  <a:pt x="2700338" y="1048115"/>
                  <a:pt x="2658541" y="703063"/>
                  <a:pt x="2903368" y="760099"/>
                </a:cubicBezTo>
                <a:cubicBezTo>
                  <a:pt x="2922826" y="841372"/>
                  <a:pt x="2932751" y="863785"/>
                  <a:pt x="2799676" y="863785"/>
                </a:cubicBezTo>
                <a:cubicBezTo>
                  <a:pt x="2812348" y="911236"/>
                  <a:pt x="2844236" y="915984"/>
                  <a:pt x="2884517" y="940235"/>
                </a:cubicBezTo>
                <a:cubicBezTo>
                  <a:pt x="2954571" y="982405"/>
                  <a:pt x="2911771" y="1008861"/>
                  <a:pt x="2972494" y="1025075"/>
                </a:cubicBezTo>
                <a:cubicBezTo>
                  <a:pt x="3003248" y="893069"/>
                  <a:pt x="3093086" y="973085"/>
                  <a:pt x="3122273" y="863785"/>
                </a:cubicBezTo>
                <a:cubicBezTo>
                  <a:pt x="3004506" y="863785"/>
                  <a:pt x="3040479" y="910279"/>
                  <a:pt x="2984015" y="667933"/>
                </a:cubicBezTo>
                <a:cubicBezTo>
                  <a:pt x="3362054" y="667933"/>
                  <a:pt x="3276338" y="648235"/>
                  <a:pt x="3272050" y="840742"/>
                </a:cubicBezTo>
                <a:cubicBezTo>
                  <a:pt x="3351205" y="822304"/>
                  <a:pt x="3410304" y="755030"/>
                  <a:pt x="3410304" y="656412"/>
                </a:cubicBezTo>
                <a:cubicBezTo>
                  <a:pt x="3535616" y="740318"/>
                  <a:pt x="3589013" y="664296"/>
                  <a:pt x="3686817" y="598808"/>
                </a:cubicBezTo>
                <a:cubicBezTo>
                  <a:pt x="3647668" y="540352"/>
                  <a:pt x="3561746" y="483600"/>
                  <a:pt x="3502474" y="483600"/>
                </a:cubicBezTo>
                <a:cubicBezTo>
                  <a:pt x="3480315" y="483600"/>
                  <a:pt x="3426807" y="509432"/>
                  <a:pt x="3410304" y="518161"/>
                </a:cubicBezTo>
                <a:cubicBezTo>
                  <a:pt x="3408358" y="430790"/>
                  <a:pt x="3352995" y="352087"/>
                  <a:pt x="3272050" y="345353"/>
                </a:cubicBezTo>
                <a:cubicBezTo>
                  <a:pt x="3289584" y="464721"/>
                  <a:pt x="3297788" y="445320"/>
                  <a:pt x="3249006" y="518161"/>
                </a:cubicBezTo>
                <a:lnTo>
                  <a:pt x="2972494" y="518161"/>
                </a:lnTo>
                <a:cubicBezTo>
                  <a:pt x="3005074" y="469512"/>
                  <a:pt x="3005639" y="449830"/>
                  <a:pt x="3014542" y="387399"/>
                </a:cubicBezTo>
                <a:cubicBezTo>
                  <a:pt x="3032746" y="259762"/>
                  <a:pt x="3060368" y="358112"/>
                  <a:pt x="3110813" y="312457"/>
                </a:cubicBezTo>
                <a:cubicBezTo>
                  <a:pt x="3140033" y="286015"/>
                  <a:pt x="3044549" y="241911"/>
                  <a:pt x="3034709" y="237062"/>
                </a:cubicBezTo>
                <a:cubicBezTo>
                  <a:pt x="2972471" y="206377"/>
                  <a:pt x="2996178" y="183733"/>
                  <a:pt x="2949453" y="149501"/>
                </a:cubicBezTo>
                <a:cubicBezTo>
                  <a:pt x="2921330" y="270199"/>
                  <a:pt x="2862286" y="217298"/>
                  <a:pt x="2799676" y="310792"/>
                </a:cubicBezTo>
                <a:close/>
                <a:moveTo>
                  <a:pt x="506937" y="460561"/>
                </a:moveTo>
                <a:cubicBezTo>
                  <a:pt x="442086" y="455163"/>
                  <a:pt x="304896" y="359849"/>
                  <a:pt x="179463" y="337610"/>
                </a:cubicBezTo>
                <a:cubicBezTo>
                  <a:pt x="104280" y="324276"/>
                  <a:pt x="60765" y="354382"/>
                  <a:pt x="38348" y="406810"/>
                </a:cubicBezTo>
                <a:cubicBezTo>
                  <a:pt x="-5983" y="510493"/>
                  <a:pt x="50233" y="533670"/>
                  <a:pt x="53629" y="588955"/>
                </a:cubicBezTo>
                <a:cubicBezTo>
                  <a:pt x="56588" y="637082"/>
                  <a:pt x="-1875" y="672643"/>
                  <a:pt x="32061" y="762286"/>
                </a:cubicBezTo>
                <a:cubicBezTo>
                  <a:pt x="110521" y="969545"/>
                  <a:pt x="388578" y="734427"/>
                  <a:pt x="495414" y="725534"/>
                </a:cubicBezTo>
                <a:cubicBezTo>
                  <a:pt x="467733" y="763315"/>
                  <a:pt x="461172" y="740642"/>
                  <a:pt x="432945" y="789797"/>
                </a:cubicBezTo>
                <a:cubicBezTo>
                  <a:pt x="412376" y="825622"/>
                  <a:pt x="414767" y="847025"/>
                  <a:pt x="414767" y="898346"/>
                </a:cubicBezTo>
                <a:cubicBezTo>
                  <a:pt x="384195" y="882171"/>
                  <a:pt x="364688" y="868439"/>
                  <a:pt x="334119" y="852264"/>
                </a:cubicBezTo>
                <a:lnTo>
                  <a:pt x="334119" y="909867"/>
                </a:lnTo>
                <a:cubicBezTo>
                  <a:pt x="309129" y="904045"/>
                  <a:pt x="263661" y="885724"/>
                  <a:pt x="241946" y="875303"/>
                </a:cubicBezTo>
                <a:lnTo>
                  <a:pt x="255216" y="944046"/>
                </a:lnTo>
                <a:cubicBezTo>
                  <a:pt x="177301" y="938090"/>
                  <a:pt x="138633" y="930520"/>
                  <a:pt x="80135" y="978477"/>
                </a:cubicBezTo>
                <a:cubicBezTo>
                  <a:pt x="40869" y="1010667"/>
                  <a:pt x="13524" y="1070707"/>
                  <a:pt x="0" y="1128759"/>
                </a:cubicBezTo>
                <a:cubicBezTo>
                  <a:pt x="67244" y="1113096"/>
                  <a:pt x="102340" y="1073421"/>
                  <a:pt x="190714" y="1054336"/>
                </a:cubicBezTo>
                <a:cubicBezTo>
                  <a:pt x="270020" y="1037211"/>
                  <a:pt x="369453" y="1065231"/>
                  <a:pt x="428637" y="1080328"/>
                </a:cubicBezTo>
                <a:cubicBezTo>
                  <a:pt x="732700" y="1157892"/>
                  <a:pt x="682239" y="1112182"/>
                  <a:pt x="829534" y="1013554"/>
                </a:cubicBezTo>
                <a:cubicBezTo>
                  <a:pt x="833283" y="1058611"/>
                  <a:pt x="858296" y="1086405"/>
                  <a:pt x="887141" y="1105719"/>
                </a:cubicBezTo>
                <a:cubicBezTo>
                  <a:pt x="914394" y="1085752"/>
                  <a:pt x="928444" y="1055884"/>
                  <a:pt x="944747" y="1025075"/>
                </a:cubicBezTo>
                <a:cubicBezTo>
                  <a:pt x="1110279" y="1135914"/>
                  <a:pt x="1140364" y="1130186"/>
                  <a:pt x="1343387" y="1078075"/>
                </a:cubicBezTo>
                <a:cubicBezTo>
                  <a:pt x="1533517" y="1029272"/>
                  <a:pt x="1603306" y="1038298"/>
                  <a:pt x="1774281" y="1128759"/>
                </a:cubicBezTo>
                <a:cubicBezTo>
                  <a:pt x="1747971" y="1015840"/>
                  <a:pt x="1638234" y="894081"/>
                  <a:pt x="1509291" y="955950"/>
                </a:cubicBezTo>
                <a:cubicBezTo>
                  <a:pt x="1512230" y="920631"/>
                  <a:pt x="1520212" y="900567"/>
                  <a:pt x="1532332" y="875303"/>
                </a:cubicBezTo>
                <a:cubicBezTo>
                  <a:pt x="1499336" y="882991"/>
                  <a:pt x="1456047" y="896717"/>
                  <a:pt x="1428640" y="909867"/>
                </a:cubicBezTo>
                <a:lnTo>
                  <a:pt x="1428640" y="863785"/>
                </a:lnTo>
                <a:cubicBezTo>
                  <a:pt x="1398793" y="871753"/>
                  <a:pt x="1386899" y="883856"/>
                  <a:pt x="1359514" y="898346"/>
                </a:cubicBezTo>
                <a:cubicBezTo>
                  <a:pt x="1359514" y="712899"/>
                  <a:pt x="1141935" y="652248"/>
                  <a:pt x="1082943" y="771558"/>
                </a:cubicBezTo>
                <a:lnTo>
                  <a:pt x="1046202" y="861548"/>
                </a:lnTo>
                <a:cubicBezTo>
                  <a:pt x="1020336" y="895397"/>
                  <a:pt x="1048393" y="829854"/>
                  <a:pt x="1025395" y="886825"/>
                </a:cubicBezTo>
                <a:cubicBezTo>
                  <a:pt x="1131435" y="942933"/>
                  <a:pt x="1079687" y="926676"/>
                  <a:pt x="1140609" y="967472"/>
                </a:cubicBezTo>
                <a:cubicBezTo>
                  <a:pt x="1159995" y="894871"/>
                  <a:pt x="1210985" y="920772"/>
                  <a:pt x="1244301" y="875303"/>
                </a:cubicBezTo>
                <a:cubicBezTo>
                  <a:pt x="1222184" y="873465"/>
                  <a:pt x="1205492" y="871727"/>
                  <a:pt x="1188856" y="861623"/>
                </a:cubicBezTo>
                <a:cubicBezTo>
                  <a:pt x="1159002" y="843489"/>
                  <a:pt x="1164623" y="849772"/>
                  <a:pt x="1163650" y="806181"/>
                </a:cubicBezTo>
                <a:cubicBezTo>
                  <a:pt x="1223722" y="777358"/>
                  <a:pt x="1229196" y="803679"/>
                  <a:pt x="1267341" y="829221"/>
                </a:cubicBezTo>
                <a:cubicBezTo>
                  <a:pt x="1267341" y="906566"/>
                  <a:pt x="1271695" y="932851"/>
                  <a:pt x="1216371" y="962615"/>
                </a:cubicBezTo>
                <a:cubicBezTo>
                  <a:pt x="948830" y="1106535"/>
                  <a:pt x="845677" y="489430"/>
                  <a:pt x="1344174" y="740873"/>
                </a:cubicBezTo>
                <a:lnTo>
                  <a:pt x="1981707" y="1048069"/>
                </a:lnTo>
                <a:cubicBezTo>
                  <a:pt x="2117659" y="1116705"/>
                  <a:pt x="2242445" y="1209902"/>
                  <a:pt x="2426673" y="1170524"/>
                </a:cubicBezTo>
                <a:cubicBezTo>
                  <a:pt x="2530218" y="1148392"/>
                  <a:pt x="2561779" y="1082725"/>
                  <a:pt x="2603021" y="1001239"/>
                </a:cubicBezTo>
                <a:lnTo>
                  <a:pt x="2615334" y="978990"/>
                </a:lnTo>
                <a:cubicBezTo>
                  <a:pt x="2641003" y="1089158"/>
                  <a:pt x="2712823" y="1169466"/>
                  <a:pt x="2833909" y="1175243"/>
                </a:cubicBezTo>
                <a:cubicBezTo>
                  <a:pt x="3013049" y="1183792"/>
                  <a:pt x="3042788" y="1136613"/>
                  <a:pt x="3161699" y="1087539"/>
                </a:cubicBezTo>
                <a:cubicBezTo>
                  <a:pt x="3264914" y="1044944"/>
                  <a:pt x="3343710" y="1001033"/>
                  <a:pt x="3440942" y="952024"/>
                </a:cubicBezTo>
                <a:cubicBezTo>
                  <a:pt x="3536286" y="903966"/>
                  <a:pt x="3929743" y="706352"/>
                  <a:pt x="4004544" y="686074"/>
                </a:cubicBezTo>
                <a:cubicBezTo>
                  <a:pt x="4238434" y="622674"/>
                  <a:pt x="4313007" y="917679"/>
                  <a:pt x="4129680" y="972860"/>
                </a:cubicBezTo>
                <a:cubicBezTo>
                  <a:pt x="3964560" y="1022561"/>
                  <a:pt x="3890474" y="824094"/>
                  <a:pt x="4003529" y="797373"/>
                </a:cubicBezTo>
                <a:cubicBezTo>
                  <a:pt x="4063641" y="783164"/>
                  <a:pt x="4097152" y="849498"/>
                  <a:pt x="3986370" y="875303"/>
                </a:cubicBezTo>
                <a:cubicBezTo>
                  <a:pt x="4025394" y="928567"/>
                  <a:pt x="4056309" y="884212"/>
                  <a:pt x="4078540" y="967472"/>
                </a:cubicBezTo>
                <a:lnTo>
                  <a:pt x="4101583" y="967472"/>
                </a:lnTo>
                <a:cubicBezTo>
                  <a:pt x="4125258" y="865849"/>
                  <a:pt x="4146342" y="951783"/>
                  <a:pt x="4205275" y="863785"/>
                </a:cubicBezTo>
                <a:cubicBezTo>
                  <a:pt x="4124575" y="861985"/>
                  <a:pt x="4174609" y="835866"/>
                  <a:pt x="4137995" y="769768"/>
                </a:cubicBezTo>
                <a:cubicBezTo>
                  <a:pt x="4074392" y="654943"/>
                  <a:pt x="3863739" y="714042"/>
                  <a:pt x="3859634" y="898346"/>
                </a:cubicBezTo>
                <a:cubicBezTo>
                  <a:pt x="3834790" y="881711"/>
                  <a:pt x="3825737" y="871992"/>
                  <a:pt x="3790508" y="863785"/>
                </a:cubicBezTo>
                <a:lnTo>
                  <a:pt x="3790508" y="909867"/>
                </a:lnTo>
                <a:cubicBezTo>
                  <a:pt x="3758473" y="892919"/>
                  <a:pt x="3738548" y="884673"/>
                  <a:pt x="3698336" y="875303"/>
                </a:cubicBezTo>
                <a:cubicBezTo>
                  <a:pt x="3701275" y="910625"/>
                  <a:pt x="3709256" y="930686"/>
                  <a:pt x="3721379" y="955950"/>
                </a:cubicBezTo>
                <a:cubicBezTo>
                  <a:pt x="3552795" y="916677"/>
                  <a:pt x="3506485" y="1000351"/>
                  <a:pt x="3444867" y="1128759"/>
                </a:cubicBezTo>
                <a:cubicBezTo>
                  <a:pt x="3590875" y="1089776"/>
                  <a:pt x="3537827" y="1003035"/>
                  <a:pt x="3868413" y="1073901"/>
                </a:cubicBezTo>
                <a:cubicBezTo>
                  <a:pt x="4128024" y="1129552"/>
                  <a:pt x="4078670" y="1156135"/>
                  <a:pt x="4274401" y="1025075"/>
                </a:cubicBezTo>
                <a:cubicBezTo>
                  <a:pt x="4296276" y="1066413"/>
                  <a:pt x="4292559" y="1067784"/>
                  <a:pt x="4332008" y="1094198"/>
                </a:cubicBezTo>
                <a:cubicBezTo>
                  <a:pt x="4378798" y="1081706"/>
                  <a:pt x="4381251" y="1062654"/>
                  <a:pt x="4401137" y="1025075"/>
                </a:cubicBezTo>
                <a:cubicBezTo>
                  <a:pt x="4433897" y="1047011"/>
                  <a:pt x="4432901" y="1056998"/>
                  <a:pt x="4473639" y="1079303"/>
                </a:cubicBezTo>
                <a:cubicBezTo>
                  <a:pt x="4681493" y="1193119"/>
                  <a:pt x="4912949" y="969614"/>
                  <a:pt x="5138896" y="1082281"/>
                </a:cubicBezTo>
                <a:cubicBezTo>
                  <a:pt x="5169128" y="1097359"/>
                  <a:pt x="5198877" y="1120271"/>
                  <a:pt x="5230671" y="1128759"/>
                </a:cubicBezTo>
                <a:cubicBezTo>
                  <a:pt x="5169703" y="1001706"/>
                  <a:pt x="5123755" y="916441"/>
                  <a:pt x="4954158" y="955950"/>
                </a:cubicBezTo>
                <a:cubicBezTo>
                  <a:pt x="4966281" y="930686"/>
                  <a:pt x="4974263" y="910625"/>
                  <a:pt x="4977202" y="875303"/>
                </a:cubicBezTo>
                <a:cubicBezTo>
                  <a:pt x="4936989" y="884673"/>
                  <a:pt x="4917064" y="892919"/>
                  <a:pt x="4885029" y="909867"/>
                </a:cubicBezTo>
                <a:lnTo>
                  <a:pt x="4885029" y="863785"/>
                </a:lnTo>
                <a:cubicBezTo>
                  <a:pt x="4849800" y="871992"/>
                  <a:pt x="4840747" y="881711"/>
                  <a:pt x="4815903" y="898346"/>
                </a:cubicBezTo>
                <a:cubicBezTo>
                  <a:pt x="4812010" y="723650"/>
                  <a:pt x="4616861" y="652379"/>
                  <a:pt x="4541994" y="762698"/>
                </a:cubicBezTo>
                <a:cubicBezTo>
                  <a:pt x="4500246" y="824214"/>
                  <a:pt x="4558294" y="861822"/>
                  <a:pt x="4470262" y="863785"/>
                </a:cubicBezTo>
                <a:cubicBezTo>
                  <a:pt x="4529195" y="951783"/>
                  <a:pt x="4550280" y="865849"/>
                  <a:pt x="4573954" y="967472"/>
                </a:cubicBezTo>
                <a:lnTo>
                  <a:pt x="4596998" y="967472"/>
                </a:lnTo>
                <a:cubicBezTo>
                  <a:pt x="4612145" y="910749"/>
                  <a:pt x="4647077" y="899316"/>
                  <a:pt x="4700690" y="886825"/>
                </a:cubicBezTo>
                <a:cubicBezTo>
                  <a:pt x="4664494" y="861675"/>
                  <a:pt x="4660895" y="889336"/>
                  <a:pt x="4629490" y="851685"/>
                </a:cubicBezTo>
                <a:cubicBezTo>
                  <a:pt x="4562572" y="771470"/>
                  <a:pt x="4789453" y="776264"/>
                  <a:pt x="4713231" y="921784"/>
                </a:cubicBezTo>
                <a:cubicBezTo>
                  <a:pt x="4693338" y="959764"/>
                  <a:pt x="4630725" y="988271"/>
                  <a:pt x="4563631" y="978748"/>
                </a:cubicBezTo>
                <a:cubicBezTo>
                  <a:pt x="4519437" y="972478"/>
                  <a:pt x="4464198" y="924165"/>
                  <a:pt x="4451640" y="882243"/>
                </a:cubicBezTo>
                <a:cubicBezTo>
                  <a:pt x="4408704" y="738894"/>
                  <a:pt x="4518659" y="659057"/>
                  <a:pt x="4652058" y="681836"/>
                </a:cubicBezTo>
                <a:cubicBezTo>
                  <a:pt x="4716268" y="692802"/>
                  <a:pt x="4881143" y="781169"/>
                  <a:pt x="4946477" y="813862"/>
                </a:cubicBezTo>
                <a:cubicBezTo>
                  <a:pt x="4997147" y="839214"/>
                  <a:pt x="5034188" y="857541"/>
                  <a:pt x="5084712" y="883007"/>
                </a:cubicBezTo>
                <a:lnTo>
                  <a:pt x="5507029" y="1082826"/>
                </a:lnTo>
                <a:cubicBezTo>
                  <a:pt x="5620277" y="1133184"/>
                  <a:pt x="5655440" y="1180043"/>
                  <a:pt x="5830247" y="1175465"/>
                </a:cubicBezTo>
                <a:cubicBezTo>
                  <a:pt x="5962136" y="1172010"/>
                  <a:pt x="6034756" y="1088211"/>
                  <a:pt x="6060204" y="978990"/>
                </a:cubicBezTo>
                <a:cubicBezTo>
                  <a:pt x="6061811" y="981302"/>
                  <a:pt x="6063774" y="982383"/>
                  <a:pt x="6064375" y="986334"/>
                </a:cubicBezTo>
                <a:cubicBezTo>
                  <a:pt x="6064975" y="990296"/>
                  <a:pt x="6067696" y="992121"/>
                  <a:pt x="6068516" y="993715"/>
                </a:cubicBezTo>
                <a:cubicBezTo>
                  <a:pt x="6069629" y="995886"/>
                  <a:pt x="6074829" y="1005951"/>
                  <a:pt x="6076295" y="1008979"/>
                </a:cubicBezTo>
                <a:cubicBezTo>
                  <a:pt x="6115133" y="1089067"/>
                  <a:pt x="6150564" y="1148435"/>
                  <a:pt x="6249410" y="1170282"/>
                </a:cubicBezTo>
                <a:cubicBezTo>
                  <a:pt x="6411564" y="1206120"/>
                  <a:pt x="6539955" y="1125640"/>
                  <a:pt x="6670787" y="1059591"/>
                </a:cubicBezTo>
                <a:lnTo>
                  <a:pt x="7323620" y="744652"/>
                </a:lnTo>
                <a:cubicBezTo>
                  <a:pt x="7712432" y="548614"/>
                  <a:pt x="7741303" y="869030"/>
                  <a:pt x="7623019" y="951871"/>
                </a:cubicBezTo>
                <a:cubicBezTo>
                  <a:pt x="7581986" y="980609"/>
                  <a:pt x="7519759" y="990354"/>
                  <a:pt x="7466851" y="966492"/>
                </a:cubicBezTo>
                <a:cubicBezTo>
                  <a:pt x="7408572" y="940206"/>
                  <a:pt x="7408196" y="913329"/>
                  <a:pt x="7408196" y="829221"/>
                </a:cubicBezTo>
                <a:cubicBezTo>
                  <a:pt x="7446341" y="803679"/>
                  <a:pt x="7451815" y="777358"/>
                  <a:pt x="7511888" y="806181"/>
                </a:cubicBezTo>
                <a:cubicBezTo>
                  <a:pt x="7510545" y="866358"/>
                  <a:pt x="7518266" y="836875"/>
                  <a:pt x="7492926" y="856346"/>
                </a:cubicBezTo>
                <a:cubicBezTo>
                  <a:pt x="7483560" y="863547"/>
                  <a:pt x="7444170" y="872292"/>
                  <a:pt x="7431237" y="875303"/>
                </a:cubicBezTo>
                <a:cubicBezTo>
                  <a:pt x="7461192" y="916187"/>
                  <a:pt x="7455300" y="891864"/>
                  <a:pt x="7494432" y="915801"/>
                </a:cubicBezTo>
                <a:cubicBezTo>
                  <a:pt x="7538384" y="942688"/>
                  <a:pt x="7506989" y="938560"/>
                  <a:pt x="7546451" y="967472"/>
                </a:cubicBezTo>
                <a:cubicBezTo>
                  <a:pt x="7560487" y="914900"/>
                  <a:pt x="7604133" y="911167"/>
                  <a:pt x="7650143" y="886825"/>
                </a:cubicBezTo>
                <a:cubicBezTo>
                  <a:pt x="7639581" y="860660"/>
                  <a:pt x="7628222" y="867368"/>
                  <a:pt x="7615050" y="841271"/>
                </a:cubicBezTo>
                <a:cubicBezTo>
                  <a:pt x="7601896" y="815201"/>
                  <a:pt x="7606243" y="799156"/>
                  <a:pt x="7592594" y="771558"/>
                </a:cubicBezTo>
                <a:cubicBezTo>
                  <a:pt x="7533603" y="652248"/>
                  <a:pt x="7316023" y="712899"/>
                  <a:pt x="7316023" y="898346"/>
                </a:cubicBezTo>
                <a:cubicBezTo>
                  <a:pt x="7288639" y="883856"/>
                  <a:pt x="7276745" y="871753"/>
                  <a:pt x="7246898" y="863785"/>
                </a:cubicBezTo>
                <a:lnTo>
                  <a:pt x="7246898" y="909867"/>
                </a:lnTo>
                <a:cubicBezTo>
                  <a:pt x="7225183" y="899450"/>
                  <a:pt x="7179715" y="881126"/>
                  <a:pt x="7154724" y="875303"/>
                </a:cubicBezTo>
                <a:cubicBezTo>
                  <a:pt x="7155508" y="910403"/>
                  <a:pt x="7159927" y="917307"/>
                  <a:pt x="7166247" y="944428"/>
                </a:cubicBezTo>
                <a:cubicBezTo>
                  <a:pt x="7021490" y="944428"/>
                  <a:pt x="6934702" y="985211"/>
                  <a:pt x="6901256" y="1128759"/>
                </a:cubicBezTo>
                <a:cubicBezTo>
                  <a:pt x="7250578" y="943932"/>
                  <a:pt x="7313319" y="1129160"/>
                  <a:pt x="7545154" y="1116123"/>
                </a:cubicBezTo>
                <a:cubicBezTo>
                  <a:pt x="7631138" y="1111290"/>
                  <a:pt x="7676573" y="1061377"/>
                  <a:pt x="7730790" y="1025075"/>
                </a:cubicBezTo>
                <a:cubicBezTo>
                  <a:pt x="7747093" y="1055884"/>
                  <a:pt x="7761143" y="1085752"/>
                  <a:pt x="7788397" y="1105719"/>
                </a:cubicBezTo>
                <a:cubicBezTo>
                  <a:pt x="7817241" y="1086405"/>
                  <a:pt x="7842255" y="1058611"/>
                  <a:pt x="7846004" y="1013554"/>
                </a:cubicBezTo>
                <a:cubicBezTo>
                  <a:pt x="7980849" y="1103844"/>
                  <a:pt x="7941194" y="1158310"/>
                  <a:pt x="8246901" y="1080328"/>
                </a:cubicBezTo>
                <a:cubicBezTo>
                  <a:pt x="8299779" y="1066840"/>
                  <a:pt x="8402104" y="1038746"/>
                  <a:pt x="8475205" y="1052282"/>
                </a:cubicBezTo>
                <a:cubicBezTo>
                  <a:pt x="8569145" y="1069675"/>
                  <a:pt x="8605210" y="1112378"/>
                  <a:pt x="8675537" y="1128759"/>
                </a:cubicBezTo>
                <a:cubicBezTo>
                  <a:pt x="8640262" y="977354"/>
                  <a:pt x="8569432" y="932166"/>
                  <a:pt x="8422069" y="944428"/>
                </a:cubicBezTo>
                <a:cubicBezTo>
                  <a:pt x="8424424" y="838727"/>
                  <a:pt x="8441299" y="886599"/>
                  <a:pt x="8341418" y="909867"/>
                </a:cubicBezTo>
                <a:lnTo>
                  <a:pt x="8341418" y="852264"/>
                </a:lnTo>
                <a:cubicBezTo>
                  <a:pt x="8310849" y="868439"/>
                  <a:pt x="8291343" y="882171"/>
                  <a:pt x="8260770" y="898346"/>
                </a:cubicBezTo>
                <a:cubicBezTo>
                  <a:pt x="8260770" y="753805"/>
                  <a:pt x="8233683" y="798637"/>
                  <a:pt x="8180123" y="725534"/>
                </a:cubicBezTo>
                <a:cubicBezTo>
                  <a:pt x="8291636" y="734815"/>
                  <a:pt x="8551574" y="961322"/>
                  <a:pt x="8639916" y="770493"/>
                </a:cubicBezTo>
                <a:cubicBezTo>
                  <a:pt x="8681540" y="680579"/>
                  <a:pt x="8623574" y="628618"/>
                  <a:pt x="8623574" y="587287"/>
                </a:cubicBezTo>
                <a:cubicBezTo>
                  <a:pt x="8623574" y="544731"/>
                  <a:pt x="8678751" y="502982"/>
                  <a:pt x="8642029" y="413577"/>
                </a:cubicBezTo>
                <a:cubicBezTo>
                  <a:pt x="8560362" y="214741"/>
                  <a:pt x="8283903" y="450966"/>
                  <a:pt x="8168601" y="460561"/>
                </a:cubicBezTo>
                <a:cubicBezTo>
                  <a:pt x="8238530" y="399779"/>
                  <a:pt x="8260770" y="387869"/>
                  <a:pt x="8260770" y="276227"/>
                </a:cubicBezTo>
                <a:cubicBezTo>
                  <a:pt x="8287502" y="294127"/>
                  <a:pt x="8313015" y="314812"/>
                  <a:pt x="8341418" y="333831"/>
                </a:cubicBezTo>
                <a:lnTo>
                  <a:pt x="8341418" y="276227"/>
                </a:lnTo>
                <a:lnTo>
                  <a:pt x="8421536" y="300880"/>
                </a:lnTo>
                <a:lnTo>
                  <a:pt x="8422069" y="241667"/>
                </a:lnTo>
                <a:cubicBezTo>
                  <a:pt x="8509203" y="241667"/>
                  <a:pt x="8548642" y="242692"/>
                  <a:pt x="8598309" y="199003"/>
                </a:cubicBezTo>
                <a:cubicBezTo>
                  <a:pt x="8642689" y="159971"/>
                  <a:pt x="8660697" y="121028"/>
                  <a:pt x="8675537" y="57336"/>
                </a:cubicBezTo>
                <a:cubicBezTo>
                  <a:pt x="8605804" y="73580"/>
                  <a:pt x="8553005" y="120597"/>
                  <a:pt x="8479542" y="126334"/>
                </a:cubicBezTo>
                <a:cubicBezTo>
                  <a:pt x="8292044" y="140978"/>
                  <a:pt x="8193546" y="48062"/>
                  <a:pt x="8008367" y="69854"/>
                </a:cubicBezTo>
                <a:cubicBezTo>
                  <a:pt x="7926805" y="79452"/>
                  <a:pt x="7903121" y="130697"/>
                  <a:pt x="7846004" y="172541"/>
                </a:cubicBezTo>
                <a:cubicBezTo>
                  <a:pt x="7841657" y="120302"/>
                  <a:pt x="7821425" y="109496"/>
                  <a:pt x="7799919" y="68854"/>
                </a:cubicBezTo>
                <a:cubicBezTo>
                  <a:pt x="7768161" y="90121"/>
                  <a:pt x="7741969" y="119159"/>
                  <a:pt x="7730790" y="161020"/>
                </a:cubicBezTo>
                <a:cubicBezTo>
                  <a:pt x="7677373" y="125253"/>
                  <a:pt x="7651638" y="79795"/>
                  <a:pt x="7568306" y="69736"/>
                </a:cubicBezTo>
                <a:cubicBezTo>
                  <a:pt x="7449957" y="55455"/>
                  <a:pt x="7289968" y="131210"/>
                  <a:pt x="7096576" y="127004"/>
                </a:cubicBezTo>
                <a:cubicBezTo>
                  <a:pt x="6980284" y="124476"/>
                  <a:pt x="6977587" y="75118"/>
                  <a:pt x="6901256" y="57336"/>
                </a:cubicBezTo>
                <a:cubicBezTo>
                  <a:pt x="6977789" y="216824"/>
                  <a:pt x="6984752" y="245249"/>
                  <a:pt x="7166247" y="230145"/>
                </a:cubicBezTo>
                <a:lnTo>
                  <a:pt x="7152981" y="298885"/>
                </a:lnTo>
                <a:cubicBezTo>
                  <a:pt x="7196352" y="295805"/>
                  <a:pt x="7209628" y="284911"/>
                  <a:pt x="7246898" y="276227"/>
                </a:cubicBezTo>
                <a:lnTo>
                  <a:pt x="7246898" y="322310"/>
                </a:lnTo>
                <a:cubicBezTo>
                  <a:pt x="7274282" y="307823"/>
                  <a:pt x="7286176" y="295717"/>
                  <a:pt x="7316023" y="287749"/>
                </a:cubicBezTo>
                <a:cubicBezTo>
                  <a:pt x="7316023" y="468820"/>
                  <a:pt x="7536075" y="527400"/>
                  <a:pt x="7589802" y="411745"/>
                </a:cubicBezTo>
                <a:cubicBezTo>
                  <a:pt x="7605465" y="378030"/>
                  <a:pt x="7598385" y="363396"/>
                  <a:pt x="7609041" y="338815"/>
                </a:cubicBezTo>
                <a:cubicBezTo>
                  <a:pt x="7619394" y="314939"/>
                  <a:pt x="7625972" y="315631"/>
                  <a:pt x="7645283" y="305929"/>
                </a:cubicBezTo>
                <a:lnTo>
                  <a:pt x="7546451" y="218623"/>
                </a:lnTo>
                <a:lnTo>
                  <a:pt x="7510833" y="252133"/>
                </a:lnTo>
                <a:cubicBezTo>
                  <a:pt x="7479553" y="278615"/>
                  <a:pt x="7454209" y="279438"/>
                  <a:pt x="7431237" y="310792"/>
                </a:cubicBezTo>
                <a:cubicBezTo>
                  <a:pt x="7488586" y="315563"/>
                  <a:pt x="7507482" y="315462"/>
                  <a:pt x="7511888" y="368393"/>
                </a:cubicBezTo>
                <a:cubicBezTo>
                  <a:pt x="7448840" y="398643"/>
                  <a:pt x="7403859" y="376756"/>
                  <a:pt x="7407135" y="299679"/>
                </a:cubicBezTo>
                <a:cubicBezTo>
                  <a:pt x="7414467" y="127076"/>
                  <a:pt x="7775082" y="205890"/>
                  <a:pt x="7670436" y="423220"/>
                </a:cubicBezTo>
                <a:cubicBezTo>
                  <a:pt x="7570461" y="630845"/>
                  <a:pt x="7250784" y="388986"/>
                  <a:pt x="7118548" y="335448"/>
                </a:cubicBezTo>
                <a:lnTo>
                  <a:pt x="6582588" y="76451"/>
                </a:lnTo>
                <a:cubicBezTo>
                  <a:pt x="6454027" y="11629"/>
                  <a:pt x="6257734" y="-43091"/>
                  <a:pt x="6137566" y="77091"/>
                </a:cubicBezTo>
                <a:cubicBezTo>
                  <a:pt x="6102847" y="111808"/>
                  <a:pt x="6091802" y="140971"/>
                  <a:pt x="6072275" y="184614"/>
                </a:cubicBezTo>
                <a:cubicBezTo>
                  <a:pt x="6061794" y="208039"/>
                  <a:pt x="6069015" y="194421"/>
                  <a:pt x="6060204" y="207105"/>
                </a:cubicBezTo>
                <a:cubicBezTo>
                  <a:pt x="6004828" y="-30567"/>
                  <a:pt x="5777905" y="-39012"/>
                  <a:pt x="5572379" y="64926"/>
                </a:cubicBezTo>
                <a:cubicBezTo>
                  <a:pt x="5527601" y="87570"/>
                  <a:pt x="5491523" y="106054"/>
                  <a:pt x="5449745" y="126628"/>
                </a:cubicBezTo>
                <a:lnTo>
                  <a:pt x="4675578" y="493081"/>
                </a:lnTo>
                <a:cubicBezTo>
                  <a:pt x="4473091" y="559335"/>
                  <a:pt x="4363520" y="320164"/>
                  <a:pt x="4504175" y="229492"/>
                </a:cubicBezTo>
                <a:cubicBezTo>
                  <a:pt x="4566831" y="189101"/>
                  <a:pt x="4723734" y="167365"/>
                  <a:pt x="4723734" y="345353"/>
                </a:cubicBezTo>
                <a:cubicBezTo>
                  <a:pt x="4675856" y="377409"/>
                  <a:pt x="4703165" y="379914"/>
                  <a:pt x="4620042" y="379914"/>
                </a:cubicBezTo>
                <a:cubicBezTo>
                  <a:pt x="4621368" y="320341"/>
                  <a:pt x="4634219" y="315364"/>
                  <a:pt x="4689168" y="310792"/>
                </a:cubicBezTo>
                <a:lnTo>
                  <a:pt x="4689168" y="287749"/>
                </a:lnTo>
                <a:cubicBezTo>
                  <a:pt x="4637456" y="275702"/>
                  <a:pt x="4611116" y="256911"/>
                  <a:pt x="4585476" y="218623"/>
                </a:cubicBezTo>
                <a:cubicBezTo>
                  <a:pt x="4550740" y="244077"/>
                  <a:pt x="4576273" y="232316"/>
                  <a:pt x="4564463" y="243695"/>
                </a:cubicBezTo>
                <a:cubicBezTo>
                  <a:pt x="4526458" y="280319"/>
                  <a:pt x="4523320" y="251489"/>
                  <a:pt x="4481784" y="299270"/>
                </a:cubicBezTo>
                <a:cubicBezTo>
                  <a:pt x="4492670" y="326235"/>
                  <a:pt x="4485475" y="303728"/>
                  <a:pt x="4497258" y="318355"/>
                </a:cubicBezTo>
                <a:cubicBezTo>
                  <a:pt x="4521399" y="348321"/>
                  <a:pt x="4521641" y="380394"/>
                  <a:pt x="4539205" y="414664"/>
                </a:cubicBezTo>
                <a:cubicBezTo>
                  <a:pt x="4558177" y="451678"/>
                  <a:pt x="4607090" y="468898"/>
                  <a:pt x="4651591" y="466674"/>
                </a:cubicBezTo>
                <a:cubicBezTo>
                  <a:pt x="4749939" y="461753"/>
                  <a:pt x="4813722" y="385694"/>
                  <a:pt x="4815903" y="287749"/>
                </a:cubicBezTo>
                <a:cubicBezTo>
                  <a:pt x="4845750" y="295717"/>
                  <a:pt x="4857645" y="307823"/>
                  <a:pt x="4885029" y="322310"/>
                </a:cubicBezTo>
                <a:lnTo>
                  <a:pt x="4885029" y="276227"/>
                </a:lnTo>
                <a:cubicBezTo>
                  <a:pt x="4910020" y="282050"/>
                  <a:pt x="4955487" y="300371"/>
                  <a:pt x="4977202" y="310792"/>
                </a:cubicBezTo>
                <a:cubicBezTo>
                  <a:pt x="4973475" y="266032"/>
                  <a:pt x="4966807" y="280773"/>
                  <a:pt x="4965680" y="230145"/>
                </a:cubicBezTo>
                <a:cubicBezTo>
                  <a:pt x="5143324" y="244929"/>
                  <a:pt x="5153511" y="203144"/>
                  <a:pt x="5230671" y="57336"/>
                </a:cubicBezTo>
                <a:cubicBezTo>
                  <a:pt x="5159994" y="73799"/>
                  <a:pt x="5129781" y="122961"/>
                  <a:pt x="5046860" y="126991"/>
                </a:cubicBezTo>
                <a:cubicBezTo>
                  <a:pt x="4843004" y="136902"/>
                  <a:pt x="4720866" y="56814"/>
                  <a:pt x="4574356" y="68714"/>
                </a:cubicBezTo>
                <a:cubicBezTo>
                  <a:pt x="4473812" y="76882"/>
                  <a:pt x="4459220" y="122128"/>
                  <a:pt x="4401137" y="161020"/>
                </a:cubicBezTo>
                <a:cubicBezTo>
                  <a:pt x="4388730" y="114558"/>
                  <a:pt x="4370366" y="100672"/>
                  <a:pt x="4332008" y="80376"/>
                </a:cubicBezTo>
                <a:cubicBezTo>
                  <a:pt x="4298363" y="109617"/>
                  <a:pt x="4295913" y="120371"/>
                  <a:pt x="4274401" y="161020"/>
                </a:cubicBezTo>
                <a:cubicBezTo>
                  <a:pt x="4218450" y="123555"/>
                  <a:pt x="4204358" y="80830"/>
                  <a:pt x="4111779" y="69642"/>
                </a:cubicBezTo>
                <a:cubicBezTo>
                  <a:pt x="4002134" y="56389"/>
                  <a:pt x="3826270" y="131168"/>
                  <a:pt x="3640049" y="127141"/>
                </a:cubicBezTo>
                <a:cubicBezTo>
                  <a:pt x="3544248" y="125071"/>
                  <a:pt x="3523154" y="75572"/>
                  <a:pt x="3444867" y="57336"/>
                </a:cubicBezTo>
                <a:cubicBezTo>
                  <a:pt x="3523049" y="205081"/>
                  <a:pt x="3531351" y="245001"/>
                  <a:pt x="3709857" y="230145"/>
                </a:cubicBezTo>
                <a:cubicBezTo>
                  <a:pt x="3708731" y="280773"/>
                  <a:pt x="3702062" y="266032"/>
                  <a:pt x="3698336" y="310792"/>
                </a:cubicBezTo>
                <a:cubicBezTo>
                  <a:pt x="3720050" y="300371"/>
                  <a:pt x="3765518" y="282050"/>
                  <a:pt x="3790508" y="276227"/>
                </a:cubicBezTo>
                <a:lnTo>
                  <a:pt x="3790508" y="322310"/>
                </a:lnTo>
                <a:cubicBezTo>
                  <a:pt x="3817893" y="307823"/>
                  <a:pt x="3829787" y="295717"/>
                  <a:pt x="3859634" y="287749"/>
                </a:cubicBezTo>
                <a:cubicBezTo>
                  <a:pt x="3874638" y="468016"/>
                  <a:pt x="4097890" y="547458"/>
                  <a:pt x="4151042" y="371766"/>
                </a:cubicBezTo>
                <a:cubicBezTo>
                  <a:pt x="4170569" y="307216"/>
                  <a:pt x="4138991" y="328302"/>
                  <a:pt x="4193753" y="322310"/>
                </a:cubicBezTo>
                <a:cubicBezTo>
                  <a:pt x="4184870" y="215577"/>
                  <a:pt x="4126969" y="313701"/>
                  <a:pt x="4101583" y="218623"/>
                </a:cubicBezTo>
                <a:cubicBezTo>
                  <a:pt x="4042549" y="234387"/>
                  <a:pt x="4091776" y="229606"/>
                  <a:pt x="4043232" y="263965"/>
                </a:cubicBezTo>
                <a:cubicBezTo>
                  <a:pt x="4008346" y="288657"/>
                  <a:pt x="4002082" y="273625"/>
                  <a:pt x="3974848" y="310792"/>
                </a:cubicBezTo>
                <a:cubicBezTo>
                  <a:pt x="4036145" y="312157"/>
                  <a:pt x="4054091" y="316761"/>
                  <a:pt x="4055495" y="379914"/>
                </a:cubicBezTo>
                <a:cubicBezTo>
                  <a:pt x="4020645" y="379914"/>
                  <a:pt x="3994933" y="386422"/>
                  <a:pt x="3972895" y="370185"/>
                </a:cubicBezTo>
                <a:cubicBezTo>
                  <a:pt x="3955301" y="357221"/>
                  <a:pt x="3947584" y="323463"/>
                  <a:pt x="3953339" y="290835"/>
                </a:cubicBezTo>
                <a:cubicBezTo>
                  <a:pt x="3983087" y="122072"/>
                  <a:pt x="4324166" y="224169"/>
                  <a:pt x="4210050" y="430764"/>
                </a:cubicBezTo>
                <a:cubicBezTo>
                  <a:pt x="4123338" y="587747"/>
                  <a:pt x="3908410" y="456318"/>
                  <a:pt x="3802024" y="402960"/>
                </a:cubicBezTo>
                <a:lnTo>
                  <a:pt x="3126120" y="76526"/>
                </a:lnTo>
                <a:cubicBezTo>
                  <a:pt x="3051472" y="38983"/>
                  <a:pt x="2933094" y="-18663"/>
                  <a:pt x="2817524" y="5908"/>
                </a:cubicBezTo>
                <a:cubicBezTo>
                  <a:pt x="2736027" y="23233"/>
                  <a:pt x="2676073" y="60057"/>
                  <a:pt x="2642114" y="130194"/>
                </a:cubicBezTo>
                <a:cubicBezTo>
                  <a:pt x="2620144" y="175568"/>
                  <a:pt x="2638796" y="169951"/>
                  <a:pt x="2603815" y="195584"/>
                </a:cubicBezTo>
                <a:cubicBezTo>
                  <a:pt x="2596062" y="102436"/>
                  <a:pt x="2495835" y="20718"/>
                  <a:pt x="2403698" y="3831"/>
                </a:cubicBezTo>
                <a:cubicBezTo>
                  <a:pt x="2213529" y="-31027"/>
                  <a:pt x="1752269" y="254556"/>
                  <a:pt x="1558704" y="337159"/>
                </a:cubicBezTo>
                <a:cubicBezTo>
                  <a:pt x="1459813" y="379365"/>
                  <a:pt x="1388470" y="418612"/>
                  <a:pt x="1294442" y="464617"/>
                </a:cubicBezTo>
                <a:cubicBezTo>
                  <a:pt x="958836" y="628820"/>
                  <a:pt x="891595" y="209244"/>
                  <a:pt x="1140641" y="205597"/>
                </a:cubicBezTo>
                <a:cubicBezTo>
                  <a:pt x="1185756" y="204937"/>
                  <a:pt x="1191410" y="204192"/>
                  <a:pt x="1220322" y="219551"/>
                </a:cubicBezTo>
                <a:cubicBezTo>
                  <a:pt x="1268109" y="244932"/>
                  <a:pt x="1287557" y="326585"/>
                  <a:pt x="1252276" y="364686"/>
                </a:cubicBezTo>
                <a:cubicBezTo>
                  <a:pt x="1229454" y="389329"/>
                  <a:pt x="1206145" y="379914"/>
                  <a:pt x="1163650" y="379914"/>
                </a:cubicBezTo>
                <a:cubicBezTo>
                  <a:pt x="1165083" y="315690"/>
                  <a:pt x="1186847" y="315570"/>
                  <a:pt x="1244301" y="310792"/>
                </a:cubicBezTo>
                <a:cubicBezTo>
                  <a:pt x="1217733" y="274529"/>
                  <a:pt x="1221505" y="292566"/>
                  <a:pt x="1182984" y="268419"/>
                </a:cubicBezTo>
                <a:cubicBezTo>
                  <a:pt x="1124668" y="231859"/>
                  <a:pt x="1177392" y="234599"/>
                  <a:pt x="1117565" y="218623"/>
                </a:cubicBezTo>
                <a:cubicBezTo>
                  <a:pt x="1105729" y="269428"/>
                  <a:pt x="1069605" y="284388"/>
                  <a:pt x="1013873" y="299270"/>
                </a:cubicBezTo>
                <a:lnTo>
                  <a:pt x="1071480" y="322310"/>
                </a:lnTo>
                <a:cubicBezTo>
                  <a:pt x="1071480" y="552984"/>
                  <a:pt x="1359514" y="495563"/>
                  <a:pt x="1359514" y="287749"/>
                </a:cubicBezTo>
                <a:cubicBezTo>
                  <a:pt x="1389361" y="295717"/>
                  <a:pt x="1401256" y="307823"/>
                  <a:pt x="1428640" y="322310"/>
                </a:cubicBezTo>
                <a:lnTo>
                  <a:pt x="1428640" y="276227"/>
                </a:lnTo>
                <a:cubicBezTo>
                  <a:pt x="1465910" y="284911"/>
                  <a:pt x="1479186" y="295805"/>
                  <a:pt x="1520813" y="299270"/>
                </a:cubicBezTo>
                <a:lnTo>
                  <a:pt x="1507544" y="230530"/>
                </a:lnTo>
                <a:cubicBezTo>
                  <a:pt x="1592326" y="237055"/>
                  <a:pt x="1619684" y="256738"/>
                  <a:pt x="1685394" y="198866"/>
                </a:cubicBezTo>
                <a:cubicBezTo>
                  <a:pt x="1727138" y="162100"/>
                  <a:pt x="1760329" y="117213"/>
                  <a:pt x="1774281" y="57336"/>
                </a:cubicBezTo>
                <a:cubicBezTo>
                  <a:pt x="1663202" y="83210"/>
                  <a:pt x="1648842" y="178671"/>
                  <a:pt x="1345572" y="105835"/>
                </a:cubicBezTo>
                <a:cubicBezTo>
                  <a:pt x="1072894" y="40348"/>
                  <a:pt x="1110400" y="50100"/>
                  <a:pt x="944747" y="161020"/>
                </a:cubicBezTo>
                <a:cubicBezTo>
                  <a:pt x="934793" y="123741"/>
                  <a:pt x="915306" y="99235"/>
                  <a:pt x="887141" y="80376"/>
                </a:cubicBezTo>
                <a:cubicBezTo>
                  <a:pt x="851366" y="104330"/>
                  <a:pt x="834122" y="117399"/>
                  <a:pt x="829534" y="172541"/>
                </a:cubicBezTo>
                <a:cubicBezTo>
                  <a:pt x="775650" y="133065"/>
                  <a:pt x="756949" y="80494"/>
                  <a:pt x="667164" y="69857"/>
                </a:cubicBezTo>
                <a:cubicBezTo>
                  <a:pt x="482057" y="47928"/>
                  <a:pt x="383441" y="140962"/>
                  <a:pt x="195995" y="126334"/>
                </a:cubicBezTo>
                <a:cubicBezTo>
                  <a:pt x="120292" y="120427"/>
                  <a:pt x="77708" y="75438"/>
                  <a:pt x="0" y="57336"/>
                </a:cubicBezTo>
                <a:cubicBezTo>
                  <a:pt x="14840" y="121028"/>
                  <a:pt x="32848" y="159971"/>
                  <a:pt x="77228" y="199003"/>
                </a:cubicBezTo>
                <a:cubicBezTo>
                  <a:pt x="126896" y="242692"/>
                  <a:pt x="166335" y="241667"/>
                  <a:pt x="253468" y="241667"/>
                </a:cubicBezTo>
                <a:lnTo>
                  <a:pt x="253468" y="299270"/>
                </a:lnTo>
                <a:lnTo>
                  <a:pt x="333587" y="274617"/>
                </a:lnTo>
                <a:lnTo>
                  <a:pt x="334119" y="333831"/>
                </a:lnTo>
                <a:cubicBezTo>
                  <a:pt x="362523" y="314812"/>
                  <a:pt x="388036" y="294127"/>
                  <a:pt x="414767" y="276227"/>
                </a:cubicBezTo>
                <a:cubicBezTo>
                  <a:pt x="414767" y="376060"/>
                  <a:pt x="441080" y="403319"/>
                  <a:pt x="506937" y="460561"/>
                </a:cubicBezTo>
                <a:close/>
              </a:path>
            </a:pathLst>
          </a:custGeom>
          <a:solidFill>
            <a:srgbClr val="FEC50C"/>
          </a:soli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11;g1acc5e1ce75_0_1"/>
          <p:cNvSpPr/>
          <p:nvPr/>
        </p:nvSpPr>
        <p:spPr>
          <a:xfrm>
            <a:off x="5025536" y="1943956"/>
            <a:ext cx="1961560" cy="266777"/>
          </a:xfrm>
          <a:custGeom>
            <a:avLst/>
            <a:gdLst/>
            <a:ahLst/>
            <a:cxnLst/>
            <a:rect l="l" t="t" r="r" b="b"/>
            <a:pathLst>
              <a:path w="8675536" h="1179893" extrusionOk="0">
                <a:moveTo>
                  <a:pt x="8180123" y="725534"/>
                </a:moveTo>
                <a:cubicBezTo>
                  <a:pt x="8120439" y="720570"/>
                  <a:pt x="8081836" y="699928"/>
                  <a:pt x="8028044" y="734753"/>
                </a:cubicBezTo>
                <a:cubicBezTo>
                  <a:pt x="7960003" y="778804"/>
                  <a:pt x="7983488" y="829106"/>
                  <a:pt x="7984258" y="863785"/>
                </a:cubicBezTo>
                <a:lnTo>
                  <a:pt x="7926655" y="863785"/>
                </a:lnTo>
                <a:cubicBezTo>
                  <a:pt x="7944095" y="929103"/>
                  <a:pt x="7940313" y="870982"/>
                  <a:pt x="8011852" y="939879"/>
                </a:cubicBezTo>
                <a:cubicBezTo>
                  <a:pt x="8028661" y="956067"/>
                  <a:pt x="8018122" y="951571"/>
                  <a:pt x="8041865" y="967472"/>
                </a:cubicBezTo>
                <a:cubicBezTo>
                  <a:pt x="8072071" y="945340"/>
                  <a:pt x="8052937" y="936636"/>
                  <a:pt x="8092807" y="914720"/>
                </a:cubicBezTo>
                <a:cubicBezTo>
                  <a:pt x="8133855" y="892158"/>
                  <a:pt x="8126706" y="916758"/>
                  <a:pt x="8157079" y="875303"/>
                </a:cubicBezTo>
                <a:cubicBezTo>
                  <a:pt x="8114796" y="874363"/>
                  <a:pt x="8093228" y="865849"/>
                  <a:pt x="8064909" y="852264"/>
                </a:cubicBezTo>
                <a:cubicBezTo>
                  <a:pt x="8080481" y="785431"/>
                  <a:pt x="8102803" y="791658"/>
                  <a:pt x="8157079" y="817703"/>
                </a:cubicBezTo>
                <a:cubicBezTo>
                  <a:pt x="8209039" y="1040715"/>
                  <a:pt x="7962648" y="1036215"/>
                  <a:pt x="7914401" y="887403"/>
                </a:cubicBezTo>
                <a:cubicBezTo>
                  <a:pt x="7877836" y="774621"/>
                  <a:pt x="7927291" y="624052"/>
                  <a:pt x="8136037" y="700496"/>
                </a:cubicBezTo>
                <a:cubicBezTo>
                  <a:pt x="8164861" y="711051"/>
                  <a:pt x="8161370" y="709238"/>
                  <a:pt x="8180123" y="725534"/>
                </a:cubicBezTo>
                <a:close/>
                <a:moveTo>
                  <a:pt x="495414" y="725534"/>
                </a:moveTo>
                <a:cubicBezTo>
                  <a:pt x="535565" y="690637"/>
                  <a:pt x="671188" y="650553"/>
                  <a:pt x="729568" y="710287"/>
                </a:cubicBezTo>
                <a:cubicBezTo>
                  <a:pt x="782792" y="764746"/>
                  <a:pt x="783390" y="882057"/>
                  <a:pt x="735068" y="942133"/>
                </a:cubicBezTo>
                <a:cubicBezTo>
                  <a:pt x="620416" y="1084671"/>
                  <a:pt x="426152" y="897611"/>
                  <a:pt x="527760" y="814136"/>
                </a:cubicBezTo>
                <a:cubicBezTo>
                  <a:pt x="570618" y="778925"/>
                  <a:pt x="599472" y="804378"/>
                  <a:pt x="610628" y="852264"/>
                </a:cubicBezTo>
                <a:cubicBezTo>
                  <a:pt x="582310" y="865849"/>
                  <a:pt x="560742" y="874363"/>
                  <a:pt x="518459" y="875303"/>
                </a:cubicBezTo>
                <a:cubicBezTo>
                  <a:pt x="557391" y="928440"/>
                  <a:pt x="559801" y="882429"/>
                  <a:pt x="607953" y="935585"/>
                </a:cubicBezTo>
                <a:cubicBezTo>
                  <a:pt x="620263" y="949174"/>
                  <a:pt x="595674" y="939631"/>
                  <a:pt x="633672" y="967472"/>
                </a:cubicBezTo>
                <a:cubicBezTo>
                  <a:pt x="665923" y="945875"/>
                  <a:pt x="651396" y="942848"/>
                  <a:pt x="688232" y="918342"/>
                </a:cubicBezTo>
                <a:cubicBezTo>
                  <a:pt x="732191" y="889094"/>
                  <a:pt x="735218" y="914962"/>
                  <a:pt x="748883" y="863785"/>
                </a:cubicBezTo>
                <a:lnTo>
                  <a:pt x="691279" y="863785"/>
                </a:lnTo>
                <a:cubicBezTo>
                  <a:pt x="704669" y="702847"/>
                  <a:pt x="626657" y="714614"/>
                  <a:pt x="495414" y="725534"/>
                </a:cubicBezTo>
                <a:close/>
                <a:moveTo>
                  <a:pt x="7788397" y="425996"/>
                </a:moveTo>
                <a:lnTo>
                  <a:pt x="7892089" y="598808"/>
                </a:lnTo>
                <a:cubicBezTo>
                  <a:pt x="7846997" y="629000"/>
                  <a:pt x="7805729" y="690281"/>
                  <a:pt x="7799919" y="760099"/>
                </a:cubicBezTo>
                <a:cubicBezTo>
                  <a:pt x="7774050" y="722870"/>
                  <a:pt x="7776669" y="660387"/>
                  <a:pt x="7684705" y="598808"/>
                </a:cubicBezTo>
                <a:cubicBezTo>
                  <a:pt x="7722129" y="542925"/>
                  <a:pt x="7781009" y="514765"/>
                  <a:pt x="7788397" y="425996"/>
                </a:cubicBezTo>
                <a:close/>
                <a:moveTo>
                  <a:pt x="5898905" y="587287"/>
                </a:moveTo>
                <a:cubicBezTo>
                  <a:pt x="5938909" y="560501"/>
                  <a:pt x="5974690" y="537423"/>
                  <a:pt x="6004661" y="497186"/>
                </a:cubicBezTo>
                <a:lnTo>
                  <a:pt x="6051948" y="406219"/>
                </a:lnTo>
                <a:cubicBezTo>
                  <a:pt x="6053480" y="403022"/>
                  <a:pt x="6057882" y="393610"/>
                  <a:pt x="6059400" y="390629"/>
                </a:cubicBezTo>
                <a:lnTo>
                  <a:pt x="6071723" y="368393"/>
                </a:lnTo>
                <a:cubicBezTo>
                  <a:pt x="6082588" y="498943"/>
                  <a:pt x="6198367" y="551511"/>
                  <a:pt x="6233022" y="598808"/>
                </a:cubicBezTo>
                <a:cubicBezTo>
                  <a:pt x="6114845" y="630361"/>
                  <a:pt x="6077366" y="790653"/>
                  <a:pt x="6060204" y="817703"/>
                </a:cubicBezTo>
                <a:cubicBezTo>
                  <a:pt x="6055390" y="759876"/>
                  <a:pt x="6030237" y="718866"/>
                  <a:pt x="5999406" y="682642"/>
                </a:cubicBezTo>
                <a:cubicBezTo>
                  <a:pt x="5969452" y="647451"/>
                  <a:pt x="5918063" y="613435"/>
                  <a:pt x="5898905" y="587287"/>
                </a:cubicBezTo>
                <a:close/>
                <a:moveTo>
                  <a:pt x="4239838" y="587287"/>
                </a:moveTo>
                <a:cubicBezTo>
                  <a:pt x="4275025" y="534745"/>
                  <a:pt x="4325074" y="520855"/>
                  <a:pt x="4332008" y="437518"/>
                </a:cubicBezTo>
                <a:cubicBezTo>
                  <a:pt x="4333621" y="439840"/>
                  <a:pt x="4335479" y="440989"/>
                  <a:pt x="4336084" y="444957"/>
                </a:cubicBezTo>
                <a:cubicBezTo>
                  <a:pt x="4341361" y="479662"/>
                  <a:pt x="4429119" y="577457"/>
                  <a:pt x="4435699" y="587287"/>
                </a:cubicBezTo>
                <a:cubicBezTo>
                  <a:pt x="4402374" y="637050"/>
                  <a:pt x="4349908" y="671934"/>
                  <a:pt x="4343530" y="748577"/>
                </a:cubicBezTo>
                <a:lnTo>
                  <a:pt x="4300061" y="665318"/>
                </a:lnTo>
                <a:cubicBezTo>
                  <a:pt x="4277471" y="629104"/>
                  <a:pt x="4260106" y="617550"/>
                  <a:pt x="4239838" y="587287"/>
                </a:cubicBezTo>
                <a:close/>
                <a:moveTo>
                  <a:pt x="2454035" y="575765"/>
                </a:moveTo>
                <a:cubicBezTo>
                  <a:pt x="2513909" y="559780"/>
                  <a:pt x="2597832" y="451812"/>
                  <a:pt x="2603815" y="379914"/>
                </a:cubicBezTo>
                <a:cubicBezTo>
                  <a:pt x="2639540" y="406092"/>
                  <a:pt x="2618515" y="392826"/>
                  <a:pt x="2638789" y="437106"/>
                </a:cubicBezTo>
                <a:cubicBezTo>
                  <a:pt x="2648890" y="459173"/>
                  <a:pt x="2659299" y="476889"/>
                  <a:pt x="2672584" y="495478"/>
                </a:cubicBezTo>
                <a:cubicBezTo>
                  <a:pt x="2705975" y="542207"/>
                  <a:pt x="2730025" y="556076"/>
                  <a:pt x="2776632" y="587287"/>
                </a:cubicBezTo>
                <a:cubicBezTo>
                  <a:pt x="2741586" y="635120"/>
                  <a:pt x="2647316" y="668907"/>
                  <a:pt x="2615334" y="806181"/>
                </a:cubicBezTo>
                <a:lnTo>
                  <a:pt x="2607022" y="791456"/>
                </a:lnTo>
                <a:cubicBezTo>
                  <a:pt x="2577636" y="734234"/>
                  <a:pt x="2587995" y="738976"/>
                  <a:pt x="2544882" y="680778"/>
                </a:cubicBezTo>
                <a:cubicBezTo>
                  <a:pt x="2472768" y="583430"/>
                  <a:pt x="2498154" y="659720"/>
                  <a:pt x="2454035" y="575765"/>
                </a:cubicBezTo>
                <a:close/>
                <a:moveTo>
                  <a:pt x="875619" y="425996"/>
                </a:moveTo>
                <a:lnTo>
                  <a:pt x="923562" y="516303"/>
                </a:lnTo>
                <a:cubicBezTo>
                  <a:pt x="945636" y="550080"/>
                  <a:pt x="969970" y="567653"/>
                  <a:pt x="990832" y="598808"/>
                </a:cubicBezTo>
                <a:cubicBezTo>
                  <a:pt x="944793" y="629633"/>
                  <a:pt x="923957" y="658319"/>
                  <a:pt x="900906" y="704738"/>
                </a:cubicBezTo>
                <a:lnTo>
                  <a:pt x="875619" y="748577"/>
                </a:lnTo>
                <a:cubicBezTo>
                  <a:pt x="860164" y="682250"/>
                  <a:pt x="832316" y="631531"/>
                  <a:pt x="783449" y="598808"/>
                </a:cubicBezTo>
                <a:cubicBezTo>
                  <a:pt x="817878" y="547393"/>
                  <a:pt x="869136" y="503877"/>
                  <a:pt x="875619" y="425996"/>
                </a:cubicBezTo>
                <a:close/>
                <a:moveTo>
                  <a:pt x="138255" y="472079"/>
                </a:moveTo>
                <a:cubicBezTo>
                  <a:pt x="240483" y="448265"/>
                  <a:pt x="335181" y="519046"/>
                  <a:pt x="416462" y="551031"/>
                </a:cubicBezTo>
                <a:cubicBezTo>
                  <a:pt x="456309" y="566709"/>
                  <a:pt x="472766" y="567895"/>
                  <a:pt x="495414" y="598808"/>
                </a:cubicBezTo>
                <a:cubicBezTo>
                  <a:pt x="459571" y="607159"/>
                  <a:pt x="390400" y="642147"/>
                  <a:pt x="349577" y="660351"/>
                </a:cubicBezTo>
                <a:cubicBezTo>
                  <a:pt x="248227" y="705535"/>
                  <a:pt x="243259" y="714016"/>
                  <a:pt x="138255" y="714016"/>
                </a:cubicBezTo>
                <a:cubicBezTo>
                  <a:pt x="139492" y="658473"/>
                  <a:pt x="163937" y="625848"/>
                  <a:pt x="184339" y="587287"/>
                </a:cubicBezTo>
                <a:cubicBezTo>
                  <a:pt x="160466" y="551635"/>
                  <a:pt x="139891" y="531326"/>
                  <a:pt x="138255" y="472079"/>
                </a:cubicBezTo>
                <a:close/>
                <a:moveTo>
                  <a:pt x="8491198" y="587287"/>
                </a:moveTo>
                <a:cubicBezTo>
                  <a:pt x="8511600" y="625848"/>
                  <a:pt x="8536045" y="658473"/>
                  <a:pt x="8537282" y="714016"/>
                </a:cubicBezTo>
                <a:cubicBezTo>
                  <a:pt x="8351252" y="714016"/>
                  <a:pt x="8314011" y="629999"/>
                  <a:pt x="8180123" y="598808"/>
                </a:cubicBezTo>
                <a:cubicBezTo>
                  <a:pt x="8203523" y="566873"/>
                  <a:pt x="8285859" y="537579"/>
                  <a:pt x="8338064" y="514807"/>
                </a:cubicBezTo>
                <a:cubicBezTo>
                  <a:pt x="8412912" y="482167"/>
                  <a:pt x="8432095" y="472079"/>
                  <a:pt x="8537282" y="472079"/>
                </a:cubicBezTo>
                <a:cubicBezTo>
                  <a:pt x="8532462" y="529983"/>
                  <a:pt x="8515770" y="550590"/>
                  <a:pt x="8491198" y="587287"/>
                </a:cubicBezTo>
                <a:close/>
                <a:moveTo>
                  <a:pt x="8168601" y="460561"/>
                </a:moveTo>
                <a:lnTo>
                  <a:pt x="8130096" y="479668"/>
                </a:lnTo>
                <a:cubicBezTo>
                  <a:pt x="8110142" y="487304"/>
                  <a:pt x="8095432" y="491210"/>
                  <a:pt x="8076568" y="496121"/>
                </a:cubicBezTo>
                <a:cubicBezTo>
                  <a:pt x="7937785" y="532285"/>
                  <a:pt x="7880766" y="413329"/>
                  <a:pt x="7914088" y="298536"/>
                </a:cubicBezTo>
                <a:cubicBezTo>
                  <a:pt x="7957099" y="150373"/>
                  <a:pt x="8121879" y="179092"/>
                  <a:pt x="8159515" y="251059"/>
                </a:cubicBezTo>
                <a:cubicBezTo>
                  <a:pt x="8180737" y="291638"/>
                  <a:pt x="8165292" y="333136"/>
                  <a:pt x="8157079" y="368393"/>
                </a:cubicBezTo>
                <a:cubicBezTo>
                  <a:pt x="8123182" y="376292"/>
                  <a:pt x="8121915" y="379914"/>
                  <a:pt x="8076431" y="379914"/>
                </a:cubicBezTo>
                <a:cubicBezTo>
                  <a:pt x="8073390" y="344242"/>
                  <a:pt x="8076572" y="358135"/>
                  <a:pt x="8064909" y="333831"/>
                </a:cubicBezTo>
                <a:cubicBezTo>
                  <a:pt x="8141142" y="282785"/>
                  <a:pt x="8121572" y="336209"/>
                  <a:pt x="8157079" y="287749"/>
                </a:cubicBezTo>
                <a:cubicBezTo>
                  <a:pt x="8058472" y="264778"/>
                  <a:pt x="8064511" y="254844"/>
                  <a:pt x="8053387" y="207105"/>
                </a:cubicBezTo>
                <a:lnTo>
                  <a:pt x="7992443" y="261368"/>
                </a:lnTo>
                <a:cubicBezTo>
                  <a:pt x="7949784" y="289000"/>
                  <a:pt x="7958912" y="262619"/>
                  <a:pt x="7926655" y="310792"/>
                </a:cubicBezTo>
                <a:lnTo>
                  <a:pt x="7984258" y="310792"/>
                </a:lnTo>
                <a:cubicBezTo>
                  <a:pt x="7984258" y="492199"/>
                  <a:pt x="8047799" y="463252"/>
                  <a:pt x="8168601" y="460561"/>
                </a:cubicBezTo>
                <a:close/>
                <a:moveTo>
                  <a:pt x="506937" y="460561"/>
                </a:moveTo>
                <a:cubicBezTo>
                  <a:pt x="568600" y="461932"/>
                  <a:pt x="593894" y="481716"/>
                  <a:pt x="652748" y="445114"/>
                </a:cubicBezTo>
                <a:cubicBezTo>
                  <a:pt x="715208" y="406265"/>
                  <a:pt x="692703" y="374748"/>
                  <a:pt x="691279" y="310792"/>
                </a:cubicBezTo>
                <a:lnTo>
                  <a:pt x="748883" y="310792"/>
                </a:lnTo>
                <a:cubicBezTo>
                  <a:pt x="716626" y="262619"/>
                  <a:pt x="725754" y="289000"/>
                  <a:pt x="683095" y="261368"/>
                </a:cubicBezTo>
                <a:cubicBezTo>
                  <a:pt x="681028" y="260026"/>
                  <a:pt x="678190" y="258165"/>
                  <a:pt x="676227" y="256718"/>
                </a:cubicBezTo>
                <a:cubicBezTo>
                  <a:pt x="674290" y="255288"/>
                  <a:pt x="671694" y="253093"/>
                  <a:pt x="669865" y="251558"/>
                </a:cubicBezTo>
                <a:cubicBezTo>
                  <a:pt x="668931" y="250774"/>
                  <a:pt x="656507" y="237385"/>
                  <a:pt x="652980" y="233878"/>
                </a:cubicBezTo>
                <a:cubicBezTo>
                  <a:pt x="635279" y="216301"/>
                  <a:pt x="642879" y="220985"/>
                  <a:pt x="622150" y="207105"/>
                </a:cubicBezTo>
                <a:cubicBezTo>
                  <a:pt x="611017" y="254893"/>
                  <a:pt x="616428" y="264925"/>
                  <a:pt x="518459" y="287749"/>
                </a:cubicBezTo>
                <a:cubicBezTo>
                  <a:pt x="553965" y="336209"/>
                  <a:pt x="534396" y="282785"/>
                  <a:pt x="610628" y="333831"/>
                </a:cubicBezTo>
                <a:cubicBezTo>
                  <a:pt x="600210" y="354846"/>
                  <a:pt x="601742" y="348243"/>
                  <a:pt x="599106" y="379914"/>
                </a:cubicBezTo>
                <a:cubicBezTo>
                  <a:pt x="553622" y="379914"/>
                  <a:pt x="552355" y="376292"/>
                  <a:pt x="518459" y="368393"/>
                </a:cubicBezTo>
                <a:cubicBezTo>
                  <a:pt x="467847" y="151163"/>
                  <a:pt x="700159" y="147434"/>
                  <a:pt x="756407" y="280254"/>
                </a:cubicBezTo>
                <a:cubicBezTo>
                  <a:pt x="848064" y="496693"/>
                  <a:pt x="606164" y="546805"/>
                  <a:pt x="506937" y="460561"/>
                </a:cubicBezTo>
                <a:close/>
                <a:moveTo>
                  <a:pt x="6256065" y="322310"/>
                </a:moveTo>
                <a:cubicBezTo>
                  <a:pt x="6373683" y="294910"/>
                  <a:pt x="6403612" y="390642"/>
                  <a:pt x="6335649" y="425849"/>
                </a:cubicBezTo>
                <a:cubicBezTo>
                  <a:pt x="6218798" y="486383"/>
                  <a:pt x="6128066" y="269781"/>
                  <a:pt x="6229566" y="169086"/>
                </a:cubicBezTo>
                <a:cubicBezTo>
                  <a:pt x="6332513" y="66957"/>
                  <a:pt x="6513084" y="179970"/>
                  <a:pt x="6605544" y="226305"/>
                </a:cubicBezTo>
                <a:lnTo>
                  <a:pt x="7121779" y="470466"/>
                </a:lnTo>
                <a:cubicBezTo>
                  <a:pt x="7165457" y="488149"/>
                  <a:pt x="7355563" y="574149"/>
                  <a:pt x="7373630" y="598808"/>
                </a:cubicBezTo>
                <a:lnTo>
                  <a:pt x="6624574" y="944259"/>
                </a:lnTo>
                <a:cubicBezTo>
                  <a:pt x="6498096" y="1006549"/>
                  <a:pt x="6456434" y="1048115"/>
                  <a:pt x="6313672" y="1048115"/>
                </a:cubicBezTo>
                <a:cubicBezTo>
                  <a:pt x="6150737" y="1048115"/>
                  <a:pt x="6133553" y="748577"/>
                  <a:pt x="6313672" y="748577"/>
                </a:cubicBezTo>
                <a:cubicBezTo>
                  <a:pt x="6351204" y="748577"/>
                  <a:pt x="6358098" y="781274"/>
                  <a:pt x="6371279" y="806181"/>
                </a:cubicBezTo>
                <a:cubicBezTo>
                  <a:pt x="6360858" y="827193"/>
                  <a:pt x="6362393" y="820593"/>
                  <a:pt x="6359757" y="852264"/>
                </a:cubicBezTo>
                <a:cubicBezTo>
                  <a:pt x="6315824" y="862498"/>
                  <a:pt x="6313953" y="863785"/>
                  <a:pt x="6256065" y="863785"/>
                </a:cubicBezTo>
                <a:cubicBezTo>
                  <a:pt x="6271046" y="919880"/>
                  <a:pt x="6296350" y="913705"/>
                  <a:pt x="6340743" y="940399"/>
                </a:cubicBezTo>
                <a:cubicBezTo>
                  <a:pt x="6389003" y="969421"/>
                  <a:pt x="6376103" y="994845"/>
                  <a:pt x="6417364" y="1025075"/>
                </a:cubicBezTo>
                <a:cubicBezTo>
                  <a:pt x="6511516" y="884480"/>
                  <a:pt x="6419849" y="984443"/>
                  <a:pt x="6519024" y="930879"/>
                </a:cubicBezTo>
                <a:cubicBezTo>
                  <a:pt x="6548705" y="914848"/>
                  <a:pt x="6560409" y="891041"/>
                  <a:pt x="6578663" y="863785"/>
                </a:cubicBezTo>
                <a:cubicBezTo>
                  <a:pt x="6396048" y="863785"/>
                  <a:pt x="6516905" y="834269"/>
                  <a:pt x="6428886" y="667933"/>
                </a:cubicBezTo>
                <a:cubicBezTo>
                  <a:pt x="6776735" y="667933"/>
                  <a:pt x="6728439" y="635139"/>
                  <a:pt x="6728439" y="840742"/>
                </a:cubicBezTo>
                <a:cubicBezTo>
                  <a:pt x="6824400" y="794699"/>
                  <a:pt x="6840955" y="778406"/>
                  <a:pt x="6866694" y="667933"/>
                </a:cubicBezTo>
                <a:cubicBezTo>
                  <a:pt x="6922383" y="680905"/>
                  <a:pt x="6888595" y="690973"/>
                  <a:pt x="6970385" y="690973"/>
                </a:cubicBezTo>
                <a:cubicBezTo>
                  <a:pt x="7024197" y="690973"/>
                  <a:pt x="7109404" y="632079"/>
                  <a:pt x="7131684" y="598808"/>
                </a:cubicBezTo>
                <a:cubicBezTo>
                  <a:pt x="7120815" y="558104"/>
                  <a:pt x="6996845" y="431016"/>
                  <a:pt x="6866694" y="518161"/>
                </a:cubicBezTo>
                <a:cubicBezTo>
                  <a:pt x="6844142" y="421369"/>
                  <a:pt x="6827340" y="368393"/>
                  <a:pt x="6728439" y="345353"/>
                </a:cubicBezTo>
                <a:cubicBezTo>
                  <a:pt x="6728439" y="550296"/>
                  <a:pt x="6781516" y="518161"/>
                  <a:pt x="6428886" y="518161"/>
                </a:cubicBezTo>
                <a:cubicBezTo>
                  <a:pt x="6454997" y="468813"/>
                  <a:pt x="6473344" y="395331"/>
                  <a:pt x="6474971" y="322310"/>
                </a:cubicBezTo>
                <a:lnTo>
                  <a:pt x="6567140" y="322310"/>
                </a:lnTo>
                <a:cubicBezTo>
                  <a:pt x="6562264" y="263726"/>
                  <a:pt x="6534541" y="261342"/>
                  <a:pt x="6490125" y="238031"/>
                </a:cubicBezTo>
                <a:cubicBezTo>
                  <a:pt x="6419225" y="200829"/>
                  <a:pt x="6456982" y="177753"/>
                  <a:pt x="6394320" y="161020"/>
                </a:cubicBezTo>
                <a:cubicBezTo>
                  <a:pt x="6388735" y="185000"/>
                  <a:pt x="6388033" y="190098"/>
                  <a:pt x="6374643" y="210469"/>
                </a:cubicBezTo>
                <a:cubicBezTo>
                  <a:pt x="6352393" y="244318"/>
                  <a:pt x="6363699" y="228695"/>
                  <a:pt x="6330067" y="246542"/>
                </a:cubicBezTo>
                <a:cubicBezTo>
                  <a:pt x="6290540" y="267518"/>
                  <a:pt x="6267878" y="278073"/>
                  <a:pt x="6256065" y="322310"/>
                </a:cubicBezTo>
                <a:close/>
                <a:moveTo>
                  <a:pt x="2108397" y="322310"/>
                </a:moveTo>
                <a:lnTo>
                  <a:pt x="2200567" y="322310"/>
                </a:lnTo>
                <a:cubicBezTo>
                  <a:pt x="2202010" y="387105"/>
                  <a:pt x="2223467" y="474345"/>
                  <a:pt x="2246652" y="518161"/>
                </a:cubicBezTo>
                <a:cubicBezTo>
                  <a:pt x="1915638" y="518161"/>
                  <a:pt x="1947098" y="566696"/>
                  <a:pt x="1947098" y="345353"/>
                </a:cubicBezTo>
                <a:cubicBezTo>
                  <a:pt x="1913728" y="353128"/>
                  <a:pt x="1872444" y="377762"/>
                  <a:pt x="1852682" y="400707"/>
                </a:cubicBezTo>
                <a:cubicBezTo>
                  <a:pt x="1823560" y="434523"/>
                  <a:pt x="1820366" y="468124"/>
                  <a:pt x="1820366" y="529683"/>
                </a:cubicBezTo>
                <a:cubicBezTo>
                  <a:pt x="1751985" y="483897"/>
                  <a:pt x="1717180" y="452138"/>
                  <a:pt x="1589233" y="540499"/>
                </a:cubicBezTo>
                <a:cubicBezTo>
                  <a:pt x="1557453" y="562445"/>
                  <a:pt x="1547652" y="564688"/>
                  <a:pt x="1543854" y="610330"/>
                </a:cubicBezTo>
                <a:cubicBezTo>
                  <a:pt x="1587048" y="621861"/>
                  <a:pt x="1577489" y="632598"/>
                  <a:pt x="1613254" y="656141"/>
                </a:cubicBezTo>
                <a:cubicBezTo>
                  <a:pt x="1734953" y="736252"/>
                  <a:pt x="1786943" y="667271"/>
                  <a:pt x="1820366" y="644891"/>
                </a:cubicBezTo>
                <a:cubicBezTo>
                  <a:pt x="1820366" y="761055"/>
                  <a:pt x="1826228" y="776790"/>
                  <a:pt x="1947098" y="840742"/>
                </a:cubicBezTo>
                <a:cubicBezTo>
                  <a:pt x="1947098" y="766042"/>
                  <a:pt x="1944499" y="728542"/>
                  <a:pt x="1958620" y="667933"/>
                </a:cubicBezTo>
                <a:lnTo>
                  <a:pt x="2246652" y="667933"/>
                </a:lnTo>
                <a:cubicBezTo>
                  <a:pt x="2158633" y="834269"/>
                  <a:pt x="2279490" y="863785"/>
                  <a:pt x="2096875" y="863785"/>
                </a:cubicBezTo>
                <a:cubicBezTo>
                  <a:pt x="2179071" y="986520"/>
                  <a:pt x="2176791" y="898745"/>
                  <a:pt x="2228033" y="974571"/>
                </a:cubicBezTo>
                <a:cubicBezTo>
                  <a:pt x="2239163" y="991040"/>
                  <a:pt x="2247390" y="1008969"/>
                  <a:pt x="2258174" y="1025075"/>
                </a:cubicBezTo>
                <a:cubicBezTo>
                  <a:pt x="2314582" y="987304"/>
                  <a:pt x="2279666" y="973598"/>
                  <a:pt x="2334677" y="940281"/>
                </a:cubicBezTo>
                <a:cubicBezTo>
                  <a:pt x="2379086" y="913388"/>
                  <a:pt x="2404341" y="920445"/>
                  <a:pt x="2419472" y="863785"/>
                </a:cubicBezTo>
                <a:cubicBezTo>
                  <a:pt x="2361585" y="863785"/>
                  <a:pt x="2359713" y="862498"/>
                  <a:pt x="2315781" y="852264"/>
                </a:cubicBezTo>
                <a:cubicBezTo>
                  <a:pt x="2312740" y="816592"/>
                  <a:pt x="2315921" y="830484"/>
                  <a:pt x="2304258" y="806181"/>
                </a:cubicBezTo>
                <a:cubicBezTo>
                  <a:pt x="2325147" y="766708"/>
                  <a:pt x="2323233" y="748577"/>
                  <a:pt x="2373387" y="748577"/>
                </a:cubicBezTo>
                <a:cubicBezTo>
                  <a:pt x="2531541" y="748577"/>
                  <a:pt x="2530963" y="1048115"/>
                  <a:pt x="2361865" y="1048115"/>
                </a:cubicBezTo>
                <a:cubicBezTo>
                  <a:pt x="2223203" y="1048115"/>
                  <a:pt x="2084167" y="964059"/>
                  <a:pt x="1931589" y="890815"/>
                </a:cubicBezTo>
                <a:lnTo>
                  <a:pt x="1689812" y="775438"/>
                </a:lnTo>
                <a:cubicBezTo>
                  <a:pt x="1643326" y="751990"/>
                  <a:pt x="1609854" y="740537"/>
                  <a:pt x="1562907" y="718007"/>
                </a:cubicBezTo>
                <a:cubicBezTo>
                  <a:pt x="1498233" y="686963"/>
                  <a:pt x="1373593" y="612825"/>
                  <a:pt x="1313429" y="598808"/>
                </a:cubicBezTo>
                <a:cubicBezTo>
                  <a:pt x="1338250" y="564930"/>
                  <a:pt x="1505110" y="490161"/>
                  <a:pt x="1553759" y="470466"/>
                </a:cubicBezTo>
                <a:cubicBezTo>
                  <a:pt x="1721661" y="402486"/>
                  <a:pt x="2227821" y="126459"/>
                  <a:pt x="2338824" y="126459"/>
                </a:cubicBezTo>
                <a:cubicBezTo>
                  <a:pt x="2510564" y="126459"/>
                  <a:pt x="2531854" y="359307"/>
                  <a:pt x="2423979" y="419857"/>
                </a:cubicBezTo>
                <a:cubicBezTo>
                  <a:pt x="2402068" y="432156"/>
                  <a:pt x="2390514" y="437639"/>
                  <a:pt x="2365409" y="434069"/>
                </a:cubicBezTo>
                <a:cubicBezTo>
                  <a:pt x="2317159" y="427211"/>
                  <a:pt x="2285271" y="366603"/>
                  <a:pt x="2325464" y="333319"/>
                </a:cubicBezTo>
                <a:cubicBezTo>
                  <a:pt x="2347731" y="314877"/>
                  <a:pt x="2381715" y="322310"/>
                  <a:pt x="2419472" y="322310"/>
                </a:cubicBezTo>
                <a:cubicBezTo>
                  <a:pt x="2406075" y="272136"/>
                  <a:pt x="2376843" y="265000"/>
                  <a:pt x="2339180" y="241310"/>
                </a:cubicBezTo>
                <a:cubicBezTo>
                  <a:pt x="2282508" y="205665"/>
                  <a:pt x="2303932" y="176316"/>
                  <a:pt x="2246652" y="161020"/>
                </a:cubicBezTo>
                <a:cubicBezTo>
                  <a:pt x="2219313" y="278373"/>
                  <a:pt x="2117274" y="215668"/>
                  <a:pt x="2108397" y="322310"/>
                </a:cubicBezTo>
                <a:close/>
                <a:moveTo>
                  <a:pt x="5703044" y="518161"/>
                </a:moveTo>
                <a:lnTo>
                  <a:pt x="5426532" y="518161"/>
                </a:lnTo>
                <a:cubicBezTo>
                  <a:pt x="5362756" y="422926"/>
                  <a:pt x="5401339" y="441894"/>
                  <a:pt x="5403488" y="345353"/>
                </a:cubicBezTo>
                <a:cubicBezTo>
                  <a:pt x="5322543" y="352087"/>
                  <a:pt x="5267180" y="430790"/>
                  <a:pt x="5265233" y="518161"/>
                </a:cubicBezTo>
                <a:cubicBezTo>
                  <a:pt x="5190346" y="478538"/>
                  <a:pt x="5152838" y="467673"/>
                  <a:pt x="5064166" y="524477"/>
                </a:cubicBezTo>
                <a:cubicBezTo>
                  <a:pt x="5030142" y="546273"/>
                  <a:pt x="5008885" y="568698"/>
                  <a:pt x="4988721" y="598808"/>
                </a:cubicBezTo>
                <a:cubicBezTo>
                  <a:pt x="5086524" y="664296"/>
                  <a:pt x="5139921" y="740318"/>
                  <a:pt x="5265233" y="656412"/>
                </a:cubicBezTo>
                <a:cubicBezTo>
                  <a:pt x="5267343" y="751062"/>
                  <a:pt x="5325133" y="822490"/>
                  <a:pt x="5403488" y="840742"/>
                </a:cubicBezTo>
                <a:cubicBezTo>
                  <a:pt x="5403488" y="766499"/>
                  <a:pt x="5370757" y="760157"/>
                  <a:pt x="5415010" y="667933"/>
                </a:cubicBezTo>
                <a:lnTo>
                  <a:pt x="5691522" y="667933"/>
                </a:lnTo>
                <a:cubicBezTo>
                  <a:pt x="5680872" y="713637"/>
                  <a:pt x="5667936" y="750282"/>
                  <a:pt x="5661003" y="798703"/>
                </a:cubicBezTo>
                <a:cubicBezTo>
                  <a:pt x="5648589" y="885358"/>
                  <a:pt x="5651447" y="863785"/>
                  <a:pt x="5553264" y="863785"/>
                </a:cubicBezTo>
                <a:cubicBezTo>
                  <a:pt x="5625753" y="1000769"/>
                  <a:pt x="5670614" y="885881"/>
                  <a:pt x="5703044" y="1025075"/>
                </a:cubicBezTo>
                <a:cubicBezTo>
                  <a:pt x="5756484" y="1010804"/>
                  <a:pt x="5737656" y="976654"/>
                  <a:pt x="5783969" y="944706"/>
                </a:cubicBezTo>
                <a:cubicBezTo>
                  <a:pt x="5826102" y="915645"/>
                  <a:pt x="5859441" y="925285"/>
                  <a:pt x="5875861" y="863785"/>
                </a:cubicBezTo>
                <a:cubicBezTo>
                  <a:pt x="5817973" y="863785"/>
                  <a:pt x="5816103" y="862498"/>
                  <a:pt x="5772169" y="852264"/>
                </a:cubicBezTo>
                <a:cubicBezTo>
                  <a:pt x="5754481" y="778383"/>
                  <a:pt x="5755886" y="829991"/>
                  <a:pt x="5772169" y="760099"/>
                </a:cubicBezTo>
                <a:cubicBezTo>
                  <a:pt x="6016996" y="703063"/>
                  <a:pt x="5975199" y="1048115"/>
                  <a:pt x="5818255" y="1048115"/>
                </a:cubicBezTo>
                <a:cubicBezTo>
                  <a:pt x="5675878" y="1048115"/>
                  <a:pt x="5513348" y="953794"/>
                  <a:pt x="5388148" y="890646"/>
                </a:cubicBezTo>
                <a:lnTo>
                  <a:pt x="4758297" y="598808"/>
                </a:lnTo>
                <a:cubicBezTo>
                  <a:pt x="4791145" y="553976"/>
                  <a:pt x="5417704" y="280140"/>
                  <a:pt x="5518871" y="230315"/>
                </a:cubicBezTo>
                <a:cubicBezTo>
                  <a:pt x="5583986" y="198245"/>
                  <a:pt x="5706111" y="126459"/>
                  <a:pt x="5795214" y="126459"/>
                </a:cubicBezTo>
                <a:cubicBezTo>
                  <a:pt x="5995059" y="126459"/>
                  <a:pt x="5983263" y="437518"/>
                  <a:pt x="5829777" y="437518"/>
                </a:cubicBezTo>
                <a:cubicBezTo>
                  <a:pt x="5760252" y="437518"/>
                  <a:pt x="5696313" y="314789"/>
                  <a:pt x="5875861" y="310792"/>
                </a:cubicBezTo>
                <a:cubicBezTo>
                  <a:pt x="5813555" y="217745"/>
                  <a:pt x="5759890" y="276097"/>
                  <a:pt x="5726085" y="149501"/>
                </a:cubicBezTo>
                <a:cubicBezTo>
                  <a:pt x="5679360" y="183733"/>
                  <a:pt x="5703067" y="206377"/>
                  <a:pt x="5640829" y="237062"/>
                </a:cubicBezTo>
                <a:cubicBezTo>
                  <a:pt x="5633252" y="240794"/>
                  <a:pt x="5535553" y="286060"/>
                  <a:pt x="5564724" y="312457"/>
                </a:cubicBezTo>
                <a:cubicBezTo>
                  <a:pt x="5615117" y="358066"/>
                  <a:pt x="5642991" y="259821"/>
                  <a:pt x="5660953" y="387441"/>
                </a:cubicBezTo>
                <a:cubicBezTo>
                  <a:pt x="5670349" y="454202"/>
                  <a:pt x="5674432" y="464097"/>
                  <a:pt x="5703044" y="518161"/>
                </a:cubicBezTo>
                <a:close/>
                <a:moveTo>
                  <a:pt x="2799676" y="310792"/>
                </a:moveTo>
                <a:cubicBezTo>
                  <a:pt x="2979224" y="314789"/>
                  <a:pt x="2915285" y="437518"/>
                  <a:pt x="2845761" y="437518"/>
                </a:cubicBezTo>
                <a:cubicBezTo>
                  <a:pt x="2692274" y="437518"/>
                  <a:pt x="2680478" y="126459"/>
                  <a:pt x="2880324" y="126459"/>
                </a:cubicBezTo>
                <a:cubicBezTo>
                  <a:pt x="2974913" y="126459"/>
                  <a:pt x="3410611" y="345131"/>
                  <a:pt x="3533111" y="406882"/>
                </a:cubicBezTo>
                <a:cubicBezTo>
                  <a:pt x="3597553" y="439366"/>
                  <a:pt x="3889886" y="561474"/>
                  <a:pt x="3917241" y="598808"/>
                </a:cubicBezTo>
                <a:cubicBezTo>
                  <a:pt x="3858047" y="612596"/>
                  <a:pt x="3301701" y="890044"/>
                  <a:pt x="3179727" y="944278"/>
                </a:cubicBezTo>
                <a:cubicBezTo>
                  <a:pt x="3133518" y="964826"/>
                  <a:pt x="3096839" y="979907"/>
                  <a:pt x="3053187" y="1002075"/>
                </a:cubicBezTo>
                <a:cubicBezTo>
                  <a:pt x="2958068" y="1050381"/>
                  <a:pt x="2964665" y="1048115"/>
                  <a:pt x="2857283" y="1048115"/>
                </a:cubicBezTo>
                <a:cubicBezTo>
                  <a:pt x="2700338" y="1048115"/>
                  <a:pt x="2658541" y="703063"/>
                  <a:pt x="2903368" y="760099"/>
                </a:cubicBezTo>
                <a:cubicBezTo>
                  <a:pt x="2922826" y="841372"/>
                  <a:pt x="2932751" y="863785"/>
                  <a:pt x="2799676" y="863785"/>
                </a:cubicBezTo>
                <a:cubicBezTo>
                  <a:pt x="2812348" y="911236"/>
                  <a:pt x="2844236" y="915984"/>
                  <a:pt x="2884517" y="940235"/>
                </a:cubicBezTo>
                <a:cubicBezTo>
                  <a:pt x="2954571" y="982405"/>
                  <a:pt x="2911771" y="1008861"/>
                  <a:pt x="2972494" y="1025075"/>
                </a:cubicBezTo>
                <a:cubicBezTo>
                  <a:pt x="3003248" y="893069"/>
                  <a:pt x="3093086" y="973085"/>
                  <a:pt x="3122273" y="863785"/>
                </a:cubicBezTo>
                <a:cubicBezTo>
                  <a:pt x="3004506" y="863785"/>
                  <a:pt x="3040479" y="910279"/>
                  <a:pt x="2984015" y="667933"/>
                </a:cubicBezTo>
                <a:cubicBezTo>
                  <a:pt x="3362054" y="667933"/>
                  <a:pt x="3276338" y="648235"/>
                  <a:pt x="3272050" y="840742"/>
                </a:cubicBezTo>
                <a:cubicBezTo>
                  <a:pt x="3351205" y="822304"/>
                  <a:pt x="3410304" y="755030"/>
                  <a:pt x="3410304" y="656412"/>
                </a:cubicBezTo>
                <a:cubicBezTo>
                  <a:pt x="3535616" y="740318"/>
                  <a:pt x="3589013" y="664296"/>
                  <a:pt x="3686817" y="598808"/>
                </a:cubicBezTo>
                <a:cubicBezTo>
                  <a:pt x="3647668" y="540352"/>
                  <a:pt x="3561746" y="483600"/>
                  <a:pt x="3502474" y="483600"/>
                </a:cubicBezTo>
                <a:cubicBezTo>
                  <a:pt x="3480315" y="483600"/>
                  <a:pt x="3426807" y="509432"/>
                  <a:pt x="3410304" y="518161"/>
                </a:cubicBezTo>
                <a:cubicBezTo>
                  <a:pt x="3408358" y="430790"/>
                  <a:pt x="3352995" y="352087"/>
                  <a:pt x="3272050" y="345353"/>
                </a:cubicBezTo>
                <a:cubicBezTo>
                  <a:pt x="3289584" y="464721"/>
                  <a:pt x="3297788" y="445320"/>
                  <a:pt x="3249006" y="518161"/>
                </a:cubicBezTo>
                <a:lnTo>
                  <a:pt x="2972494" y="518161"/>
                </a:lnTo>
                <a:cubicBezTo>
                  <a:pt x="3005074" y="469512"/>
                  <a:pt x="3005639" y="449830"/>
                  <a:pt x="3014542" y="387399"/>
                </a:cubicBezTo>
                <a:cubicBezTo>
                  <a:pt x="3032746" y="259762"/>
                  <a:pt x="3060368" y="358112"/>
                  <a:pt x="3110813" y="312457"/>
                </a:cubicBezTo>
                <a:cubicBezTo>
                  <a:pt x="3140033" y="286015"/>
                  <a:pt x="3044549" y="241911"/>
                  <a:pt x="3034709" y="237062"/>
                </a:cubicBezTo>
                <a:cubicBezTo>
                  <a:pt x="2972471" y="206377"/>
                  <a:pt x="2996178" y="183733"/>
                  <a:pt x="2949453" y="149501"/>
                </a:cubicBezTo>
                <a:cubicBezTo>
                  <a:pt x="2921330" y="270199"/>
                  <a:pt x="2862286" y="217298"/>
                  <a:pt x="2799676" y="310792"/>
                </a:cubicBezTo>
                <a:close/>
                <a:moveTo>
                  <a:pt x="506937" y="460561"/>
                </a:moveTo>
                <a:cubicBezTo>
                  <a:pt x="442086" y="455163"/>
                  <a:pt x="304896" y="359849"/>
                  <a:pt x="179463" y="337610"/>
                </a:cubicBezTo>
                <a:cubicBezTo>
                  <a:pt x="104280" y="324276"/>
                  <a:pt x="60765" y="354382"/>
                  <a:pt x="38348" y="406810"/>
                </a:cubicBezTo>
                <a:cubicBezTo>
                  <a:pt x="-5983" y="510493"/>
                  <a:pt x="50233" y="533670"/>
                  <a:pt x="53629" y="588955"/>
                </a:cubicBezTo>
                <a:cubicBezTo>
                  <a:pt x="56588" y="637082"/>
                  <a:pt x="-1875" y="672643"/>
                  <a:pt x="32061" y="762286"/>
                </a:cubicBezTo>
                <a:cubicBezTo>
                  <a:pt x="110521" y="969545"/>
                  <a:pt x="388578" y="734427"/>
                  <a:pt x="495414" y="725534"/>
                </a:cubicBezTo>
                <a:cubicBezTo>
                  <a:pt x="467733" y="763315"/>
                  <a:pt x="461172" y="740642"/>
                  <a:pt x="432945" y="789797"/>
                </a:cubicBezTo>
                <a:cubicBezTo>
                  <a:pt x="412376" y="825622"/>
                  <a:pt x="414767" y="847025"/>
                  <a:pt x="414767" y="898346"/>
                </a:cubicBezTo>
                <a:cubicBezTo>
                  <a:pt x="384195" y="882171"/>
                  <a:pt x="364688" y="868439"/>
                  <a:pt x="334119" y="852264"/>
                </a:cubicBezTo>
                <a:lnTo>
                  <a:pt x="334119" y="909867"/>
                </a:lnTo>
                <a:cubicBezTo>
                  <a:pt x="309129" y="904045"/>
                  <a:pt x="263661" y="885724"/>
                  <a:pt x="241946" y="875303"/>
                </a:cubicBezTo>
                <a:lnTo>
                  <a:pt x="255216" y="944046"/>
                </a:lnTo>
                <a:cubicBezTo>
                  <a:pt x="177301" y="938090"/>
                  <a:pt x="138633" y="930520"/>
                  <a:pt x="80135" y="978477"/>
                </a:cubicBezTo>
                <a:cubicBezTo>
                  <a:pt x="40869" y="1010667"/>
                  <a:pt x="13524" y="1070707"/>
                  <a:pt x="0" y="1128759"/>
                </a:cubicBezTo>
                <a:cubicBezTo>
                  <a:pt x="67244" y="1113096"/>
                  <a:pt x="102340" y="1073421"/>
                  <a:pt x="190714" y="1054336"/>
                </a:cubicBezTo>
                <a:cubicBezTo>
                  <a:pt x="270020" y="1037211"/>
                  <a:pt x="369453" y="1065231"/>
                  <a:pt x="428637" y="1080328"/>
                </a:cubicBezTo>
                <a:cubicBezTo>
                  <a:pt x="732700" y="1157892"/>
                  <a:pt x="682239" y="1112182"/>
                  <a:pt x="829534" y="1013554"/>
                </a:cubicBezTo>
                <a:cubicBezTo>
                  <a:pt x="833283" y="1058611"/>
                  <a:pt x="858296" y="1086405"/>
                  <a:pt x="887141" y="1105719"/>
                </a:cubicBezTo>
                <a:cubicBezTo>
                  <a:pt x="914394" y="1085752"/>
                  <a:pt x="928444" y="1055884"/>
                  <a:pt x="944747" y="1025075"/>
                </a:cubicBezTo>
                <a:cubicBezTo>
                  <a:pt x="1110279" y="1135914"/>
                  <a:pt x="1140364" y="1130186"/>
                  <a:pt x="1343387" y="1078075"/>
                </a:cubicBezTo>
                <a:cubicBezTo>
                  <a:pt x="1533517" y="1029272"/>
                  <a:pt x="1603306" y="1038298"/>
                  <a:pt x="1774281" y="1128759"/>
                </a:cubicBezTo>
                <a:cubicBezTo>
                  <a:pt x="1747971" y="1015840"/>
                  <a:pt x="1638234" y="894081"/>
                  <a:pt x="1509291" y="955950"/>
                </a:cubicBezTo>
                <a:cubicBezTo>
                  <a:pt x="1512230" y="920631"/>
                  <a:pt x="1520212" y="900567"/>
                  <a:pt x="1532332" y="875303"/>
                </a:cubicBezTo>
                <a:cubicBezTo>
                  <a:pt x="1499336" y="882991"/>
                  <a:pt x="1456047" y="896717"/>
                  <a:pt x="1428640" y="909867"/>
                </a:cubicBezTo>
                <a:lnTo>
                  <a:pt x="1428640" y="863785"/>
                </a:lnTo>
                <a:cubicBezTo>
                  <a:pt x="1398793" y="871753"/>
                  <a:pt x="1386899" y="883856"/>
                  <a:pt x="1359514" y="898346"/>
                </a:cubicBezTo>
                <a:cubicBezTo>
                  <a:pt x="1359514" y="712899"/>
                  <a:pt x="1141935" y="652248"/>
                  <a:pt x="1082943" y="771558"/>
                </a:cubicBezTo>
                <a:lnTo>
                  <a:pt x="1046202" y="861548"/>
                </a:lnTo>
                <a:cubicBezTo>
                  <a:pt x="1020336" y="895397"/>
                  <a:pt x="1048393" y="829854"/>
                  <a:pt x="1025395" y="886825"/>
                </a:cubicBezTo>
                <a:cubicBezTo>
                  <a:pt x="1131435" y="942933"/>
                  <a:pt x="1079687" y="926676"/>
                  <a:pt x="1140609" y="967472"/>
                </a:cubicBezTo>
                <a:cubicBezTo>
                  <a:pt x="1159995" y="894871"/>
                  <a:pt x="1210985" y="920772"/>
                  <a:pt x="1244301" y="875303"/>
                </a:cubicBezTo>
                <a:cubicBezTo>
                  <a:pt x="1222184" y="873465"/>
                  <a:pt x="1205492" y="871727"/>
                  <a:pt x="1188856" y="861623"/>
                </a:cubicBezTo>
                <a:cubicBezTo>
                  <a:pt x="1159002" y="843489"/>
                  <a:pt x="1164623" y="849772"/>
                  <a:pt x="1163650" y="806181"/>
                </a:cubicBezTo>
                <a:cubicBezTo>
                  <a:pt x="1223722" y="777358"/>
                  <a:pt x="1229196" y="803679"/>
                  <a:pt x="1267341" y="829221"/>
                </a:cubicBezTo>
                <a:cubicBezTo>
                  <a:pt x="1267341" y="906566"/>
                  <a:pt x="1271695" y="932851"/>
                  <a:pt x="1216371" y="962615"/>
                </a:cubicBezTo>
                <a:cubicBezTo>
                  <a:pt x="948830" y="1106535"/>
                  <a:pt x="845677" y="489430"/>
                  <a:pt x="1344174" y="740873"/>
                </a:cubicBezTo>
                <a:lnTo>
                  <a:pt x="1981707" y="1048069"/>
                </a:lnTo>
                <a:cubicBezTo>
                  <a:pt x="2117659" y="1116705"/>
                  <a:pt x="2242445" y="1209902"/>
                  <a:pt x="2426673" y="1170524"/>
                </a:cubicBezTo>
                <a:cubicBezTo>
                  <a:pt x="2530218" y="1148392"/>
                  <a:pt x="2561779" y="1082725"/>
                  <a:pt x="2603021" y="1001239"/>
                </a:cubicBezTo>
                <a:lnTo>
                  <a:pt x="2615334" y="978990"/>
                </a:lnTo>
                <a:cubicBezTo>
                  <a:pt x="2641003" y="1089158"/>
                  <a:pt x="2712823" y="1169466"/>
                  <a:pt x="2833909" y="1175243"/>
                </a:cubicBezTo>
                <a:cubicBezTo>
                  <a:pt x="3013049" y="1183792"/>
                  <a:pt x="3042788" y="1136613"/>
                  <a:pt x="3161699" y="1087539"/>
                </a:cubicBezTo>
                <a:cubicBezTo>
                  <a:pt x="3264914" y="1044944"/>
                  <a:pt x="3343710" y="1001033"/>
                  <a:pt x="3440942" y="952024"/>
                </a:cubicBezTo>
                <a:cubicBezTo>
                  <a:pt x="3536286" y="903966"/>
                  <a:pt x="3929743" y="706352"/>
                  <a:pt x="4004544" y="686074"/>
                </a:cubicBezTo>
                <a:cubicBezTo>
                  <a:pt x="4238434" y="622674"/>
                  <a:pt x="4313007" y="917679"/>
                  <a:pt x="4129680" y="972860"/>
                </a:cubicBezTo>
                <a:cubicBezTo>
                  <a:pt x="3964560" y="1022561"/>
                  <a:pt x="3890474" y="824094"/>
                  <a:pt x="4003529" y="797373"/>
                </a:cubicBezTo>
                <a:cubicBezTo>
                  <a:pt x="4063641" y="783164"/>
                  <a:pt x="4097152" y="849498"/>
                  <a:pt x="3986370" y="875303"/>
                </a:cubicBezTo>
                <a:cubicBezTo>
                  <a:pt x="4025394" y="928567"/>
                  <a:pt x="4056309" y="884212"/>
                  <a:pt x="4078540" y="967472"/>
                </a:cubicBezTo>
                <a:lnTo>
                  <a:pt x="4101583" y="967472"/>
                </a:lnTo>
                <a:cubicBezTo>
                  <a:pt x="4125258" y="865849"/>
                  <a:pt x="4146342" y="951783"/>
                  <a:pt x="4205275" y="863785"/>
                </a:cubicBezTo>
                <a:cubicBezTo>
                  <a:pt x="4124575" y="861985"/>
                  <a:pt x="4174609" y="835866"/>
                  <a:pt x="4137995" y="769768"/>
                </a:cubicBezTo>
                <a:cubicBezTo>
                  <a:pt x="4074392" y="654943"/>
                  <a:pt x="3863739" y="714042"/>
                  <a:pt x="3859634" y="898346"/>
                </a:cubicBezTo>
                <a:cubicBezTo>
                  <a:pt x="3834790" y="881711"/>
                  <a:pt x="3825737" y="871992"/>
                  <a:pt x="3790508" y="863785"/>
                </a:cubicBezTo>
                <a:lnTo>
                  <a:pt x="3790508" y="909867"/>
                </a:lnTo>
                <a:cubicBezTo>
                  <a:pt x="3758473" y="892919"/>
                  <a:pt x="3738548" y="884673"/>
                  <a:pt x="3698336" y="875303"/>
                </a:cubicBezTo>
                <a:cubicBezTo>
                  <a:pt x="3701275" y="910625"/>
                  <a:pt x="3709256" y="930686"/>
                  <a:pt x="3721379" y="955950"/>
                </a:cubicBezTo>
                <a:cubicBezTo>
                  <a:pt x="3552795" y="916677"/>
                  <a:pt x="3506485" y="1000351"/>
                  <a:pt x="3444867" y="1128759"/>
                </a:cubicBezTo>
                <a:cubicBezTo>
                  <a:pt x="3590875" y="1089776"/>
                  <a:pt x="3537827" y="1003035"/>
                  <a:pt x="3868413" y="1073901"/>
                </a:cubicBezTo>
                <a:cubicBezTo>
                  <a:pt x="4128024" y="1129552"/>
                  <a:pt x="4078670" y="1156135"/>
                  <a:pt x="4274401" y="1025075"/>
                </a:cubicBezTo>
                <a:cubicBezTo>
                  <a:pt x="4296276" y="1066413"/>
                  <a:pt x="4292559" y="1067784"/>
                  <a:pt x="4332008" y="1094198"/>
                </a:cubicBezTo>
                <a:cubicBezTo>
                  <a:pt x="4378798" y="1081706"/>
                  <a:pt x="4381251" y="1062654"/>
                  <a:pt x="4401137" y="1025075"/>
                </a:cubicBezTo>
                <a:cubicBezTo>
                  <a:pt x="4433897" y="1047011"/>
                  <a:pt x="4432901" y="1056998"/>
                  <a:pt x="4473639" y="1079303"/>
                </a:cubicBezTo>
                <a:cubicBezTo>
                  <a:pt x="4681493" y="1193119"/>
                  <a:pt x="4912949" y="969614"/>
                  <a:pt x="5138896" y="1082281"/>
                </a:cubicBezTo>
                <a:cubicBezTo>
                  <a:pt x="5169128" y="1097359"/>
                  <a:pt x="5198877" y="1120271"/>
                  <a:pt x="5230671" y="1128759"/>
                </a:cubicBezTo>
                <a:cubicBezTo>
                  <a:pt x="5169703" y="1001706"/>
                  <a:pt x="5123755" y="916441"/>
                  <a:pt x="4954158" y="955950"/>
                </a:cubicBezTo>
                <a:cubicBezTo>
                  <a:pt x="4966281" y="930686"/>
                  <a:pt x="4974263" y="910625"/>
                  <a:pt x="4977202" y="875303"/>
                </a:cubicBezTo>
                <a:cubicBezTo>
                  <a:pt x="4936989" y="884673"/>
                  <a:pt x="4917064" y="892919"/>
                  <a:pt x="4885029" y="909867"/>
                </a:cubicBezTo>
                <a:lnTo>
                  <a:pt x="4885029" y="863785"/>
                </a:lnTo>
                <a:cubicBezTo>
                  <a:pt x="4849800" y="871992"/>
                  <a:pt x="4840747" y="881711"/>
                  <a:pt x="4815903" y="898346"/>
                </a:cubicBezTo>
                <a:cubicBezTo>
                  <a:pt x="4812010" y="723650"/>
                  <a:pt x="4616861" y="652379"/>
                  <a:pt x="4541994" y="762698"/>
                </a:cubicBezTo>
                <a:cubicBezTo>
                  <a:pt x="4500246" y="824214"/>
                  <a:pt x="4558294" y="861822"/>
                  <a:pt x="4470262" y="863785"/>
                </a:cubicBezTo>
                <a:cubicBezTo>
                  <a:pt x="4529195" y="951783"/>
                  <a:pt x="4550280" y="865849"/>
                  <a:pt x="4573954" y="967472"/>
                </a:cubicBezTo>
                <a:lnTo>
                  <a:pt x="4596998" y="967472"/>
                </a:lnTo>
                <a:cubicBezTo>
                  <a:pt x="4612145" y="910749"/>
                  <a:pt x="4647077" y="899316"/>
                  <a:pt x="4700690" y="886825"/>
                </a:cubicBezTo>
                <a:cubicBezTo>
                  <a:pt x="4664494" y="861675"/>
                  <a:pt x="4660895" y="889336"/>
                  <a:pt x="4629490" y="851685"/>
                </a:cubicBezTo>
                <a:cubicBezTo>
                  <a:pt x="4562572" y="771470"/>
                  <a:pt x="4789453" y="776264"/>
                  <a:pt x="4713231" y="921784"/>
                </a:cubicBezTo>
                <a:cubicBezTo>
                  <a:pt x="4693338" y="959764"/>
                  <a:pt x="4630725" y="988271"/>
                  <a:pt x="4563631" y="978748"/>
                </a:cubicBezTo>
                <a:cubicBezTo>
                  <a:pt x="4519437" y="972478"/>
                  <a:pt x="4464198" y="924165"/>
                  <a:pt x="4451640" y="882243"/>
                </a:cubicBezTo>
                <a:cubicBezTo>
                  <a:pt x="4408704" y="738894"/>
                  <a:pt x="4518659" y="659057"/>
                  <a:pt x="4652058" y="681836"/>
                </a:cubicBezTo>
                <a:cubicBezTo>
                  <a:pt x="4716268" y="692802"/>
                  <a:pt x="4881143" y="781169"/>
                  <a:pt x="4946477" y="813862"/>
                </a:cubicBezTo>
                <a:cubicBezTo>
                  <a:pt x="4997147" y="839214"/>
                  <a:pt x="5034188" y="857541"/>
                  <a:pt x="5084712" y="883007"/>
                </a:cubicBezTo>
                <a:lnTo>
                  <a:pt x="5507029" y="1082826"/>
                </a:lnTo>
                <a:cubicBezTo>
                  <a:pt x="5620277" y="1133184"/>
                  <a:pt x="5655440" y="1180043"/>
                  <a:pt x="5830247" y="1175465"/>
                </a:cubicBezTo>
                <a:cubicBezTo>
                  <a:pt x="5962136" y="1172010"/>
                  <a:pt x="6034756" y="1088211"/>
                  <a:pt x="6060204" y="978990"/>
                </a:cubicBezTo>
                <a:cubicBezTo>
                  <a:pt x="6061811" y="981302"/>
                  <a:pt x="6063774" y="982383"/>
                  <a:pt x="6064375" y="986334"/>
                </a:cubicBezTo>
                <a:cubicBezTo>
                  <a:pt x="6064975" y="990296"/>
                  <a:pt x="6067696" y="992121"/>
                  <a:pt x="6068516" y="993715"/>
                </a:cubicBezTo>
                <a:cubicBezTo>
                  <a:pt x="6069629" y="995886"/>
                  <a:pt x="6074829" y="1005951"/>
                  <a:pt x="6076295" y="1008979"/>
                </a:cubicBezTo>
                <a:cubicBezTo>
                  <a:pt x="6115133" y="1089067"/>
                  <a:pt x="6150564" y="1148435"/>
                  <a:pt x="6249410" y="1170282"/>
                </a:cubicBezTo>
                <a:cubicBezTo>
                  <a:pt x="6411564" y="1206120"/>
                  <a:pt x="6539955" y="1125640"/>
                  <a:pt x="6670787" y="1059591"/>
                </a:cubicBezTo>
                <a:lnTo>
                  <a:pt x="7323620" y="744652"/>
                </a:lnTo>
                <a:cubicBezTo>
                  <a:pt x="7712432" y="548614"/>
                  <a:pt x="7741303" y="869030"/>
                  <a:pt x="7623019" y="951871"/>
                </a:cubicBezTo>
                <a:cubicBezTo>
                  <a:pt x="7581986" y="980609"/>
                  <a:pt x="7519759" y="990354"/>
                  <a:pt x="7466851" y="966492"/>
                </a:cubicBezTo>
                <a:cubicBezTo>
                  <a:pt x="7408572" y="940206"/>
                  <a:pt x="7408196" y="913329"/>
                  <a:pt x="7408196" y="829221"/>
                </a:cubicBezTo>
                <a:cubicBezTo>
                  <a:pt x="7446341" y="803679"/>
                  <a:pt x="7451815" y="777358"/>
                  <a:pt x="7511888" y="806181"/>
                </a:cubicBezTo>
                <a:cubicBezTo>
                  <a:pt x="7510545" y="866358"/>
                  <a:pt x="7518266" y="836875"/>
                  <a:pt x="7492926" y="856346"/>
                </a:cubicBezTo>
                <a:cubicBezTo>
                  <a:pt x="7483560" y="863547"/>
                  <a:pt x="7444170" y="872292"/>
                  <a:pt x="7431237" y="875303"/>
                </a:cubicBezTo>
                <a:cubicBezTo>
                  <a:pt x="7461192" y="916187"/>
                  <a:pt x="7455300" y="891864"/>
                  <a:pt x="7494432" y="915801"/>
                </a:cubicBezTo>
                <a:cubicBezTo>
                  <a:pt x="7538384" y="942688"/>
                  <a:pt x="7506989" y="938560"/>
                  <a:pt x="7546451" y="967472"/>
                </a:cubicBezTo>
                <a:cubicBezTo>
                  <a:pt x="7560487" y="914900"/>
                  <a:pt x="7604133" y="911167"/>
                  <a:pt x="7650143" y="886825"/>
                </a:cubicBezTo>
                <a:cubicBezTo>
                  <a:pt x="7639581" y="860660"/>
                  <a:pt x="7628222" y="867368"/>
                  <a:pt x="7615050" y="841271"/>
                </a:cubicBezTo>
                <a:cubicBezTo>
                  <a:pt x="7601896" y="815201"/>
                  <a:pt x="7606243" y="799156"/>
                  <a:pt x="7592594" y="771558"/>
                </a:cubicBezTo>
                <a:cubicBezTo>
                  <a:pt x="7533603" y="652248"/>
                  <a:pt x="7316023" y="712899"/>
                  <a:pt x="7316023" y="898346"/>
                </a:cubicBezTo>
                <a:cubicBezTo>
                  <a:pt x="7288639" y="883856"/>
                  <a:pt x="7276745" y="871753"/>
                  <a:pt x="7246898" y="863785"/>
                </a:cubicBezTo>
                <a:lnTo>
                  <a:pt x="7246898" y="909867"/>
                </a:lnTo>
                <a:cubicBezTo>
                  <a:pt x="7225183" y="899450"/>
                  <a:pt x="7179715" y="881126"/>
                  <a:pt x="7154724" y="875303"/>
                </a:cubicBezTo>
                <a:cubicBezTo>
                  <a:pt x="7155508" y="910403"/>
                  <a:pt x="7159927" y="917307"/>
                  <a:pt x="7166247" y="944428"/>
                </a:cubicBezTo>
                <a:cubicBezTo>
                  <a:pt x="7021490" y="944428"/>
                  <a:pt x="6934702" y="985211"/>
                  <a:pt x="6901256" y="1128759"/>
                </a:cubicBezTo>
                <a:cubicBezTo>
                  <a:pt x="7250578" y="943932"/>
                  <a:pt x="7313319" y="1129160"/>
                  <a:pt x="7545154" y="1116123"/>
                </a:cubicBezTo>
                <a:cubicBezTo>
                  <a:pt x="7631138" y="1111290"/>
                  <a:pt x="7676573" y="1061377"/>
                  <a:pt x="7730790" y="1025075"/>
                </a:cubicBezTo>
                <a:cubicBezTo>
                  <a:pt x="7747093" y="1055884"/>
                  <a:pt x="7761143" y="1085752"/>
                  <a:pt x="7788397" y="1105719"/>
                </a:cubicBezTo>
                <a:cubicBezTo>
                  <a:pt x="7817241" y="1086405"/>
                  <a:pt x="7842255" y="1058611"/>
                  <a:pt x="7846004" y="1013554"/>
                </a:cubicBezTo>
                <a:cubicBezTo>
                  <a:pt x="7980849" y="1103844"/>
                  <a:pt x="7941194" y="1158310"/>
                  <a:pt x="8246901" y="1080328"/>
                </a:cubicBezTo>
                <a:cubicBezTo>
                  <a:pt x="8299779" y="1066840"/>
                  <a:pt x="8402104" y="1038746"/>
                  <a:pt x="8475205" y="1052282"/>
                </a:cubicBezTo>
                <a:cubicBezTo>
                  <a:pt x="8569145" y="1069675"/>
                  <a:pt x="8605210" y="1112378"/>
                  <a:pt x="8675537" y="1128759"/>
                </a:cubicBezTo>
                <a:cubicBezTo>
                  <a:pt x="8640262" y="977354"/>
                  <a:pt x="8569432" y="932166"/>
                  <a:pt x="8422069" y="944428"/>
                </a:cubicBezTo>
                <a:cubicBezTo>
                  <a:pt x="8424424" y="838727"/>
                  <a:pt x="8441299" y="886599"/>
                  <a:pt x="8341418" y="909867"/>
                </a:cubicBezTo>
                <a:lnTo>
                  <a:pt x="8341418" y="852264"/>
                </a:lnTo>
                <a:cubicBezTo>
                  <a:pt x="8310849" y="868439"/>
                  <a:pt x="8291343" y="882171"/>
                  <a:pt x="8260770" y="898346"/>
                </a:cubicBezTo>
                <a:cubicBezTo>
                  <a:pt x="8260770" y="753805"/>
                  <a:pt x="8233683" y="798637"/>
                  <a:pt x="8180123" y="725534"/>
                </a:cubicBezTo>
                <a:cubicBezTo>
                  <a:pt x="8291636" y="734815"/>
                  <a:pt x="8551574" y="961322"/>
                  <a:pt x="8639916" y="770493"/>
                </a:cubicBezTo>
                <a:cubicBezTo>
                  <a:pt x="8681540" y="680579"/>
                  <a:pt x="8623574" y="628618"/>
                  <a:pt x="8623574" y="587287"/>
                </a:cubicBezTo>
                <a:cubicBezTo>
                  <a:pt x="8623574" y="544731"/>
                  <a:pt x="8678751" y="502982"/>
                  <a:pt x="8642029" y="413577"/>
                </a:cubicBezTo>
                <a:cubicBezTo>
                  <a:pt x="8560362" y="214741"/>
                  <a:pt x="8283903" y="450966"/>
                  <a:pt x="8168601" y="460561"/>
                </a:cubicBezTo>
                <a:cubicBezTo>
                  <a:pt x="8238530" y="399779"/>
                  <a:pt x="8260770" y="387869"/>
                  <a:pt x="8260770" y="276227"/>
                </a:cubicBezTo>
                <a:cubicBezTo>
                  <a:pt x="8287502" y="294127"/>
                  <a:pt x="8313015" y="314812"/>
                  <a:pt x="8341418" y="333831"/>
                </a:cubicBezTo>
                <a:lnTo>
                  <a:pt x="8341418" y="276227"/>
                </a:lnTo>
                <a:lnTo>
                  <a:pt x="8421536" y="300880"/>
                </a:lnTo>
                <a:lnTo>
                  <a:pt x="8422069" y="241667"/>
                </a:lnTo>
                <a:cubicBezTo>
                  <a:pt x="8509203" y="241667"/>
                  <a:pt x="8548642" y="242692"/>
                  <a:pt x="8598309" y="199003"/>
                </a:cubicBezTo>
                <a:cubicBezTo>
                  <a:pt x="8642689" y="159971"/>
                  <a:pt x="8660697" y="121028"/>
                  <a:pt x="8675537" y="57336"/>
                </a:cubicBezTo>
                <a:cubicBezTo>
                  <a:pt x="8605804" y="73580"/>
                  <a:pt x="8553005" y="120597"/>
                  <a:pt x="8479542" y="126334"/>
                </a:cubicBezTo>
                <a:cubicBezTo>
                  <a:pt x="8292044" y="140978"/>
                  <a:pt x="8193546" y="48062"/>
                  <a:pt x="8008367" y="69854"/>
                </a:cubicBezTo>
                <a:cubicBezTo>
                  <a:pt x="7926805" y="79452"/>
                  <a:pt x="7903121" y="130697"/>
                  <a:pt x="7846004" y="172541"/>
                </a:cubicBezTo>
                <a:cubicBezTo>
                  <a:pt x="7841657" y="120302"/>
                  <a:pt x="7821425" y="109496"/>
                  <a:pt x="7799919" y="68854"/>
                </a:cubicBezTo>
                <a:cubicBezTo>
                  <a:pt x="7768161" y="90121"/>
                  <a:pt x="7741969" y="119159"/>
                  <a:pt x="7730790" y="161020"/>
                </a:cubicBezTo>
                <a:cubicBezTo>
                  <a:pt x="7677373" y="125253"/>
                  <a:pt x="7651638" y="79795"/>
                  <a:pt x="7568306" y="69736"/>
                </a:cubicBezTo>
                <a:cubicBezTo>
                  <a:pt x="7449957" y="55455"/>
                  <a:pt x="7289968" y="131210"/>
                  <a:pt x="7096576" y="127004"/>
                </a:cubicBezTo>
                <a:cubicBezTo>
                  <a:pt x="6980284" y="124476"/>
                  <a:pt x="6977587" y="75118"/>
                  <a:pt x="6901256" y="57336"/>
                </a:cubicBezTo>
                <a:cubicBezTo>
                  <a:pt x="6977789" y="216824"/>
                  <a:pt x="6984752" y="245249"/>
                  <a:pt x="7166247" y="230145"/>
                </a:cubicBezTo>
                <a:lnTo>
                  <a:pt x="7152981" y="298885"/>
                </a:lnTo>
                <a:cubicBezTo>
                  <a:pt x="7196352" y="295805"/>
                  <a:pt x="7209628" y="284911"/>
                  <a:pt x="7246898" y="276227"/>
                </a:cubicBezTo>
                <a:lnTo>
                  <a:pt x="7246898" y="322310"/>
                </a:lnTo>
                <a:cubicBezTo>
                  <a:pt x="7274282" y="307823"/>
                  <a:pt x="7286176" y="295717"/>
                  <a:pt x="7316023" y="287749"/>
                </a:cubicBezTo>
                <a:cubicBezTo>
                  <a:pt x="7316023" y="468820"/>
                  <a:pt x="7536075" y="527400"/>
                  <a:pt x="7589802" y="411745"/>
                </a:cubicBezTo>
                <a:cubicBezTo>
                  <a:pt x="7605465" y="378030"/>
                  <a:pt x="7598385" y="363396"/>
                  <a:pt x="7609041" y="338815"/>
                </a:cubicBezTo>
                <a:cubicBezTo>
                  <a:pt x="7619394" y="314939"/>
                  <a:pt x="7625972" y="315631"/>
                  <a:pt x="7645283" y="305929"/>
                </a:cubicBezTo>
                <a:lnTo>
                  <a:pt x="7546451" y="218623"/>
                </a:lnTo>
                <a:lnTo>
                  <a:pt x="7510833" y="252133"/>
                </a:lnTo>
                <a:cubicBezTo>
                  <a:pt x="7479553" y="278615"/>
                  <a:pt x="7454209" y="279438"/>
                  <a:pt x="7431237" y="310792"/>
                </a:cubicBezTo>
                <a:cubicBezTo>
                  <a:pt x="7488586" y="315563"/>
                  <a:pt x="7507482" y="315462"/>
                  <a:pt x="7511888" y="368393"/>
                </a:cubicBezTo>
                <a:cubicBezTo>
                  <a:pt x="7448840" y="398643"/>
                  <a:pt x="7403859" y="376756"/>
                  <a:pt x="7407135" y="299679"/>
                </a:cubicBezTo>
                <a:cubicBezTo>
                  <a:pt x="7414467" y="127076"/>
                  <a:pt x="7775082" y="205890"/>
                  <a:pt x="7670436" y="423220"/>
                </a:cubicBezTo>
                <a:cubicBezTo>
                  <a:pt x="7570461" y="630845"/>
                  <a:pt x="7250784" y="388986"/>
                  <a:pt x="7118548" y="335448"/>
                </a:cubicBezTo>
                <a:lnTo>
                  <a:pt x="6582588" y="76451"/>
                </a:lnTo>
                <a:cubicBezTo>
                  <a:pt x="6454027" y="11629"/>
                  <a:pt x="6257734" y="-43091"/>
                  <a:pt x="6137566" y="77091"/>
                </a:cubicBezTo>
                <a:cubicBezTo>
                  <a:pt x="6102847" y="111808"/>
                  <a:pt x="6091802" y="140971"/>
                  <a:pt x="6072275" y="184614"/>
                </a:cubicBezTo>
                <a:cubicBezTo>
                  <a:pt x="6061794" y="208039"/>
                  <a:pt x="6069015" y="194421"/>
                  <a:pt x="6060204" y="207105"/>
                </a:cubicBezTo>
                <a:cubicBezTo>
                  <a:pt x="6004828" y="-30567"/>
                  <a:pt x="5777905" y="-39012"/>
                  <a:pt x="5572379" y="64926"/>
                </a:cubicBezTo>
                <a:cubicBezTo>
                  <a:pt x="5527601" y="87570"/>
                  <a:pt x="5491523" y="106054"/>
                  <a:pt x="5449745" y="126628"/>
                </a:cubicBezTo>
                <a:lnTo>
                  <a:pt x="4675578" y="493081"/>
                </a:lnTo>
                <a:cubicBezTo>
                  <a:pt x="4473091" y="559335"/>
                  <a:pt x="4363520" y="320164"/>
                  <a:pt x="4504175" y="229492"/>
                </a:cubicBezTo>
                <a:cubicBezTo>
                  <a:pt x="4566831" y="189101"/>
                  <a:pt x="4723734" y="167365"/>
                  <a:pt x="4723734" y="345353"/>
                </a:cubicBezTo>
                <a:cubicBezTo>
                  <a:pt x="4675856" y="377409"/>
                  <a:pt x="4703165" y="379914"/>
                  <a:pt x="4620042" y="379914"/>
                </a:cubicBezTo>
                <a:cubicBezTo>
                  <a:pt x="4621368" y="320341"/>
                  <a:pt x="4634219" y="315364"/>
                  <a:pt x="4689168" y="310792"/>
                </a:cubicBezTo>
                <a:lnTo>
                  <a:pt x="4689168" y="287749"/>
                </a:lnTo>
                <a:cubicBezTo>
                  <a:pt x="4637456" y="275702"/>
                  <a:pt x="4611116" y="256911"/>
                  <a:pt x="4585476" y="218623"/>
                </a:cubicBezTo>
                <a:cubicBezTo>
                  <a:pt x="4550740" y="244077"/>
                  <a:pt x="4576273" y="232316"/>
                  <a:pt x="4564463" y="243695"/>
                </a:cubicBezTo>
                <a:cubicBezTo>
                  <a:pt x="4526458" y="280319"/>
                  <a:pt x="4523320" y="251489"/>
                  <a:pt x="4481784" y="299270"/>
                </a:cubicBezTo>
                <a:cubicBezTo>
                  <a:pt x="4492670" y="326235"/>
                  <a:pt x="4485475" y="303728"/>
                  <a:pt x="4497258" y="318355"/>
                </a:cubicBezTo>
                <a:cubicBezTo>
                  <a:pt x="4521399" y="348321"/>
                  <a:pt x="4521641" y="380394"/>
                  <a:pt x="4539205" y="414664"/>
                </a:cubicBezTo>
                <a:cubicBezTo>
                  <a:pt x="4558177" y="451678"/>
                  <a:pt x="4607090" y="468898"/>
                  <a:pt x="4651591" y="466674"/>
                </a:cubicBezTo>
                <a:cubicBezTo>
                  <a:pt x="4749939" y="461753"/>
                  <a:pt x="4813722" y="385694"/>
                  <a:pt x="4815903" y="287749"/>
                </a:cubicBezTo>
                <a:cubicBezTo>
                  <a:pt x="4845750" y="295717"/>
                  <a:pt x="4857645" y="307823"/>
                  <a:pt x="4885029" y="322310"/>
                </a:cubicBezTo>
                <a:lnTo>
                  <a:pt x="4885029" y="276227"/>
                </a:lnTo>
                <a:cubicBezTo>
                  <a:pt x="4910020" y="282050"/>
                  <a:pt x="4955487" y="300371"/>
                  <a:pt x="4977202" y="310792"/>
                </a:cubicBezTo>
                <a:cubicBezTo>
                  <a:pt x="4973475" y="266032"/>
                  <a:pt x="4966807" y="280773"/>
                  <a:pt x="4965680" y="230145"/>
                </a:cubicBezTo>
                <a:cubicBezTo>
                  <a:pt x="5143324" y="244929"/>
                  <a:pt x="5153511" y="203144"/>
                  <a:pt x="5230671" y="57336"/>
                </a:cubicBezTo>
                <a:cubicBezTo>
                  <a:pt x="5159994" y="73799"/>
                  <a:pt x="5129781" y="122961"/>
                  <a:pt x="5046860" y="126991"/>
                </a:cubicBezTo>
                <a:cubicBezTo>
                  <a:pt x="4843004" y="136902"/>
                  <a:pt x="4720866" y="56814"/>
                  <a:pt x="4574356" y="68714"/>
                </a:cubicBezTo>
                <a:cubicBezTo>
                  <a:pt x="4473812" y="76882"/>
                  <a:pt x="4459220" y="122128"/>
                  <a:pt x="4401137" y="161020"/>
                </a:cubicBezTo>
                <a:cubicBezTo>
                  <a:pt x="4388730" y="114558"/>
                  <a:pt x="4370366" y="100672"/>
                  <a:pt x="4332008" y="80376"/>
                </a:cubicBezTo>
                <a:cubicBezTo>
                  <a:pt x="4298363" y="109617"/>
                  <a:pt x="4295913" y="120371"/>
                  <a:pt x="4274401" y="161020"/>
                </a:cubicBezTo>
                <a:cubicBezTo>
                  <a:pt x="4218450" y="123555"/>
                  <a:pt x="4204358" y="80830"/>
                  <a:pt x="4111779" y="69642"/>
                </a:cubicBezTo>
                <a:cubicBezTo>
                  <a:pt x="4002134" y="56389"/>
                  <a:pt x="3826270" y="131168"/>
                  <a:pt x="3640049" y="127141"/>
                </a:cubicBezTo>
                <a:cubicBezTo>
                  <a:pt x="3544248" y="125071"/>
                  <a:pt x="3523154" y="75572"/>
                  <a:pt x="3444867" y="57336"/>
                </a:cubicBezTo>
                <a:cubicBezTo>
                  <a:pt x="3523049" y="205081"/>
                  <a:pt x="3531351" y="245001"/>
                  <a:pt x="3709857" y="230145"/>
                </a:cubicBezTo>
                <a:cubicBezTo>
                  <a:pt x="3708731" y="280773"/>
                  <a:pt x="3702062" y="266032"/>
                  <a:pt x="3698336" y="310792"/>
                </a:cubicBezTo>
                <a:cubicBezTo>
                  <a:pt x="3720050" y="300371"/>
                  <a:pt x="3765518" y="282050"/>
                  <a:pt x="3790508" y="276227"/>
                </a:cubicBezTo>
                <a:lnTo>
                  <a:pt x="3790508" y="322310"/>
                </a:lnTo>
                <a:cubicBezTo>
                  <a:pt x="3817893" y="307823"/>
                  <a:pt x="3829787" y="295717"/>
                  <a:pt x="3859634" y="287749"/>
                </a:cubicBezTo>
                <a:cubicBezTo>
                  <a:pt x="3874638" y="468016"/>
                  <a:pt x="4097890" y="547458"/>
                  <a:pt x="4151042" y="371766"/>
                </a:cubicBezTo>
                <a:cubicBezTo>
                  <a:pt x="4170569" y="307216"/>
                  <a:pt x="4138991" y="328302"/>
                  <a:pt x="4193753" y="322310"/>
                </a:cubicBezTo>
                <a:cubicBezTo>
                  <a:pt x="4184870" y="215577"/>
                  <a:pt x="4126969" y="313701"/>
                  <a:pt x="4101583" y="218623"/>
                </a:cubicBezTo>
                <a:cubicBezTo>
                  <a:pt x="4042549" y="234387"/>
                  <a:pt x="4091776" y="229606"/>
                  <a:pt x="4043232" y="263965"/>
                </a:cubicBezTo>
                <a:cubicBezTo>
                  <a:pt x="4008346" y="288657"/>
                  <a:pt x="4002082" y="273625"/>
                  <a:pt x="3974848" y="310792"/>
                </a:cubicBezTo>
                <a:cubicBezTo>
                  <a:pt x="4036145" y="312157"/>
                  <a:pt x="4054091" y="316761"/>
                  <a:pt x="4055495" y="379914"/>
                </a:cubicBezTo>
                <a:cubicBezTo>
                  <a:pt x="4020645" y="379914"/>
                  <a:pt x="3994933" y="386422"/>
                  <a:pt x="3972895" y="370185"/>
                </a:cubicBezTo>
                <a:cubicBezTo>
                  <a:pt x="3955301" y="357221"/>
                  <a:pt x="3947584" y="323463"/>
                  <a:pt x="3953339" y="290835"/>
                </a:cubicBezTo>
                <a:cubicBezTo>
                  <a:pt x="3983087" y="122072"/>
                  <a:pt x="4324166" y="224169"/>
                  <a:pt x="4210050" y="430764"/>
                </a:cubicBezTo>
                <a:cubicBezTo>
                  <a:pt x="4123338" y="587747"/>
                  <a:pt x="3908410" y="456318"/>
                  <a:pt x="3802024" y="402960"/>
                </a:cubicBezTo>
                <a:lnTo>
                  <a:pt x="3126120" y="76526"/>
                </a:lnTo>
                <a:cubicBezTo>
                  <a:pt x="3051472" y="38983"/>
                  <a:pt x="2933094" y="-18663"/>
                  <a:pt x="2817524" y="5908"/>
                </a:cubicBezTo>
                <a:cubicBezTo>
                  <a:pt x="2736027" y="23233"/>
                  <a:pt x="2676073" y="60057"/>
                  <a:pt x="2642114" y="130194"/>
                </a:cubicBezTo>
                <a:cubicBezTo>
                  <a:pt x="2620144" y="175568"/>
                  <a:pt x="2638796" y="169951"/>
                  <a:pt x="2603815" y="195584"/>
                </a:cubicBezTo>
                <a:cubicBezTo>
                  <a:pt x="2596062" y="102436"/>
                  <a:pt x="2495835" y="20718"/>
                  <a:pt x="2403698" y="3831"/>
                </a:cubicBezTo>
                <a:cubicBezTo>
                  <a:pt x="2213529" y="-31027"/>
                  <a:pt x="1752269" y="254556"/>
                  <a:pt x="1558704" y="337159"/>
                </a:cubicBezTo>
                <a:cubicBezTo>
                  <a:pt x="1459813" y="379365"/>
                  <a:pt x="1388470" y="418612"/>
                  <a:pt x="1294442" y="464617"/>
                </a:cubicBezTo>
                <a:cubicBezTo>
                  <a:pt x="958836" y="628820"/>
                  <a:pt x="891595" y="209244"/>
                  <a:pt x="1140641" y="205597"/>
                </a:cubicBezTo>
                <a:cubicBezTo>
                  <a:pt x="1185756" y="204937"/>
                  <a:pt x="1191410" y="204192"/>
                  <a:pt x="1220322" y="219551"/>
                </a:cubicBezTo>
                <a:cubicBezTo>
                  <a:pt x="1268109" y="244932"/>
                  <a:pt x="1287557" y="326585"/>
                  <a:pt x="1252276" y="364686"/>
                </a:cubicBezTo>
                <a:cubicBezTo>
                  <a:pt x="1229454" y="389329"/>
                  <a:pt x="1206145" y="379914"/>
                  <a:pt x="1163650" y="379914"/>
                </a:cubicBezTo>
                <a:cubicBezTo>
                  <a:pt x="1165083" y="315690"/>
                  <a:pt x="1186847" y="315570"/>
                  <a:pt x="1244301" y="310792"/>
                </a:cubicBezTo>
                <a:cubicBezTo>
                  <a:pt x="1217733" y="274529"/>
                  <a:pt x="1221505" y="292566"/>
                  <a:pt x="1182984" y="268419"/>
                </a:cubicBezTo>
                <a:cubicBezTo>
                  <a:pt x="1124668" y="231859"/>
                  <a:pt x="1177392" y="234599"/>
                  <a:pt x="1117565" y="218623"/>
                </a:cubicBezTo>
                <a:cubicBezTo>
                  <a:pt x="1105729" y="269428"/>
                  <a:pt x="1069605" y="284388"/>
                  <a:pt x="1013873" y="299270"/>
                </a:cubicBezTo>
                <a:lnTo>
                  <a:pt x="1071480" y="322310"/>
                </a:lnTo>
                <a:cubicBezTo>
                  <a:pt x="1071480" y="552984"/>
                  <a:pt x="1359514" y="495563"/>
                  <a:pt x="1359514" y="287749"/>
                </a:cubicBezTo>
                <a:cubicBezTo>
                  <a:pt x="1389361" y="295717"/>
                  <a:pt x="1401256" y="307823"/>
                  <a:pt x="1428640" y="322310"/>
                </a:cubicBezTo>
                <a:lnTo>
                  <a:pt x="1428640" y="276227"/>
                </a:lnTo>
                <a:cubicBezTo>
                  <a:pt x="1465910" y="284911"/>
                  <a:pt x="1479186" y="295805"/>
                  <a:pt x="1520813" y="299270"/>
                </a:cubicBezTo>
                <a:lnTo>
                  <a:pt x="1507544" y="230530"/>
                </a:lnTo>
                <a:cubicBezTo>
                  <a:pt x="1592326" y="237055"/>
                  <a:pt x="1619684" y="256738"/>
                  <a:pt x="1685394" y="198866"/>
                </a:cubicBezTo>
                <a:cubicBezTo>
                  <a:pt x="1727138" y="162100"/>
                  <a:pt x="1760329" y="117213"/>
                  <a:pt x="1774281" y="57336"/>
                </a:cubicBezTo>
                <a:cubicBezTo>
                  <a:pt x="1663202" y="83210"/>
                  <a:pt x="1648842" y="178671"/>
                  <a:pt x="1345572" y="105835"/>
                </a:cubicBezTo>
                <a:cubicBezTo>
                  <a:pt x="1072894" y="40348"/>
                  <a:pt x="1110400" y="50100"/>
                  <a:pt x="944747" y="161020"/>
                </a:cubicBezTo>
                <a:cubicBezTo>
                  <a:pt x="934793" y="123741"/>
                  <a:pt x="915306" y="99235"/>
                  <a:pt x="887141" y="80376"/>
                </a:cubicBezTo>
                <a:cubicBezTo>
                  <a:pt x="851366" y="104330"/>
                  <a:pt x="834122" y="117399"/>
                  <a:pt x="829534" y="172541"/>
                </a:cubicBezTo>
                <a:cubicBezTo>
                  <a:pt x="775650" y="133065"/>
                  <a:pt x="756949" y="80494"/>
                  <a:pt x="667164" y="69857"/>
                </a:cubicBezTo>
                <a:cubicBezTo>
                  <a:pt x="482057" y="47928"/>
                  <a:pt x="383441" y="140962"/>
                  <a:pt x="195995" y="126334"/>
                </a:cubicBezTo>
                <a:cubicBezTo>
                  <a:pt x="120292" y="120427"/>
                  <a:pt x="77708" y="75438"/>
                  <a:pt x="0" y="57336"/>
                </a:cubicBezTo>
                <a:cubicBezTo>
                  <a:pt x="14840" y="121028"/>
                  <a:pt x="32848" y="159971"/>
                  <a:pt x="77228" y="199003"/>
                </a:cubicBezTo>
                <a:cubicBezTo>
                  <a:pt x="126896" y="242692"/>
                  <a:pt x="166335" y="241667"/>
                  <a:pt x="253468" y="241667"/>
                </a:cubicBezTo>
                <a:lnTo>
                  <a:pt x="253468" y="299270"/>
                </a:lnTo>
                <a:lnTo>
                  <a:pt x="333587" y="274617"/>
                </a:lnTo>
                <a:lnTo>
                  <a:pt x="334119" y="333831"/>
                </a:lnTo>
                <a:cubicBezTo>
                  <a:pt x="362523" y="314812"/>
                  <a:pt x="388036" y="294127"/>
                  <a:pt x="414767" y="276227"/>
                </a:cubicBezTo>
                <a:cubicBezTo>
                  <a:pt x="414767" y="376060"/>
                  <a:pt x="441080" y="403319"/>
                  <a:pt x="506937" y="460561"/>
                </a:cubicBezTo>
                <a:close/>
              </a:path>
            </a:pathLst>
          </a:custGeom>
          <a:solidFill>
            <a:srgbClr val="FEC50C"/>
          </a:soli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12;g1acc5e1ce75_0_1"/>
          <p:cNvSpPr/>
          <p:nvPr/>
        </p:nvSpPr>
        <p:spPr>
          <a:xfrm>
            <a:off x="6987095" y="1943956"/>
            <a:ext cx="1961560" cy="266777"/>
          </a:xfrm>
          <a:custGeom>
            <a:avLst/>
            <a:gdLst/>
            <a:ahLst/>
            <a:cxnLst/>
            <a:rect l="l" t="t" r="r" b="b"/>
            <a:pathLst>
              <a:path w="8675536" h="1179893" extrusionOk="0">
                <a:moveTo>
                  <a:pt x="8180123" y="725534"/>
                </a:moveTo>
                <a:cubicBezTo>
                  <a:pt x="8120439" y="720570"/>
                  <a:pt x="8081836" y="699928"/>
                  <a:pt x="8028044" y="734753"/>
                </a:cubicBezTo>
                <a:cubicBezTo>
                  <a:pt x="7960003" y="778804"/>
                  <a:pt x="7983488" y="829106"/>
                  <a:pt x="7984258" y="863785"/>
                </a:cubicBezTo>
                <a:lnTo>
                  <a:pt x="7926655" y="863785"/>
                </a:lnTo>
                <a:cubicBezTo>
                  <a:pt x="7944095" y="929103"/>
                  <a:pt x="7940313" y="870982"/>
                  <a:pt x="8011852" y="939879"/>
                </a:cubicBezTo>
                <a:cubicBezTo>
                  <a:pt x="8028661" y="956067"/>
                  <a:pt x="8018122" y="951571"/>
                  <a:pt x="8041865" y="967472"/>
                </a:cubicBezTo>
                <a:cubicBezTo>
                  <a:pt x="8072071" y="945340"/>
                  <a:pt x="8052937" y="936636"/>
                  <a:pt x="8092807" y="914720"/>
                </a:cubicBezTo>
                <a:cubicBezTo>
                  <a:pt x="8133855" y="892158"/>
                  <a:pt x="8126706" y="916758"/>
                  <a:pt x="8157079" y="875303"/>
                </a:cubicBezTo>
                <a:cubicBezTo>
                  <a:pt x="8114796" y="874363"/>
                  <a:pt x="8093228" y="865849"/>
                  <a:pt x="8064909" y="852264"/>
                </a:cubicBezTo>
                <a:cubicBezTo>
                  <a:pt x="8080481" y="785431"/>
                  <a:pt x="8102803" y="791658"/>
                  <a:pt x="8157079" y="817703"/>
                </a:cubicBezTo>
                <a:cubicBezTo>
                  <a:pt x="8209039" y="1040715"/>
                  <a:pt x="7962648" y="1036215"/>
                  <a:pt x="7914401" y="887403"/>
                </a:cubicBezTo>
                <a:cubicBezTo>
                  <a:pt x="7877836" y="774621"/>
                  <a:pt x="7927291" y="624052"/>
                  <a:pt x="8136037" y="700496"/>
                </a:cubicBezTo>
                <a:cubicBezTo>
                  <a:pt x="8164861" y="711051"/>
                  <a:pt x="8161370" y="709238"/>
                  <a:pt x="8180123" y="725534"/>
                </a:cubicBezTo>
                <a:close/>
                <a:moveTo>
                  <a:pt x="495414" y="725534"/>
                </a:moveTo>
                <a:cubicBezTo>
                  <a:pt x="535565" y="690637"/>
                  <a:pt x="671188" y="650553"/>
                  <a:pt x="729568" y="710287"/>
                </a:cubicBezTo>
                <a:cubicBezTo>
                  <a:pt x="782792" y="764746"/>
                  <a:pt x="783390" y="882057"/>
                  <a:pt x="735068" y="942133"/>
                </a:cubicBezTo>
                <a:cubicBezTo>
                  <a:pt x="620416" y="1084671"/>
                  <a:pt x="426152" y="897611"/>
                  <a:pt x="527760" y="814136"/>
                </a:cubicBezTo>
                <a:cubicBezTo>
                  <a:pt x="570618" y="778925"/>
                  <a:pt x="599472" y="804378"/>
                  <a:pt x="610628" y="852264"/>
                </a:cubicBezTo>
                <a:cubicBezTo>
                  <a:pt x="582310" y="865849"/>
                  <a:pt x="560742" y="874363"/>
                  <a:pt x="518459" y="875303"/>
                </a:cubicBezTo>
                <a:cubicBezTo>
                  <a:pt x="557391" y="928440"/>
                  <a:pt x="559801" y="882429"/>
                  <a:pt x="607953" y="935585"/>
                </a:cubicBezTo>
                <a:cubicBezTo>
                  <a:pt x="620263" y="949174"/>
                  <a:pt x="595674" y="939631"/>
                  <a:pt x="633672" y="967472"/>
                </a:cubicBezTo>
                <a:cubicBezTo>
                  <a:pt x="665923" y="945875"/>
                  <a:pt x="651396" y="942848"/>
                  <a:pt x="688232" y="918342"/>
                </a:cubicBezTo>
                <a:cubicBezTo>
                  <a:pt x="732191" y="889094"/>
                  <a:pt x="735218" y="914962"/>
                  <a:pt x="748883" y="863785"/>
                </a:cubicBezTo>
                <a:lnTo>
                  <a:pt x="691279" y="863785"/>
                </a:lnTo>
                <a:cubicBezTo>
                  <a:pt x="704669" y="702847"/>
                  <a:pt x="626657" y="714614"/>
                  <a:pt x="495414" y="725534"/>
                </a:cubicBezTo>
                <a:close/>
                <a:moveTo>
                  <a:pt x="7788397" y="425996"/>
                </a:moveTo>
                <a:lnTo>
                  <a:pt x="7892089" y="598808"/>
                </a:lnTo>
                <a:cubicBezTo>
                  <a:pt x="7846997" y="629000"/>
                  <a:pt x="7805729" y="690281"/>
                  <a:pt x="7799919" y="760099"/>
                </a:cubicBezTo>
                <a:cubicBezTo>
                  <a:pt x="7774050" y="722870"/>
                  <a:pt x="7776669" y="660387"/>
                  <a:pt x="7684705" y="598808"/>
                </a:cubicBezTo>
                <a:cubicBezTo>
                  <a:pt x="7722129" y="542925"/>
                  <a:pt x="7781009" y="514765"/>
                  <a:pt x="7788397" y="425996"/>
                </a:cubicBezTo>
                <a:close/>
                <a:moveTo>
                  <a:pt x="5898905" y="587287"/>
                </a:moveTo>
                <a:cubicBezTo>
                  <a:pt x="5938909" y="560501"/>
                  <a:pt x="5974690" y="537423"/>
                  <a:pt x="6004661" y="497186"/>
                </a:cubicBezTo>
                <a:lnTo>
                  <a:pt x="6051948" y="406219"/>
                </a:lnTo>
                <a:cubicBezTo>
                  <a:pt x="6053480" y="403022"/>
                  <a:pt x="6057882" y="393610"/>
                  <a:pt x="6059400" y="390629"/>
                </a:cubicBezTo>
                <a:lnTo>
                  <a:pt x="6071723" y="368393"/>
                </a:lnTo>
                <a:cubicBezTo>
                  <a:pt x="6082588" y="498943"/>
                  <a:pt x="6198367" y="551511"/>
                  <a:pt x="6233022" y="598808"/>
                </a:cubicBezTo>
                <a:cubicBezTo>
                  <a:pt x="6114845" y="630361"/>
                  <a:pt x="6077366" y="790653"/>
                  <a:pt x="6060204" y="817703"/>
                </a:cubicBezTo>
                <a:cubicBezTo>
                  <a:pt x="6055390" y="759876"/>
                  <a:pt x="6030237" y="718866"/>
                  <a:pt x="5999406" y="682642"/>
                </a:cubicBezTo>
                <a:cubicBezTo>
                  <a:pt x="5969452" y="647451"/>
                  <a:pt x="5918063" y="613435"/>
                  <a:pt x="5898905" y="587287"/>
                </a:cubicBezTo>
                <a:close/>
                <a:moveTo>
                  <a:pt x="4239838" y="587287"/>
                </a:moveTo>
                <a:cubicBezTo>
                  <a:pt x="4275025" y="534745"/>
                  <a:pt x="4325074" y="520855"/>
                  <a:pt x="4332008" y="437518"/>
                </a:cubicBezTo>
                <a:cubicBezTo>
                  <a:pt x="4333621" y="439840"/>
                  <a:pt x="4335479" y="440989"/>
                  <a:pt x="4336084" y="444957"/>
                </a:cubicBezTo>
                <a:cubicBezTo>
                  <a:pt x="4341361" y="479662"/>
                  <a:pt x="4429119" y="577457"/>
                  <a:pt x="4435699" y="587287"/>
                </a:cubicBezTo>
                <a:cubicBezTo>
                  <a:pt x="4402374" y="637050"/>
                  <a:pt x="4349908" y="671934"/>
                  <a:pt x="4343530" y="748577"/>
                </a:cubicBezTo>
                <a:lnTo>
                  <a:pt x="4300061" y="665318"/>
                </a:lnTo>
                <a:cubicBezTo>
                  <a:pt x="4277471" y="629104"/>
                  <a:pt x="4260106" y="617550"/>
                  <a:pt x="4239838" y="587287"/>
                </a:cubicBezTo>
                <a:close/>
                <a:moveTo>
                  <a:pt x="2454035" y="575765"/>
                </a:moveTo>
                <a:cubicBezTo>
                  <a:pt x="2513909" y="559780"/>
                  <a:pt x="2597832" y="451812"/>
                  <a:pt x="2603815" y="379914"/>
                </a:cubicBezTo>
                <a:cubicBezTo>
                  <a:pt x="2639540" y="406092"/>
                  <a:pt x="2618515" y="392826"/>
                  <a:pt x="2638789" y="437106"/>
                </a:cubicBezTo>
                <a:cubicBezTo>
                  <a:pt x="2648890" y="459173"/>
                  <a:pt x="2659299" y="476889"/>
                  <a:pt x="2672584" y="495478"/>
                </a:cubicBezTo>
                <a:cubicBezTo>
                  <a:pt x="2705975" y="542207"/>
                  <a:pt x="2730025" y="556076"/>
                  <a:pt x="2776632" y="587287"/>
                </a:cubicBezTo>
                <a:cubicBezTo>
                  <a:pt x="2741586" y="635120"/>
                  <a:pt x="2647316" y="668907"/>
                  <a:pt x="2615334" y="806181"/>
                </a:cubicBezTo>
                <a:lnTo>
                  <a:pt x="2607022" y="791456"/>
                </a:lnTo>
                <a:cubicBezTo>
                  <a:pt x="2577636" y="734234"/>
                  <a:pt x="2587995" y="738976"/>
                  <a:pt x="2544882" y="680778"/>
                </a:cubicBezTo>
                <a:cubicBezTo>
                  <a:pt x="2472768" y="583430"/>
                  <a:pt x="2498154" y="659720"/>
                  <a:pt x="2454035" y="575765"/>
                </a:cubicBezTo>
                <a:close/>
                <a:moveTo>
                  <a:pt x="875619" y="425996"/>
                </a:moveTo>
                <a:lnTo>
                  <a:pt x="923562" y="516303"/>
                </a:lnTo>
                <a:cubicBezTo>
                  <a:pt x="945636" y="550080"/>
                  <a:pt x="969970" y="567653"/>
                  <a:pt x="990832" y="598808"/>
                </a:cubicBezTo>
                <a:cubicBezTo>
                  <a:pt x="944793" y="629633"/>
                  <a:pt x="923957" y="658319"/>
                  <a:pt x="900906" y="704738"/>
                </a:cubicBezTo>
                <a:lnTo>
                  <a:pt x="875619" y="748577"/>
                </a:lnTo>
                <a:cubicBezTo>
                  <a:pt x="860164" y="682250"/>
                  <a:pt x="832316" y="631531"/>
                  <a:pt x="783449" y="598808"/>
                </a:cubicBezTo>
                <a:cubicBezTo>
                  <a:pt x="817878" y="547393"/>
                  <a:pt x="869136" y="503877"/>
                  <a:pt x="875619" y="425996"/>
                </a:cubicBezTo>
                <a:close/>
                <a:moveTo>
                  <a:pt x="138255" y="472079"/>
                </a:moveTo>
                <a:cubicBezTo>
                  <a:pt x="240483" y="448265"/>
                  <a:pt x="335181" y="519046"/>
                  <a:pt x="416462" y="551031"/>
                </a:cubicBezTo>
                <a:cubicBezTo>
                  <a:pt x="456309" y="566709"/>
                  <a:pt x="472766" y="567895"/>
                  <a:pt x="495414" y="598808"/>
                </a:cubicBezTo>
                <a:cubicBezTo>
                  <a:pt x="459571" y="607159"/>
                  <a:pt x="390400" y="642147"/>
                  <a:pt x="349577" y="660351"/>
                </a:cubicBezTo>
                <a:cubicBezTo>
                  <a:pt x="248227" y="705535"/>
                  <a:pt x="243259" y="714016"/>
                  <a:pt x="138255" y="714016"/>
                </a:cubicBezTo>
                <a:cubicBezTo>
                  <a:pt x="139492" y="658473"/>
                  <a:pt x="163937" y="625848"/>
                  <a:pt x="184339" y="587287"/>
                </a:cubicBezTo>
                <a:cubicBezTo>
                  <a:pt x="160466" y="551635"/>
                  <a:pt x="139891" y="531326"/>
                  <a:pt x="138255" y="472079"/>
                </a:cubicBezTo>
                <a:close/>
                <a:moveTo>
                  <a:pt x="8491198" y="587287"/>
                </a:moveTo>
                <a:cubicBezTo>
                  <a:pt x="8511600" y="625848"/>
                  <a:pt x="8536045" y="658473"/>
                  <a:pt x="8537282" y="714016"/>
                </a:cubicBezTo>
                <a:cubicBezTo>
                  <a:pt x="8351252" y="714016"/>
                  <a:pt x="8314011" y="629999"/>
                  <a:pt x="8180123" y="598808"/>
                </a:cubicBezTo>
                <a:cubicBezTo>
                  <a:pt x="8203523" y="566873"/>
                  <a:pt x="8285859" y="537579"/>
                  <a:pt x="8338064" y="514807"/>
                </a:cubicBezTo>
                <a:cubicBezTo>
                  <a:pt x="8412912" y="482167"/>
                  <a:pt x="8432095" y="472079"/>
                  <a:pt x="8537282" y="472079"/>
                </a:cubicBezTo>
                <a:cubicBezTo>
                  <a:pt x="8532462" y="529983"/>
                  <a:pt x="8515770" y="550590"/>
                  <a:pt x="8491198" y="587287"/>
                </a:cubicBezTo>
                <a:close/>
                <a:moveTo>
                  <a:pt x="8168601" y="460561"/>
                </a:moveTo>
                <a:lnTo>
                  <a:pt x="8130096" y="479668"/>
                </a:lnTo>
                <a:cubicBezTo>
                  <a:pt x="8110142" y="487304"/>
                  <a:pt x="8095432" y="491210"/>
                  <a:pt x="8076568" y="496121"/>
                </a:cubicBezTo>
                <a:cubicBezTo>
                  <a:pt x="7937785" y="532285"/>
                  <a:pt x="7880766" y="413329"/>
                  <a:pt x="7914088" y="298536"/>
                </a:cubicBezTo>
                <a:cubicBezTo>
                  <a:pt x="7957099" y="150373"/>
                  <a:pt x="8121879" y="179092"/>
                  <a:pt x="8159515" y="251059"/>
                </a:cubicBezTo>
                <a:cubicBezTo>
                  <a:pt x="8180737" y="291638"/>
                  <a:pt x="8165292" y="333136"/>
                  <a:pt x="8157079" y="368393"/>
                </a:cubicBezTo>
                <a:cubicBezTo>
                  <a:pt x="8123182" y="376292"/>
                  <a:pt x="8121915" y="379914"/>
                  <a:pt x="8076431" y="379914"/>
                </a:cubicBezTo>
                <a:cubicBezTo>
                  <a:pt x="8073390" y="344242"/>
                  <a:pt x="8076572" y="358135"/>
                  <a:pt x="8064909" y="333831"/>
                </a:cubicBezTo>
                <a:cubicBezTo>
                  <a:pt x="8141142" y="282785"/>
                  <a:pt x="8121572" y="336209"/>
                  <a:pt x="8157079" y="287749"/>
                </a:cubicBezTo>
                <a:cubicBezTo>
                  <a:pt x="8058472" y="264778"/>
                  <a:pt x="8064511" y="254844"/>
                  <a:pt x="8053387" y="207105"/>
                </a:cubicBezTo>
                <a:lnTo>
                  <a:pt x="7992443" y="261368"/>
                </a:lnTo>
                <a:cubicBezTo>
                  <a:pt x="7949784" y="289000"/>
                  <a:pt x="7958912" y="262619"/>
                  <a:pt x="7926655" y="310792"/>
                </a:cubicBezTo>
                <a:lnTo>
                  <a:pt x="7984258" y="310792"/>
                </a:lnTo>
                <a:cubicBezTo>
                  <a:pt x="7984258" y="492199"/>
                  <a:pt x="8047799" y="463252"/>
                  <a:pt x="8168601" y="460561"/>
                </a:cubicBezTo>
                <a:close/>
                <a:moveTo>
                  <a:pt x="506937" y="460561"/>
                </a:moveTo>
                <a:cubicBezTo>
                  <a:pt x="568600" y="461932"/>
                  <a:pt x="593894" y="481716"/>
                  <a:pt x="652748" y="445114"/>
                </a:cubicBezTo>
                <a:cubicBezTo>
                  <a:pt x="715208" y="406265"/>
                  <a:pt x="692703" y="374748"/>
                  <a:pt x="691279" y="310792"/>
                </a:cubicBezTo>
                <a:lnTo>
                  <a:pt x="748883" y="310792"/>
                </a:lnTo>
                <a:cubicBezTo>
                  <a:pt x="716626" y="262619"/>
                  <a:pt x="725754" y="289000"/>
                  <a:pt x="683095" y="261368"/>
                </a:cubicBezTo>
                <a:cubicBezTo>
                  <a:pt x="681028" y="260026"/>
                  <a:pt x="678190" y="258165"/>
                  <a:pt x="676227" y="256718"/>
                </a:cubicBezTo>
                <a:cubicBezTo>
                  <a:pt x="674290" y="255288"/>
                  <a:pt x="671694" y="253093"/>
                  <a:pt x="669865" y="251558"/>
                </a:cubicBezTo>
                <a:cubicBezTo>
                  <a:pt x="668931" y="250774"/>
                  <a:pt x="656507" y="237385"/>
                  <a:pt x="652980" y="233878"/>
                </a:cubicBezTo>
                <a:cubicBezTo>
                  <a:pt x="635279" y="216301"/>
                  <a:pt x="642879" y="220985"/>
                  <a:pt x="622150" y="207105"/>
                </a:cubicBezTo>
                <a:cubicBezTo>
                  <a:pt x="611017" y="254893"/>
                  <a:pt x="616428" y="264925"/>
                  <a:pt x="518459" y="287749"/>
                </a:cubicBezTo>
                <a:cubicBezTo>
                  <a:pt x="553965" y="336209"/>
                  <a:pt x="534396" y="282785"/>
                  <a:pt x="610628" y="333831"/>
                </a:cubicBezTo>
                <a:cubicBezTo>
                  <a:pt x="600210" y="354846"/>
                  <a:pt x="601742" y="348243"/>
                  <a:pt x="599106" y="379914"/>
                </a:cubicBezTo>
                <a:cubicBezTo>
                  <a:pt x="553622" y="379914"/>
                  <a:pt x="552355" y="376292"/>
                  <a:pt x="518459" y="368393"/>
                </a:cubicBezTo>
                <a:cubicBezTo>
                  <a:pt x="467847" y="151163"/>
                  <a:pt x="700159" y="147434"/>
                  <a:pt x="756407" y="280254"/>
                </a:cubicBezTo>
                <a:cubicBezTo>
                  <a:pt x="848064" y="496693"/>
                  <a:pt x="606164" y="546805"/>
                  <a:pt x="506937" y="460561"/>
                </a:cubicBezTo>
                <a:close/>
                <a:moveTo>
                  <a:pt x="6256065" y="322310"/>
                </a:moveTo>
                <a:cubicBezTo>
                  <a:pt x="6373683" y="294910"/>
                  <a:pt x="6403612" y="390642"/>
                  <a:pt x="6335649" y="425849"/>
                </a:cubicBezTo>
                <a:cubicBezTo>
                  <a:pt x="6218798" y="486383"/>
                  <a:pt x="6128066" y="269781"/>
                  <a:pt x="6229566" y="169086"/>
                </a:cubicBezTo>
                <a:cubicBezTo>
                  <a:pt x="6332513" y="66957"/>
                  <a:pt x="6513084" y="179970"/>
                  <a:pt x="6605544" y="226305"/>
                </a:cubicBezTo>
                <a:lnTo>
                  <a:pt x="7121779" y="470466"/>
                </a:lnTo>
                <a:cubicBezTo>
                  <a:pt x="7165457" y="488149"/>
                  <a:pt x="7355563" y="574149"/>
                  <a:pt x="7373630" y="598808"/>
                </a:cubicBezTo>
                <a:lnTo>
                  <a:pt x="6624574" y="944259"/>
                </a:lnTo>
                <a:cubicBezTo>
                  <a:pt x="6498096" y="1006549"/>
                  <a:pt x="6456434" y="1048115"/>
                  <a:pt x="6313672" y="1048115"/>
                </a:cubicBezTo>
                <a:cubicBezTo>
                  <a:pt x="6150737" y="1048115"/>
                  <a:pt x="6133553" y="748577"/>
                  <a:pt x="6313672" y="748577"/>
                </a:cubicBezTo>
                <a:cubicBezTo>
                  <a:pt x="6351204" y="748577"/>
                  <a:pt x="6358098" y="781274"/>
                  <a:pt x="6371279" y="806181"/>
                </a:cubicBezTo>
                <a:cubicBezTo>
                  <a:pt x="6360858" y="827193"/>
                  <a:pt x="6362393" y="820593"/>
                  <a:pt x="6359757" y="852264"/>
                </a:cubicBezTo>
                <a:cubicBezTo>
                  <a:pt x="6315824" y="862498"/>
                  <a:pt x="6313953" y="863785"/>
                  <a:pt x="6256065" y="863785"/>
                </a:cubicBezTo>
                <a:cubicBezTo>
                  <a:pt x="6271046" y="919880"/>
                  <a:pt x="6296350" y="913705"/>
                  <a:pt x="6340743" y="940399"/>
                </a:cubicBezTo>
                <a:cubicBezTo>
                  <a:pt x="6389003" y="969421"/>
                  <a:pt x="6376103" y="994845"/>
                  <a:pt x="6417364" y="1025075"/>
                </a:cubicBezTo>
                <a:cubicBezTo>
                  <a:pt x="6511516" y="884480"/>
                  <a:pt x="6419849" y="984443"/>
                  <a:pt x="6519024" y="930879"/>
                </a:cubicBezTo>
                <a:cubicBezTo>
                  <a:pt x="6548705" y="914848"/>
                  <a:pt x="6560409" y="891041"/>
                  <a:pt x="6578663" y="863785"/>
                </a:cubicBezTo>
                <a:cubicBezTo>
                  <a:pt x="6396048" y="863785"/>
                  <a:pt x="6516905" y="834269"/>
                  <a:pt x="6428886" y="667933"/>
                </a:cubicBezTo>
                <a:cubicBezTo>
                  <a:pt x="6776735" y="667933"/>
                  <a:pt x="6728439" y="635139"/>
                  <a:pt x="6728439" y="840742"/>
                </a:cubicBezTo>
                <a:cubicBezTo>
                  <a:pt x="6824400" y="794699"/>
                  <a:pt x="6840955" y="778406"/>
                  <a:pt x="6866694" y="667933"/>
                </a:cubicBezTo>
                <a:cubicBezTo>
                  <a:pt x="6922383" y="680905"/>
                  <a:pt x="6888595" y="690973"/>
                  <a:pt x="6970385" y="690973"/>
                </a:cubicBezTo>
                <a:cubicBezTo>
                  <a:pt x="7024197" y="690973"/>
                  <a:pt x="7109404" y="632079"/>
                  <a:pt x="7131684" y="598808"/>
                </a:cubicBezTo>
                <a:cubicBezTo>
                  <a:pt x="7120815" y="558104"/>
                  <a:pt x="6996845" y="431016"/>
                  <a:pt x="6866694" y="518161"/>
                </a:cubicBezTo>
                <a:cubicBezTo>
                  <a:pt x="6844142" y="421369"/>
                  <a:pt x="6827340" y="368393"/>
                  <a:pt x="6728439" y="345353"/>
                </a:cubicBezTo>
                <a:cubicBezTo>
                  <a:pt x="6728439" y="550296"/>
                  <a:pt x="6781516" y="518161"/>
                  <a:pt x="6428886" y="518161"/>
                </a:cubicBezTo>
                <a:cubicBezTo>
                  <a:pt x="6454997" y="468813"/>
                  <a:pt x="6473344" y="395331"/>
                  <a:pt x="6474971" y="322310"/>
                </a:cubicBezTo>
                <a:lnTo>
                  <a:pt x="6567140" y="322310"/>
                </a:lnTo>
                <a:cubicBezTo>
                  <a:pt x="6562264" y="263726"/>
                  <a:pt x="6534541" y="261342"/>
                  <a:pt x="6490125" y="238031"/>
                </a:cubicBezTo>
                <a:cubicBezTo>
                  <a:pt x="6419225" y="200829"/>
                  <a:pt x="6456982" y="177753"/>
                  <a:pt x="6394320" y="161020"/>
                </a:cubicBezTo>
                <a:cubicBezTo>
                  <a:pt x="6388735" y="185000"/>
                  <a:pt x="6388033" y="190098"/>
                  <a:pt x="6374643" y="210469"/>
                </a:cubicBezTo>
                <a:cubicBezTo>
                  <a:pt x="6352393" y="244318"/>
                  <a:pt x="6363699" y="228695"/>
                  <a:pt x="6330067" y="246542"/>
                </a:cubicBezTo>
                <a:cubicBezTo>
                  <a:pt x="6290540" y="267518"/>
                  <a:pt x="6267878" y="278073"/>
                  <a:pt x="6256065" y="322310"/>
                </a:cubicBezTo>
                <a:close/>
                <a:moveTo>
                  <a:pt x="2108397" y="322310"/>
                </a:moveTo>
                <a:lnTo>
                  <a:pt x="2200567" y="322310"/>
                </a:lnTo>
                <a:cubicBezTo>
                  <a:pt x="2202010" y="387105"/>
                  <a:pt x="2223467" y="474345"/>
                  <a:pt x="2246652" y="518161"/>
                </a:cubicBezTo>
                <a:cubicBezTo>
                  <a:pt x="1915638" y="518161"/>
                  <a:pt x="1947098" y="566696"/>
                  <a:pt x="1947098" y="345353"/>
                </a:cubicBezTo>
                <a:cubicBezTo>
                  <a:pt x="1913728" y="353128"/>
                  <a:pt x="1872444" y="377762"/>
                  <a:pt x="1852682" y="400707"/>
                </a:cubicBezTo>
                <a:cubicBezTo>
                  <a:pt x="1823560" y="434523"/>
                  <a:pt x="1820366" y="468124"/>
                  <a:pt x="1820366" y="529683"/>
                </a:cubicBezTo>
                <a:cubicBezTo>
                  <a:pt x="1751985" y="483897"/>
                  <a:pt x="1717180" y="452138"/>
                  <a:pt x="1589233" y="540499"/>
                </a:cubicBezTo>
                <a:cubicBezTo>
                  <a:pt x="1557453" y="562445"/>
                  <a:pt x="1547652" y="564688"/>
                  <a:pt x="1543854" y="610330"/>
                </a:cubicBezTo>
                <a:cubicBezTo>
                  <a:pt x="1587048" y="621861"/>
                  <a:pt x="1577489" y="632598"/>
                  <a:pt x="1613254" y="656141"/>
                </a:cubicBezTo>
                <a:cubicBezTo>
                  <a:pt x="1734953" y="736252"/>
                  <a:pt x="1786943" y="667271"/>
                  <a:pt x="1820366" y="644891"/>
                </a:cubicBezTo>
                <a:cubicBezTo>
                  <a:pt x="1820366" y="761055"/>
                  <a:pt x="1826228" y="776790"/>
                  <a:pt x="1947098" y="840742"/>
                </a:cubicBezTo>
                <a:cubicBezTo>
                  <a:pt x="1947098" y="766042"/>
                  <a:pt x="1944499" y="728542"/>
                  <a:pt x="1958620" y="667933"/>
                </a:cubicBezTo>
                <a:lnTo>
                  <a:pt x="2246652" y="667933"/>
                </a:lnTo>
                <a:cubicBezTo>
                  <a:pt x="2158633" y="834269"/>
                  <a:pt x="2279490" y="863785"/>
                  <a:pt x="2096875" y="863785"/>
                </a:cubicBezTo>
                <a:cubicBezTo>
                  <a:pt x="2179071" y="986520"/>
                  <a:pt x="2176791" y="898745"/>
                  <a:pt x="2228033" y="974571"/>
                </a:cubicBezTo>
                <a:cubicBezTo>
                  <a:pt x="2239163" y="991040"/>
                  <a:pt x="2247390" y="1008969"/>
                  <a:pt x="2258174" y="1025075"/>
                </a:cubicBezTo>
                <a:cubicBezTo>
                  <a:pt x="2314582" y="987304"/>
                  <a:pt x="2279666" y="973598"/>
                  <a:pt x="2334677" y="940281"/>
                </a:cubicBezTo>
                <a:cubicBezTo>
                  <a:pt x="2379086" y="913388"/>
                  <a:pt x="2404341" y="920445"/>
                  <a:pt x="2419472" y="863785"/>
                </a:cubicBezTo>
                <a:cubicBezTo>
                  <a:pt x="2361585" y="863785"/>
                  <a:pt x="2359713" y="862498"/>
                  <a:pt x="2315781" y="852264"/>
                </a:cubicBezTo>
                <a:cubicBezTo>
                  <a:pt x="2312740" y="816592"/>
                  <a:pt x="2315921" y="830484"/>
                  <a:pt x="2304258" y="806181"/>
                </a:cubicBezTo>
                <a:cubicBezTo>
                  <a:pt x="2325147" y="766708"/>
                  <a:pt x="2323233" y="748577"/>
                  <a:pt x="2373387" y="748577"/>
                </a:cubicBezTo>
                <a:cubicBezTo>
                  <a:pt x="2531541" y="748577"/>
                  <a:pt x="2530963" y="1048115"/>
                  <a:pt x="2361865" y="1048115"/>
                </a:cubicBezTo>
                <a:cubicBezTo>
                  <a:pt x="2223203" y="1048115"/>
                  <a:pt x="2084167" y="964059"/>
                  <a:pt x="1931589" y="890815"/>
                </a:cubicBezTo>
                <a:lnTo>
                  <a:pt x="1689812" y="775438"/>
                </a:lnTo>
                <a:cubicBezTo>
                  <a:pt x="1643326" y="751990"/>
                  <a:pt x="1609854" y="740537"/>
                  <a:pt x="1562907" y="718007"/>
                </a:cubicBezTo>
                <a:cubicBezTo>
                  <a:pt x="1498233" y="686963"/>
                  <a:pt x="1373593" y="612825"/>
                  <a:pt x="1313429" y="598808"/>
                </a:cubicBezTo>
                <a:cubicBezTo>
                  <a:pt x="1338250" y="564930"/>
                  <a:pt x="1505110" y="490161"/>
                  <a:pt x="1553759" y="470466"/>
                </a:cubicBezTo>
                <a:cubicBezTo>
                  <a:pt x="1721661" y="402486"/>
                  <a:pt x="2227821" y="126459"/>
                  <a:pt x="2338824" y="126459"/>
                </a:cubicBezTo>
                <a:cubicBezTo>
                  <a:pt x="2510564" y="126459"/>
                  <a:pt x="2531854" y="359307"/>
                  <a:pt x="2423979" y="419857"/>
                </a:cubicBezTo>
                <a:cubicBezTo>
                  <a:pt x="2402068" y="432156"/>
                  <a:pt x="2390514" y="437639"/>
                  <a:pt x="2365409" y="434069"/>
                </a:cubicBezTo>
                <a:cubicBezTo>
                  <a:pt x="2317159" y="427211"/>
                  <a:pt x="2285271" y="366603"/>
                  <a:pt x="2325464" y="333319"/>
                </a:cubicBezTo>
                <a:cubicBezTo>
                  <a:pt x="2347731" y="314877"/>
                  <a:pt x="2381715" y="322310"/>
                  <a:pt x="2419472" y="322310"/>
                </a:cubicBezTo>
                <a:cubicBezTo>
                  <a:pt x="2406075" y="272136"/>
                  <a:pt x="2376843" y="265000"/>
                  <a:pt x="2339180" y="241310"/>
                </a:cubicBezTo>
                <a:cubicBezTo>
                  <a:pt x="2282508" y="205665"/>
                  <a:pt x="2303932" y="176316"/>
                  <a:pt x="2246652" y="161020"/>
                </a:cubicBezTo>
                <a:cubicBezTo>
                  <a:pt x="2219313" y="278373"/>
                  <a:pt x="2117274" y="215668"/>
                  <a:pt x="2108397" y="322310"/>
                </a:cubicBezTo>
                <a:close/>
                <a:moveTo>
                  <a:pt x="5703044" y="518161"/>
                </a:moveTo>
                <a:lnTo>
                  <a:pt x="5426532" y="518161"/>
                </a:lnTo>
                <a:cubicBezTo>
                  <a:pt x="5362756" y="422926"/>
                  <a:pt x="5401339" y="441894"/>
                  <a:pt x="5403488" y="345353"/>
                </a:cubicBezTo>
                <a:cubicBezTo>
                  <a:pt x="5322543" y="352087"/>
                  <a:pt x="5267180" y="430790"/>
                  <a:pt x="5265233" y="518161"/>
                </a:cubicBezTo>
                <a:cubicBezTo>
                  <a:pt x="5190346" y="478538"/>
                  <a:pt x="5152838" y="467673"/>
                  <a:pt x="5064166" y="524477"/>
                </a:cubicBezTo>
                <a:cubicBezTo>
                  <a:pt x="5030142" y="546273"/>
                  <a:pt x="5008885" y="568698"/>
                  <a:pt x="4988721" y="598808"/>
                </a:cubicBezTo>
                <a:cubicBezTo>
                  <a:pt x="5086524" y="664296"/>
                  <a:pt x="5139921" y="740318"/>
                  <a:pt x="5265233" y="656412"/>
                </a:cubicBezTo>
                <a:cubicBezTo>
                  <a:pt x="5267343" y="751062"/>
                  <a:pt x="5325133" y="822490"/>
                  <a:pt x="5403488" y="840742"/>
                </a:cubicBezTo>
                <a:cubicBezTo>
                  <a:pt x="5403488" y="766499"/>
                  <a:pt x="5370757" y="760157"/>
                  <a:pt x="5415010" y="667933"/>
                </a:cubicBezTo>
                <a:lnTo>
                  <a:pt x="5691522" y="667933"/>
                </a:lnTo>
                <a:cubicBezTo>
                  <a:pt x="5680872" y="713637"/>
                  <a:pt x="5667936" y="750282"/>
                  <a:pt x="5661003" y="798703"/>
                </a:cubicBezTo>
                <a:cubicBezTo>
                  <a:pt x="5648589" y="885358"/>
                  <a:pt x="5651447" y="863785"/>
                  <a:pt x="5553264" y="863785"/>
                </a:cubicBezTo>
                <a:cubicBezTo>
                  <a:pt x="5625753" y="1000769"/>
                  <a:pt x="5670614" y="885881"/>
                  <a:pt x="5703044" y="1025075"/>
                </a:cubicBezTo>
                <a:cubicBezTo>
                  <a:pt x="5756484" y="1010804"/>
                  <a:pt x="5737656" y="976654"/>
                  <a:pt x="5783969" y="944706"/>
                </a:cubicBezTo>
                <a:cubicBezTo>
                  <a:pt x="5826102" y="915645"/>
                  <a:pt x="5859441" y="925285"/>
                  <a:pt x="5875861" y="863785"/>
                </a:cubicBezTo>
                <a:cubicBezTo>
                  <a:pt x="5817973" y="863785"/>
                  <a:pt x="5816103" y="862498"/>
                  <a:pt x="5772169" y="852264"/>
                </a:cubicBezTo>
                <a:cubicBezTo>
                  <a:pt x="5754481" y="778383"/>
                  <a:pt x="5755886" y="829991"/>
                  <a:pt x="5772169" y="760099"/>
                </a:cubicBezTo>
                <a:cubicBezTo>
                  <a:pt x="6016996" y="703063"/>
                  <a:pt x="5975199" y="1048115"/>
                  <a:pt x="5818255" y="1048115"/>
                </a:cubicBezTo>
                <a:cubicBezTo>
                  <a:pt x="5675878" y="1048115"/>
                  <a:pt x="5513348" y="953794"/>
                  <a:pt x="5388148" y="890646"/>
                </a:cubicBezTo>
                <a:lnTo>
                  <a:pt x="4758297" y="598808"/>
                </a:lnTo>
                <a:cubicBezTo>
                  <a:pt x="4791145" y="553976"/>
                  <a:pt x="5417704" y="280140"/>
                  <a:pt x="5518871" y="230315"/>
                </a:cubicBezTo>
                <a:cubicBezTo>
                  <a:pt x="5583986" y="198245"/>
                  <a:pt x="5706111" y="126459"/>
                  <a:pt x="5795214" y="126459"/>
                </a:cubicBezTo>
                <a:cubicBezTo>
                  <a:pt x="5995059" y="126459"/>
                  <a:pt x="5983263" y="437518"/>
                  <a:pt x="5829777" y="437518"/>
                </a:cubicBezTo>
                <a:cubicBezTo>
                  <a:pt x="5760252" y="437518"/>
                  <a:pt x="5696313" y="314789"/>
                  <a:pt x="5875861" y="310792"/>
                </a:cubicBezTo>
                <a:cubicBezTo>
                  <a:pt x="5813555" y="217745"/>
                  <a:pt x="5759890" y="276097"/>
                  <a:pt x="5726085" y="149501"/>
                </a:cubicBezTo>
                <a:cubicBezTo>
                  <a:pt x="5679360" y="183733"/>
                  <a:pt x="5703067" y="206377"/>
                  <a:pt x="5640829" y="237062"/>
                </a:cubicBezTo>
                <a:cubicBezTo>
                  <a:pt x="5633252" y="240794"/>
                  <a:pt x="5535553" y="286060"/>
                  <a:pt x="5564724" y="312457"/>
                </a:cubicBezTo>
                <a:cubicBezTo>
                  <a:pt x="5615117" y="358066"/>
                  <a:pt x="5642991" y="259821"/>
                  <a:pt x="5660953" y="387441"/>
                </a:cubicBezTo>
                <a:cubicBezTo>
                  <a:pt x="5670349" y="454202"/>
                  <a:pt x="5674432" y="464097"/>
                  <a:pt x="5703044" y="518161"/>
                </a:cubicBezTo>
                <a:close/>
                <a:moveTo>
                  <a:pt x="2799676" y="310792"/>
                </a:moveTo>
                <a:cubicBezTo>
                  <a:pt x="2979224" y="314789"/>
                  <a:pt x="2915285" y="437518"/>
                  <a:pt x="2845761" y="437518"/>
                </a:cubicBezTo>
                <a:cubicBezTo>
                  <a:pt x="2692274" y="437518"/>
                  <a:pt x="2680478" y="126459"/>
                  <a:pt x="2880324" y="126459"/>
                </a:cubicBezTo>
                <a:cubicBezTo>
                  <a:pt x="2974913" y="126459"/>
                  <a:pt x="3410611" y="345131"/>
                  <a:pt x="3533111" y="406882"/>
                </a:cubicBezTo>
                <a:cubicBezTo>
                  <a:pt x="3597553" y="439366"/>
                  <a:pt x="3889886" y="561474"/>
                  <a:pt x="3917241" y="598808"/>
                </a:cubicBezTo>
                <a:cubicBezTo>
                  <a:pt x="3858047" y="612596"/>
                  <a:pt x="3301701" y="890044"/>
                  <a:pt x="3179727" y="944278"/>
                </a:cubicBezTo>
                <a:cubicBezTo>
                  <a:pt x="3133518" y="964826"/>
                  <a:pt x="3096839" y="979907"/>
                  <a:pt x="3053187" y="1002075"/>
                </a:cubicBezTo>
                <a:cubicBezTo>
                  <a:pt x="2958068" y="1050381"/>
                  <a:pt x="2964665" y="1048115"/>
                  <a:pt x="2857283" y="1048115"/>
                </a:cubicBezTo>
                <a:cubicBezTo>
                  <a:pt x="2700338" y="1048115"/>
                  <a:pt x="2658541" y="703063"/>
                  <a:pt x="2903368" y="760099"/>
                </a:cubicBezTo>
                <a:cubicBezTo>
                  <a:pt x="2922826" y="841372"/>
                  <a:pt x="2932751" y="863785"/>
                  <a:pt x="2799676" y="863785"/>
                </a:cubicBezTo>
                <a:cubicBezTo>
                  <a:pt x="2812348" y="911236"/>
                  <a:pt x="2844236" y="915984"/>
                  <a:pt x="2884517" y="940235"/>
                </a:cubicBezTo>
                <a:cubicBezTo>
                  <a:pt x="2954571" y="982405"/>
                  <a:pt x="2911771" y="1008861"/>
                  <a:pt x="2972494" y="1025075"/>
                </a:cubicBezTo>
                <a:cubicBezTo>
                  <a:pt x="3003248" y="893069"/>
                  <a:pt x="3093086" y="973085"/>
                  <a:pt x="3122273" y="863785"/>
                </a:cubicBezTo>
                <a:cubicBezTo>
                  <a:pt x="3004506" y="863785"/>
                  <a:pt x="3040479" y="910279"/>
                  <a:pt x="2984015" y="667933"/>
                </a:cubicBezTo>
                <a:cubicBezTo>
                  <a:pt x="3362054" y="667933"/>
                  <a:pt x="3276338" y="648235"/>
                  <a:pt x="3272050" y="840742"/>
                </a:cubicBezTo>
                <a:cubicBezTo>
                  <a:pt x="3351205" y="822304"/>
                  <a:pt x="3410304" y="755030"/>
                  <a:pt x="3410304" y="656412"/>
                </a:cubicBezTo>
                <a:cubicBezTo>
                  <a:pt x="3535616" y="740318"/>
                  <a:pt x="3589013" y="664296"/>
                  <a:pt x="3686817" y="598808"/>
                </a:cubicBezTo>
                <a:cubicBezTo>
                  <a:pt x="3647668" y="540352"/>
                  <a:pt x="3561746" y="483600"/>
                  <a:pt x="3502474" y="483600"/>
                </a:cubicBezTo>
                <a:cubicBezTo>
                  <a:pt x="3480315" y="483600"/>
                  <a:pt x="3426807" y="509432"/>
                  <a:pt x="3410304" y="518161"/>
                </a:cubicBezTo>
                <a:cubicBezTo>
                  <a:pt x="3408358" y="430790"/>
                  <a:pt x="3352995" y="352087"/>
                  <a:pt x="3272050" y="345353"/>
                </a:cubicBezTo>
                <a:cubicBezTo>
                  <a:pt x="3289584" y="464721"/>
                  <a:pt x="3297788" y="445320"/>
                  <a:pt x="3249006" y="518161"/>
                </a:cubicBezTo>
                <a:lnTo>
                  <a:pt x="2972494" y="518161"/>
                </a:lnTo>
                <a:cubicBezTo>
                  <a:pt x="3005074" y="469512"/>
                  <a:pt x="3005639" y="449830"/>
                  <a:pt x="3014542" y="387399"/>
                </a:cubicBezTo>
                <a:cubicBezTo>
                  <a:pt x="3032746" y="259762"/>
                  <a:pt x="3060368" y="358112"/>
                  <a:pt x="3110813" y="312457"/>
                </a:cubicBezTo>
                <a:cubicBezTo>
                  <a:pt x="3140033" y="286015"/>
                  <a:pt x="3044549" y="241911"/>
                  <a:pt x="3034709" y="237062"/>
                </a:cubicBezTo>
                <a:cubicBezTo>
                  <a:pt x="2972471" y="206377"/>
                  <a:pt x="2996178" y="183733"/>
                  <a:pt x="2949453" y="149501"/>
                </a:cubicBezTo>
                <a:cubicBezTo>
                  <a:pt x="2921330" y="270199"/>
                  <a:pt x="2862286" y="217298"/>
                  <a:pt x="2799676" y="310792"/>
                </a:cubicBezTo>
                <a:close/>
                <a:moveTo>
                  <a:pt x="506937" y="460561"/>
                </a:moveTo>
                <a:cubicBezTo>
                  <a:pt x="442086" y="455163"/>
                  <a:pt x="304896" y="359849"/>
                  <a:pt x="179463" y="337610"/>
                </a:cubicBezTo>
                <a:cubicBezTo>
                  <a:pt x="104280" y="324276"/>
                  <a:pt x="60765" y="354382"/>
                  <a:pt x="38348" y="406810"/>
                </a:cubicBezTo>
                <a:cubicBezTo>
                  <a:pt x="-5983" y="510493"/>
                  <a:pt x="50233" y="533670"/>
                  <a:pt x="53629" y="588955"/>
                </a:cubicBezTo>
                <a:cubicBezTo>
                  <a:pt x="56588" y="637082"/>
                  <a:pt x="-1875" y="672643"/>
                  <a:pt x="32061" y="762286"/>
                </a:cubicBezTo>
                <a:cubicBezTo>
                  <a:pt x="110521" y="969545"/>
                  <a:pt x="388578" y="734427"/>
                  <a:pt x="495414" y="725534"/>
                </a:cubicBezTo>
                <a:cubicBezTo>
                  <a:pt x="467733" y="763315"/>
                  <a:pt x="461172" y="740642"/>
                  <a:pt x="432945" y="789797"/>
                </a:cubicBezTo>
                <a:cubicBezTo>
                  <a:pt x="412376" y="825622"/>
                  <a:pt x="414767" y="847025"/>
                  <a:pt x="414767" y="898346"/>
                </a:cubicBezTo>
                <a:cubicBezTo>
                  <a:pt x="384195" y="882171"/>
                  <a:pt x="364688" y="868439"/>
                  <a:pt x="334119" y="852264"/>
                </a:cubicBezTo>
                <a:lnTo>
                  <a:pt x="334119" y="909867"/>
                </a:lnTo>
                <a:cubicBezTo>
                  <a:pt x="309129" y="904045"/>
                  <a:pt x="263661" y="885724"/>
                  <a:pt x="241946" y="875303"/>
                </a:cubicBezTo>
                <a:lnTo>
                  <a:pt x="255216" y="944046"/>
                </a:lnTo>
                <a:cubicBezTo>
                  <a:pt x="177301" y="938090"/>
                  <a:pt x="138633" y="930520"/>
                  <a:pt x="80135" y="978477"/>
                </a:cubicBezTo>
                <a:cubicBezTo>
                  <a:pt x="40869" y="1010667"/>
                  <a:pt x="13524" y="1070707"/>
                  <a:pt x="0" y="1128759"/>
                </a:cubicBezTo>
                <a:cubicBezTo>
                  <a:pt x="67244" y="1113096"/>
                  <a:pt x="102340" y="1073421"/>
                  <a:pt x="190714" y="1054336"/>
                </a:cubicBezTo>
                <a:cubicBezTo>
                  <a:pt x="270020" y="1037211"/>
                  <a:pt x="369453" y="1065231"/>
                  <a:pt x="428637" y="1080328"/>
                </a:cubicBezTo>
                <a:cubicBezTo>
                  <a:pt x="732700" y="1157892"/>
                  <a:pt x="682239" y="1112182"/>
                  <a:pt x="829534" y="1013554"/>
                </a:cubicBezTo>
                <a:cubicBezTo>
                  <a:pt x="833283" y="1058611"/>
                  <a:pt x="858296" y="1086405"/>
                  <a:pt x="887141" y="1105719"/>
                </a:cubicBezTo>
                <a:cubicBezTo>
                  <a:pt x="914394" y="1085752"/>
                  <a:pt x="928444" y="1055884"/>
                  <a:pt x="944747" y="1025075"/>
                </a:cubicBezTo>
                <a:cubicBezTo>
                  <a:pt x="1110279" y="1135914"/>
                  <a:pt x="1140364" y="1130186"/>
                  <a:pt x="1343387" y="1078075"/>
                </a:cubicBezTo>
                <a:cubicBezTo>
                  <a:pt x="1533517" y="1029272"/>
                  <a:pt x="1603306" y="1038298"/>
                  <a:pt x="1774281" y="1128759"/>
                </a:cubicBezTo>
                <a:cubicBezTo>
                  <a:pt x="1747971" y="1015840"/>
                  <a:pt x="1638234" y="894081"/>
                  <a:pt x="1509291" y="955950"/>
                </a:cubicBezTo>
                <a:cubicBezTo>
                  <a:pt x="1512230" y="920631"/>
                  <a:pt x="1520212" y="900567"/>
                  <a:pt x="1532332" y="875303"/>
                </a:cubicBezTo>
                <a:cubicBezTo>
                  <a:pt x="1499336" y="882991"/>
                  <a:pt x="1456047" y="896717"/>
                  <a:pt x="1428640" y="909867"/>
                </a:cubicBezTo>
                <a:lnTo>
                  <a:pt x="1428640" y="863785"/>
                </a:lnTo>
                <a:cubicBezTo>
                  <a:pt x="1398793" y="871753"/>
                  <a:pt x="1386899" y="883856"/>
                  <a:pt x="1359514" y="898346"/>
                </a:cubicBezTo>
                <a:cubicBezTo>
                  <a:pt x="1359514" y="712899"/>
                  <a:pt x="1141935" y="652248"/>
                  <a:pt x="1082943" y="771558"/>
                </a:cubicBezTo>
                <a:lnTo>
                  <a:pt x="1046202" y="861548"/>
                </a:lnTo>
                <a:cubicBezTo>
                  <a:pt x="1020336" y="895397"/>
                  <a:pt x="1048393" y="829854"/>
                  <a:pt x="1025395" y="886825"/>
                </a:cubicBezTo>
                <a:cubicBezTo>
                  <a:pt x="1131435" y="942933"/>
                  <a:pt x="1079687" y="926676"/>
                  <a:pt x="1140609" y="967472"/>
                </a:cubicBezTo>
                <a:cubicBezTo>
                  <a:pt x="1159995" y="894871"/>
                  <a:pt x="1210985" y="920772"/>
                  <a:pt x="1244301" y="875303"/>
                </a:cubicBezTo>
                <a:cubicBezTo>
                  <a:pt x="1222184" y="873465"/>
                  <a:pt x="1205492" y="871727"/>
                  <a:pt x="1188856" y="861623"/>
                </a:cubicBezTo>
                <a:cubicBezTo>
                  <a:pt x="1159002" y="843489"/>
                  <a:pt x="1164623" y="849772"/>
                  <a:pt x="1163650" y="806181"/>
                </a:cubicBezTo>
                <a:cubicBezTo>
                  <a:pt x="1223722" y="777358"/>
                  <a:pt x="1229196" y="803679"/>
                  <a:pt x="1267341" y="829221"/>
                </a:cubicBezTo>
                <a:cubicBezTo>
                  <a:pt x="1267341" y="906566"/>
                  <a:pt x="1271695" y="932851"/>
                  <a:pt x="1216371" y="962615"/>
                </a:cubicBezTo>
                <a:cubicBezTo>
                  <a:pt x="948830" y="1106535"/>
                  <a:pt x="845677" y="489430"/>
                  <a:pt x="1344174" y="740873"/>
                </a:cubicBezTo>
                <a:lnTo>
                  <a:pt x="1981707" y="1048069"/>
                </a:lnTo>
                <a:cubicBezTo>
                  <a:pt x="2117659" y="1116705"/>
                  <a:pt x="2242445" y="1209902"/>
                  <a:pt x="2426673" y="1170524"/>
                </a:cubicBezTo>
                <a:cubicBezTo>
                  <a:pt x="2530218" y="1148392"/>
                  <a:pt x="2561779" y="1082725"/>
                  <a:pt x="2603021" y="1001239"/>
                </a:cubicBezTo>
                <a:lnTo>
                  <a:pt x="2615334" y="978990"/>
                </a:lnTo>
                <a:cubicBezTo>
                  <a:pt x="2641003" y="1089158"/>
                  <a:pt x="2712823" y="1169466"/>
                  <a:pt x="2833909" y="1175243"/>
                </a:cubicBezTo>
                <a:cubicBezTo>
                  <a:pt x="3013049" y="1183792"/>
                  <a:pt x="3042788" y="1136613"/>
                  <a:pt x="3161699" y="1087539"/>
                </a:cubicBezTo>
                <a:cubicBezTo>
                  <a:pt x="3264914" y="1044944"/>
                  <a:pt x="3343710" y="1001033"/>
                  <a:pt x="3440942" y="952024"/>
                </a:cubicBezTo>
                <a:cubicBezTo>
                  <a:pt x="3536286" y="903966"/>
                  <a:pt x="3929743" y="706352"/>
                  <a:pt x="4004544" y="686074"/>
                </a:cubicBezTo>
                <a:cubicBezTo>
                  <a:pt x="4238434" y="622674"/>
                  <a:pt x="4313007" y="917679"/>
                  <a:pt x="4129680" y="972860"/>
                </a:cubicBezTo>
                <a:cubicBezTo>
                  <a:pt x="3964560" y="1022561"/>
                  <a:pt x="3890474" y="824094"/>
                  <a:pt x="4003529" y="797373"/>
                </a:cubicBezTo>
                <a:cubicBezTo>
                  <a:pt x="4063641" y="783164"/>
                  <a:pt x="4097152" y="849498"/>
                  <a:pt x="3986370" y="875303"/>
                </a:cubicBezTo>
                <a:cubicBezTo>
                  <a:pt x="4025394" y="928567"/>
                  <a:pt x="4056309" y="884212"/>
                  <a:pt x="4078540" y="967472"/>
                </a:cubicBezTo>
                <a:lnTo>
                  <a:pt x="4101583" y="967472"/>
                </a:lnTo>
                <a:cubicBezTo>
                  <a:pt x="4125258" y="865849"/>
                  <a:pt x="4146342" y="951783"/>
                  <a:pt x="4205275" y="863785"/>
                </a:cubicBezTo>
                <a:cubicBezTo>
                  <a:pt x="4124575" y="861985"/>
                  <a:pt x="4174609" y="835866"/>
                  <a:pt x="4137995" y="769768"/>
                </a:cubicBezTo>
                <a:cubicBezTo>
                  <a:pt x="4074392" y="654943"/>
                  <a:pt x="3863739" y="714042"/>
                  <a:pt x="3859634" y="898346"/>
                </a:cubicBezTo>
                <a:cubicBezTo>
                  <a:pt x="3834790" y="881711"/>
                  <a:pt x="3825737" y="871992"/>
                  <a:pt x="3790508" y="863785"/>
                </a:cubicBezTo>
                <a:lnTo>
                  <a:pt x="3790508" y="909867"/>
                </a:lnTo>
                <a:cubicBezTo>
                  <a:pt x="3758473" y="892919"/>
                  <a:pt x="3738548" y="884673"/>
                  <a:pt x="3698336" y="875303"/>
                </a:cubicBezTo>
                <a:cubicBezTo>
                  <a:pt x="3701275" y="910625"/>
                  <a:pt x="3709256" y="930686"/>
                  <a:pt x="3721379" y="955950"/>
                </a:cubicBezTo>
                <a:cubicBezTo>
                  <a:pt x="3552795" y="916677"/>
                  <a:pt x="3506485" y="1000351"/>
                  <a:pt x="3444867" y="1128759"/>
                </a:cubicBezTo>
                <a:cubicBezTo>
                  <a:pt x="3590875" y="1089776"/>
                  <a:pt x="3537827" y="1003035"/>
                  <a:pt x="3868413" y="1073901"/>
                </a:cubicBezTo>
                <a:cubicBezTo>
                  <a:pt x="4128024" y="1129552"/>
                  <a:pt x="4078670" y="1156135"/>
                  <a:pt x="4274401" y="1025075"/>
                </a:cubicBezTo>
                <a:cubicBezTo>
                  <a:pt x="4296276" y="1066413"/>
                  <a:pt x="4292559" y="1067784"/>
                  <a:pt x="4332008" y="1094198"/>
                </a:cubicBezTo>
                <a:cubicBezTo>
                  <a:pt x="4378798" y="1081706"/>
                  <a:pt x="4381251" y="1062654"/>
                  <a:pt x="4401137" y="1025075"/>
                </a:cubicBezTo>
                <a:cubicBezTo>
                  <a:pt x="4433897" y="1047011"/>
                  <a:pt x="4432901" y="1056998"/>
                  <a:pt x="4473639" y="1079303"/>
                </a:cubicBezTo>
                <a:cubicBezTo>
                  <a:pt x="4681493" y="1193119"/>
                  <a:pt x="4912949" y="969614"/>
                  <a:pt x="5138896" y="1082281"/>
                </a:cubicBezTo>
                <a:cubicBezTo>
                  <a:pt x="5169128" y="1097359"/>
                  <a:pt x="5198877" y="1120271"/>
                  <a:pt x="5230671" y="1128759"/>
                </a:cubicBezTo>
                <a:cubicBezTo>
                  <a:pt x="5169703" y="1001706"/>
                  <a:pt x="5123755" y="916441"/>
                  <a:pt x="4954158" y="955950"/>
                </a:cubicBezTo>
                <a:cubicBezTo>
                  <a:pt x="4966281" y="930686"/>
                  <a:pt x="4974263" y="910625"/>
                  <a:pt x="4977202" y="875303"/>
                </a:cubicBezTo>
                <a:cubicBezTo>
                  <a:pt x="4936989" y="884673"/>
                  <a:pt x="4917064" y="892919"/>
                  <a:pt x="4885029" y="909867"/>
                </a:cubicBezTo>
                <a:lnTo>
                  <a:pt x="4885029" y="863785"/>
                </a:lnTo>
                <a:cubicBezTo>
                  <a:pt x="4849800" y="871992"/>
                  <a:pt x="4840747" y="881711"/>
                  <a:pt x="4815903" y="898346"/>
                </a:cubicBezTo>
                <a:cubicBezTo>
                  <a:pt x="4812010" y="723650"/>
                  <a:pt x="4616861" y="652379"/>
                  <a:pt x="4541994" y="762698"/>
                </a:cubicBezTo>
                <a:cubicBezTo>
                  <a:pt x="4500246" y="824214"/>
                  <a:pt x="4558294" y="861822"/>
                  <a:pt x="4470262" y="863785"/>
                </a:cubicBezTo>
                <a:cubicBezTo>
                  <a:pt x="4529195" y="951783"/>
                  <a:pt x="4550280" y="865849"/>
                  <a:pt x="4573954" y="967472"/>
                </a:cubicBezTo>
                <a:lnTo>
                  <a:pt x="4596998" y="967472"/>
                </a:lnTo>
                <a:cubicBezTo>
                  <a:pt x="4612145" y="910749"/>
                  <a:pt x="4647077" y="899316"/>
                  <a:pt x="4700690" y="886825"/>
                </a:cubicBezTo>
                <a:cubicBezTo>
                  <a:pt x="4664494" y="861675"/>
                  <a:pt x="4660895" y="889336"/>
                  <a:pt x="4629490" y="851685"/>
                </a:cubicBezTo>
                <a:cubicBezTo>
                  <a:pt x="4562572" y="771470"/>
                  <a:pt x="4789453" y="776264"/>
                  <a:pt x="4713231" y="921784"/>
                </a:cubicBezTo>
                <a:cubicBezTo>
                  <a:pt x="4693338" y="959764"/>
                  <a:pt x="4630725" y="988271"/>
                  <a:pt x="4563631" y="978748"/>
                </a:cubicBezTo>
                <a:cubicBezTo>
                  <a:pt x="4519437" y="972478"/>
                  <a:pt x="4464198" y="924165"/>
                  <a:pt x="4451640" y="882243"/>
                </a:cubicBezTo>
                <a:cubicBezTo>
                  <a:pt x="4408704" y="738894"/>
                  <a:pt x="4518659" y="659057"/>
                  <a:pt x="4652058" y="681836"/>
                </a:cubicBezTo>
                <a:cubicBezTo>
                  <a:pt x="4716268" y="692802"/>
                  <a:pt x="4881143" y="781169"/>
                  <a:pt x="4946477" y="813862"/>
                </a:cubicBezTo>
                <a:cubicBezTo>
                  <a:pt x="4997147" y="839214"/>
                  <a:pt x="5034188" y="857541"/>
                  <a:pt x="5084712" y="883007"/>
                </a:cubicBezTo>
                <a:lnTo>
                  <a:pt x="5507029" y="1082826"/>
                </a:lnTo>
                <a:cubicBezTo>
                  <a:pt x="5620277" y="1133184"/>
                  <a:pt x="5655440" y="1180043"/>
                  <a:pt x="5830247" y="1175465"/>
                </a:cubicBezTo>
                <a:cubicBezTo>
                  <a:pt x="5962136" y="1172010"/>
                  <a:pt x="6034756" y="1088211"/>
                  <a:pt x="6060204" y="978990"/>
                </a:cubicBezTo>
                <a:cubicBezTo>
                  <a:pt x="6061811" y="981302"/>
                  <a:pt x="6063774" y="982383"/>
                  <a:pt x="6064375" y="986334"/>
                </a:cubicBezTo>
                <a:cubicBezTo>
                  <a:pt x="6064975" y="990296"/>
                  <a:pt x="6067696" y="992121"/>
                  <a:pt x="6068516" y="993715"/>
                </a:cubicBezTo>
                <a:cubicBezTo>
                  <a:pt x="6069629" y="995886"/>
                  <a:pt x="6074829" y="1005951"/>
                  <a:pt x="6076295" y="1008979"/>
                </a:cubicBezTo>
                <a:cubicBezTo>
                  <a:pt x="6115133" y="1089067"/>
                  <a:pt x="6150564" y="1148435"/>
                  <a:pt x="6249410" y="1170282"/>
                </a:cubicBezTo>
                <a:cubicBezTo>
                  <a:pt x="6411564" y="1206120"/>
                  <a:pt x="6539955" y="1125640"/>
                  <a:pt x="6670787" y="1059591"/>
                </a:cubicBezTo>
                <a:lnTo>
                  <a:pt x="7323620" y="744652"/>
                </a:lnTo>
                <a:cubicBezTo>
                  <a:pt x="7712432" y="548614"/>
                  <a:pt x="7741303" y="869030"/>
                  <a:pt x="7623019" y="951871"/>
                </a:cubicBezTo>
                <a:cubicBezTo>
                  <a:pt x="7581986" y="980609"/>
                  <a:pt x="7519759" y="990354"/>
                  <a:pt x="7466851" y="966492"/>
                </a:cubicBezTo>
                <a:cubicBezTo>
                  <a:pt x="7408572" y="940206"/>
                  <a:pt x="7408196" y="913329"/>
                  <a:pt x="7408196" y="829221"/>
                </a:cubicBezTo>
                <a:cubicBezTo>
                  <a:pt x="7446341" y="803679"/>
                  <a:pt x="7451815" y="777358"/>
                  <a:pt x="7511888" y="806181"/>
                </a:cubicBezTo>
                <a:cubicBezTo>
                  <a:pt x="7510545" y="866358"/>
                  <a:pt x="7518266" y="836875"/>
                  <a:pt x="7492926" y="856346"/>
                </a:cubicBezTo>
                <a:cubicBezTo>
                  <a:pt x="7483560" y="863547"/>
                  <a:pt x="7444170" y="872292"/>
                  <a:pt x="7431237" y="875303"/>
                </a:cubicBezTo>
                <a:cubicBezTo>
                  <a:pt x="7461192" y="916187"/>
                  <a:pt x="7455300" y="891864"/>
                  <a:pt x="7494432" y="915801"/>
                </a:cubicBezTo>
                <a:cubicBezTo>
                  <a:pt x="7538384" y="942688"/>
                  <a:pt x="7506989" y="938560"/>
                  <a:pt x="7546451" y="967472"/>
                </a:cubicBezTo>
                <a:cubicBezTo>
                  <a:pt x="7560487" y="914900"/>
                  <a:pt x="7604133" y="911167"/>
                  <a:pt x="7650143" y="886825"/>
                </a:cubicBezTo>
                <a:cubicBezTo>
                  <a:pt x="7639581" y="860660"/>
                  <a:pt x="7628222" y="867368"/>
                  <a:pt x="7615050" y="841271"/>
                </a:cubicBezTo>
                <a:cubicBezTo>
                  <a:pt x="7601896" y="815201"/>
                  <a:pt x="7606243" y="799156"/>
                  <a:pt x="7592594" y="771558"/>
                </a:cubicBezTo>
                <a:cubicBezTo>
                  <a:pt x="7533603" y="652248"/>
                  <a:pt x="7316023" y="712899"/>
                  <a:pt x="7316023" y="898346"/>
                </a:cubicBezTo>
                <a:cubicBezTo>
                  <a:pt x="7288639" y="883856"/>
                  <a:pt x="7276745" y="871753"/>
                  <a:pt x="7246898" y="863785"/>
                </a:cubicBezTo>
                <a:lnTo>
                  <a:pt x="7246898" y="909867"/>
                </a:lnTo>
                <a:cubicBezTo>
                  <a:pt x="7225183" y="899450"/>
                  <a:pt x="7179715" y="881126"/>
                  <a:pt x="7154724" y="875303"/>
                </a:cubicBezTo>
                <a:cubicBezTo>
                  <a:pt x="7155508" y="910403"/>
                  <a:pt x="7159927" y="917307"/>
                  <a:pt x="7166247" y="944428"/>
                </a:cubicBezTo>
                <a:cubicBezTo>
                  <a:pt x="7021490" y="944428"/>
                  <a:pt x="6934702" y="985211"/>
                  <a:pt x="6901256" y="1128759"/>
                </a:cubicBezTo>
                <a:cubicBezTo>
                  <a:pt x="7250578" y="943932"/>
                  <a:pt x="7313319" y="1129160"/>
                  <a:pt x="7545154" y="1116123"/>
                </a:cubicBezTo>
                <a:cubicBezTo>
                  <a:pt x="7631138" y="1111290"/>
                  <a:pt x="7676573" y="1061377"/>
                  <a:pt x="7730790" y="1025075"/>
                </a:cubicBezTo>
                <a:cubicBezTo>
                  <a:pt x="7747093" y="1055884"/>
                  <a:pt x="7761143" y="1085752"/>
                  <a:pt x="7788397" y="1105719"/>
                </a:cubicBezTo>
                <a:cubicBezTo>
                  <a:pt x="7817241" y="1086405"/>
                  <a:pt x="7842255" y="1058611"/>
                  <a:pt x="7846004" y="1013554"/>
                </a:cubicBezTo>
                <a:cubicBezTo>
                  <a:pt x="7980849" y="1103844"/>
                  <a:pt x="7941194" y="1158310"/>
                  <a:pt x="8246901" y="1080328"/>
                </a:cubicBezTo>
                <a:cubicBezTo>
                  <a:pt x="8299779" y="1066840"/>
                  <a:pt x="8402104" y="1038746"/>
                  <a:pt x="8475205" y="1052282"/>
                </a:cubicBezTo>
                <a:cubicBezTo>
                  <a:pt x="8569145" y="1069675"/>
                  <a:pt x="8605210" y="1112378"/>
                  <a:pt x="8675537" y="1128759"/>
                </a:cubicBezTo>
                <a:cubicBezTo>
                  <a:pt x="8640262" y="977354"/>
                  <a:pt x="8569432" y="932166"/>
                  <a:pt x="8422069" y="944428"/>
                </a:cubicBezTo>
                <a:cubicBezTo>
                  <a:pt x="8424424" y="838727"/>
                  <a:pt x="8441299" y="886599"/>
                  <a:pt x="8341418" y="909867"/>
                </a:cubicBezTo>
                <a:lnTo>
                  <a:pt x="8341418" y="852264"/>
                </a:lnTo>
                <a:cubicBezTo>
                  <a:pt x="8310849" y="868439"/>
                  <a:pt x="8291343" y="882171"/>
                  <a:pt x="8260770" y="898346"/>
                </a:cubicBezTo>
                <a:cubicBezTo>
                  <a:pt x="8260770" y="753805"/>
                  <a:pt x="8233683" y="798637"/>
                  <a:pt x="8180123" y="725534"/>
                </a:cubicBezTo>
                <a:cubicBezTo>
                  <a:pt x="8291636" y="734815"/>
                  <a:pt x="8551574" y="961322"/>
                  <a:pt x="8639916" y="770493"/>
                </a:cubicBezTo>
                <a:cubicBezTo>
                  <a:pt x="8681540" y="680579"/>
                  <a:pt x="8623574" y="628618"/>
                  <a:pt x="8623574" y="587287"/>
                </a:cubicBezTo>
                <a:cubicBezTo>
                  <a:pt x="8623574" y="544731"/>
                  <a:pt x="8678751" y="502982"/>
                  <a:pt x="8642029" y="413577"/>
                </a:cubicBezTo>
                <a:cubicBezTo>
                  <a:pt x="8560362" y="214741"/>
                  <a:pt x="8283903" y="450966"/>
                  <a:pt x="8168601" y="460561"/>
                </a:cubicBezTo>
                <a:cubicBezTo>
                  <a:pt x="8238530" y="399779"/>
                  <a:pt x="8260770" y="387869"/>
                  <a:pt x="8260770" y="276227"/>
                </a:cubicBezTo>
                <a:cubicBezTo>
                  <a:pt x="8287502" y="294127"/>
                  <a:pt x="8313015" y="314812"/>
                  <a:pt x="8341418" y="333831"/>
                </a:cubicBezTo>
                <a:lnTo>
                  <a:pt x="8341418" y="276227"/>
                </a:lnTo>
                <a:lnTo>
                  <a:pt x="8421536" y="300880"/>
                </a:lnTo>
                <a:lnTo>
                  <a:pt x="8422069" y="241667"/>
                </a:lnTo>
                <a:cubicBezTo>
                  <a:pt x="8509203" y="241667"/>
                  <a:pt x="8548642" y="242692"/>
                  <a:pt x="8598309" y="199003"/>
                </a:cubicBezTo>
                <a:cubicBezTo>
                  <a:pt x="8642689" y="159971"/>
                  <a:pt x="8660697" y="121028"/>
                  <a:pt x="8675537" y="57336"/>
                </a:cubicBezTo>
                <a:cubicBezTo>
                  <a:pt x="8605804" y="73580"/>
                  <a:pt x="8553005" y="120597"/>
                  <a:pt x="8479542" y="126334"/>
                </a:cubicBezTo>
                <a:cubicBezTo>
                  <a:pt x="8292044" y="140978"/>
                  <a:pt x="8193546" y="48062"/>
                  <a:pt x="8008367" y="69854"/>
                </a:cubicBezTo>
                <a:cubicBezTo>
                  <a:pt x="7926805" y="79452"/>
                  <a:pt x="7903121" y="130697"/>
                  <a:pt x="7846004" y="172541"/>
                </a:cubicBezTo>
                <a:cubicBezTo>
                  <a:pt x="7841657" y="120302"/>
                  <a:pt x="7821425" y="109496"/>
                  <a:pt x="7799919" y="68854"/>
                </a:cubicBezTo>
                <a:cubicBezTo>
                  <a:pt x="7768161" y="90121"/>
                  <a:pt x="7741969" y="119159"/>
                  <a:pt x="7730790" y="161020"/>
                </a:cubicBezTo>
                <a:cubicBezTo>
                  <a:pt x="7677373" y="125253"/>
                  <a:pt x="7651638" y="79795"/>
                  <a:pt x="7568306" y="69736"/>
                </a:cubicBezTo>
                <a:cubicBezTo>
                  <a:pt x="7449957" y="55455"/>
                  <a:pt x="7289968" y="131210"/>
                  <a:pt x="7096576" y="127004"/>
                </a:cubicBezTo>
                <a:cubicBezTo>
                  <a:pt x="6980284" y="124476"/>
                  <a:pt x="6977587" y="75118"/>
                  <a:pt x="6901256" y="57336"/>
                </a:cubicBezTo>
                <a:cubicBezTo>
                  <a:pt x="6977789" y="216824"/>
                  <a:pt x="6984752" y="245249"/>
                  <a:pt x="7166247" y="230145"/>
                </a:cubicBezTo>
                <a:lnTo>
                  <a:pt x="7152981" y="298885"/>
                </a:lnTo>
                <a:cubicBezTo>
                  <a:pt x="7196352" y="295805"/>
                  <a:pt x="7209628" y="284911"/>
                  <a:pt x="7246898" y="276227"/>
                </a:cubicBezTo>
                <a:lnTo>
                  <a:pt x="7246898" y="322310"/>
                </a:lnTo>
                <a:cubicBezTo>
                  <a:pt x="7274282" y="307823"/>
                  <a:pt x="7286176" y="295717"/>
                  <a:pt x="7316023" y="287749"/>
                </a:cubicBezTo>
                <a:cubicBezTo>
                  <a:pt x="7316023" y="468820"/>
                  <a:pt x="7536075" y="527400"/>
                  <a:pt x="7589802" y="411745"/>
                </a:cubicBezTo>
                <a:cubicBezTo>
                  <a:pt x="7605465" y="378030"/>
                  <a:pt x="7598385" y="363396"/>
                  <a:pt x="7609041" y="338815"/>
                </a:cubicBezTo>
                <a:cubicBezTo>
                  <a:pt x="7619394" y="314939"/>
                  <a:pt x="7625972" y="315631"/>
                  <a:pt x="7645283" y="305929"/>
                </a:cubicBezTo>
                <a:lnTo>
                  <a:pt x="7546451" y="218623"/>
                </a:lnTo>
                <a:lnTo>
                  <a:pt x="7510833" y="252133"/>
                </a:lnTo>
                <a:cubicBezTo>
                  <a:pt x="7479553" y="278615"/>
                  <a:pt x="7454209" y="279438"/>
                  <a:pt x="7431237" y="310792"/>
                </a:cubicBezTo>
                <a:cubicBezTo>
                  <a:pt x="7488586" y="315563"/>
                  <a:pt x="7507482" y="315462"/>
                  <a:pt x="7511888" y="368393"/>
                </a:cubicBezTo>
                <a:cubicBezTo>
                  <a:pt x="7448840" y="398643"/>
                  <a:pt x="7403859" y="376756"/>
                  <a:pt x="7407135" y="299679"/>
                </a:cubicBezTo>
                <a:cubicBezTo>
                  <a:pt x="7414467" y="127076"/>
                  <a:pt x="7775082" y="205890"/>
                  <a:pt x="7670436" y="423220"/>
                </a:cubicBezTo>
                <a:cubicBezTo>
                  <a:pt x="7570461" y="630845"/>
                  <a:pt x="7250784" y="388986"/>
                  <a:pt x="7118548" y="335448"/>
                </a:cubicBezTo>
                <a:lnTo>
                  <a:pt x="6582588" y="76451"/>
                </a:lnTo>
                <a:cubicBezTo>
                  <a:pt x="6454027" y="11629"/>
                  <a:pt x="6257734" y="-43091"/>
                  <a:pt x="6137566" y="77091"/>
                </a:cubicBezTo>
                <a:cubicBezTo>
                  <a:pt x="6102847" y="111808"/>
                  <a:pt x="6091802" y="140971"/>
                  <a:pt x="6072275" y="184614"/>
                </a:cubicBezTo>
                <a:cubicBezTo>
                  <a:pt x="6061794" y="208039"/>
                  <a:pt x="6069015" y="194421"/>
                  <a:pt x="6060204" y="207105"/>
                </a:cubicBezTo>
                <a:cubicBezTo>
                  <a:pt x="6004828" y="-30567"/>
                  <a:pt x="5777905" y="-39012"/>
                  <a:pt x="5572379" y="64926"/>
                </a:cubicBezTo>
                <a:cubicBezTo>
                  <a:pt x="5527601" y="87570"/>
                  <a:pt x="5491523" y="106054"/>
                  <a:pt x="5449745" y="126628"/>
                </a:cubicBezTo>
                <a:lnTo>
                  <a:pt x="4675578" y="493081"/>
                </a:lnTo>
                <a:cubicBezTo>
                  <a:pt x="4473091" y="559335"/>
                  <a:pt x="4363520" y="320164"/>
                  <a:pt x="4504175" y="229492"/>
                </a:cubicBezTo>
                <a:cubicBezTo>
                  <a:pt x="4566831" y="189101"/>
                  <a:pt x="4723734" y="167365"/>
                  <a:pt x="4723734" y="345353"/>
                </a:cubicBezTo>
                <a:cubicBezTo>
                  <a:pt x="4675856" y="377409"/>
                  <a:pt x="4703165" y="379914"/>
                  <a:pt x="4620042" y="379914"/>
                </a:cubicBezTo>
                <a:cubicBezTo>
                  <a:pt x="4621368" y="320341"/>
                  <a:pt x="4634219" y="315364"/>
                  <a:pt x="4689168" y="310792"/>
                </a:cubicBezTo>
                <a:lnTo>
                  <a:pt x="4689168" y="287749"/>
                </a:lnTo>
                <a:cubicBezTo>
                  <a:pt x="4637456" y="275702"/>
                  <a:pt x="4611116" y="256911"/>
                  <a:pt x="4585476" y="218623"/>
                </a:cubicBezTo>
                <a:cubicBezTo>
                  <a:pt x="4550740" y="244077"/>
                  <a:pt x="4576273" y="232316"/>
                  <a:pt x="4564463" y="243695"/>
                </a:cubicBezTo>
                <a:cubicBezTo>
                  <a:pt x="4526458" y="280319"/>
                  <a:pt x="4523320" y="251489"/>
                  <a:pt x="4481784" y="299270"/>
                </a:cubicBezTo>
                <a:cubicBezTo>
                  <a:pt x="4492670" y="326235"/>
                  <a:pt x="4485475" y="303728"/>
                  <a:pt x="4497258" y="318355"/>
                </a:cubicBezTo>
                <a:cubicBezTo>
                  <a:pt x="4521399" y="348321"/>
                  <a:pt x="4521641" y="380394"/>
                  <a:pt x="4539205" y="414664"/>
                </a:cubicBezTo>
                <a:cubicBezTo>
                  <a:pt x="4558177" y="451678"/>
                  <a:pt x="4607090" y="468898"/>
                  <a:pt x="4651591" y="466674"/>
                </a:cubicBezTo>
                <a:cubicBezTo>
                  <a:pt x="4749939" y="461753"/>
                  <a:pt x="4813722" y="385694"/>
                  <a:pt x="4815903" y="287749"/>
                </a:cubicBezTo>
                <a:cubicBezTo>
                  <a:pt x="4845750" y="295717"/>
                  <a:pt x="4857645" y="307823"/>
                  <a:pt x="4885029" y="322310"/>
                </a:cubicBezTo>
                <a:lnTo>
                  <a:pt x="4885029" y="276227"/>
                </a:lnTo>
                <a:cubicBezTo>
                  <a:pt x="4910020" y="282050"/>
                  <a:pt x="4955487" y="300371"/>
                  <a:pt x="4977202" y="310792"/>
                </a:cubicBezTo>
                <a:cubicBezTo>
                  <a:pt x="4973475" y="266032"/>
                  <a:pt x="4966807" y="280773"/>
                  <a:pt x="4965680" y="230145"/>
                </a:cubicBezTo>
                <a:cubicBezTo>
                  <a:pt x="5143324" y="244929"/>
                  <a:pt x="5153511" y="203144"/>
                  <a:pt x="5230671" y="57336"/>
                </a:cubicBezTo>
                <a:cubicBezTo>
                  <a:pt x="5159994" y="73799"/>
                  <a:pt x="5129781" y="122961"/>
                  <a:pt x="5046860" y="126991"/>
                </a:cubicBezTo>
                <a:cubicBezTo>
                  <a:pt x="4843004" y="136902"/>
                  <a:pt x="4720866" y="56814"/>
                  <a:pt x="4574356" y="68714"/>
                </a:cubicBezTo>
                <a:cubicBezTo>
                  <a:pt x="4473812" y="76882"/>
                  <a:pt x="4459220" y="122128"/>
                  <a:pt x="4401137" y="161020"/>
                </a:cubicBezTo>
                <a:cubicBezTo>
                  <a:pt x="4388730" y="114558"/>
                  <a:pt x="4370366" y="100672"/>
                  <a:pt x="4332008" y="80376"/>
                </a:cubicBezTo>
                <a:cubicBezTo>
                  <a:pt x="4298363" y="109617"/>
                  <a:pt x="4295913" y="120371"/>
                  <a:pt x="4274401" y="161020"/>
                </a:cubicBezTo>
                <a:cubicBezTo>
                  <a:pt x="4218450" y="123555"/>
                  <a:pt x="4204358" y="80830"/>
                  <a:pt x="4111779" y="69642"/>
                </a:cubicBezTo>
                <a:cubicBezTo>
                  <a:pt x="4002134" y="56389"/>
                  <a:pt x="3826270" y="131168"/>
                  <a:pt x="3640049" y="127141"/>
                </a:cubicBezTo>
                <a:cubicBezTo>
                  <a:pt x="3544248" y="125071"/>
                  <a:pt x="3523154" y="75572"/>
                  <a:pt x="3444867" y="57336"/>
                </a:cubicBezTo>
                <a:cubicBezTo>
                  <a:pt x="3523049" y="205081"/>
                  <a:pt x="3531351" y="245001"/>
                  <a:pt x="3709857" y="230145"/>
                </a:cubicBezTo>
                <a:cubicBezTo>
                  <a:pt x="3708731" y="280773"/>
                  <a:pt x="3702062" y="266032"/>
                  <a:pt x="3698336" y="310792"/>
                </a:cubicBezTo>
                <a:cubicBezTo>
                  <a:pt x="3720050" y="300371"/>
                  <a:pt x="3765518" y="282050"/>
                  <a:pt x="3790508" y="276227"/>
                </a:cubicBezTo>
                <a:lnTo>
                  <a:pt x="3790508" y="322310"/>
                </a:lnTo>
                <a:cubicBezTo>
                  <a:pt x="3817893" y="307823"/>
                  <a:pt x="3829787" y="295717"/>
                  <a:pt x="3859634" y="287749"/>
                </a:cubicBezTo>
                <a:cubicBezTo>
                  <a:pt x="3874638" y="468016"/>
                  <a:pt x="4097890" y="547458"/>
                  <a:pt x="4151042" y="371766"/>
                </a:cubicBezTo>
                <a:cubicBezTo>
                  <a:pt x="4170569" y="307216"/>
                  <a:pt x="4138991" y="328302"/>
                  <a:pt x="4193753" y="322310"/>
                </a:cubicBezTo>
                <a:cubicBezTo>
                  <a:pt x="4184870" y="215577"/>
                  <a:pt x="4126969" y="313701"/>
                  <a:pt x="4101583" y="218623"/>
                </a:cubicBezTo>
                <a:cubicBezTo>
                  <a:pt x="4042549" y="234387"/>
                  <a:pt x="4091776" y="229606"/>
                  <a:pt x="4043232" y="263965"/>
                </a:cubicBezTo>
                <a:cubicBezTo>
                  <a:pt x="4008346" y="288657"/>
                  <a:pt x="4002082" y="273625"/>
                  <a:pt x="3974848" y="310792"/>
                </a:cubicBezTo>
                <a:cubicBezTo>
                  <a:pt x="4036145" y="312157"/>
                  <a:pt x="4054091" y="316761"/>
                  <a:pt x="4055495" y="379914"/>
                </a:cubicBezTo>
                <a:cubicBezTo>
                  <a:pt x="4020645" y="379914"/>
                  <a:pt x="3994933" y="386422"/>
                  <a:pt x="3972895" y="370185"/>
                </a:cubicBezTo>
                <a:cubicBezTo>
                  <a:pt x="3955301" y="357221"/>
                  <a:pt x="3947584" y="323463"/>
                  <a:pt x="3953339" y="290835"/>
                </a:cubicBezTo>
                <a:cubicBezTo>
                  <a:pt x="3983087" y="122072"/>
                  <a:pt x="4324166" y="224169"/>
                  <a:pt x="4210050" y="430764"/>
                </a:cubicBezTo>
                <a:cubicBezTo>
                  <a:pt x="4123338" y="587747"/>
                  <a:pt x="3908410" y="456318"/>
                  <a:pt x="3802024" y="402960"/>
                </a:cubicBezTo>
                <a:lnTo>
                  <a:pt x="3126120" y="76526"/>
                </a:lnTo>
                <a:cubicBezTo>
                  <a:pt x="3051472" y="38983"/>
                  <a:pt x="2933094" y="-18663"/>
                  <a:pt x="2817524" y="5908"/>
                </a:cubicBezTo>
                <a:cubicBezTo>
                  <a:pt x="2736027" y="23233"/>
                  <a:pt x="2676073" y="60057"/>
                  <a:pt x="2642114" y="130194"/>
                </a:cubicBezTo>
                <a:cubicBezTo>
                  <a:pt x="2620144" y="175568"/>
                  <a:pt x="2638796" y="169951"/>
                  <a:pt x="2603815" y="195584"/>
                </a:cubicBezTo>
                <a:cubicBezTo>
                  <a:pt x="2596062" y="102436"/>
                  <a:pt x="2495835" y="20718"/>
                  <a:pt x="2403698" y="3831"/>
                </a:cubicBezTo>
                <a:cubicBezTo>
                  <a:pt x="2213529" y="-31027"/>
                  <a:pt x="1752269" y="254556"/>
                  <a:pt x="1558704" y="337159"/>
                </a:cubicBezTo>
                <a:cubicBezTo>
                  <a:pt x="1459813" y="379365"/>
                  <a:pt x="1388470" y="418612"/>
                  <a:pt x="1294442" y="464617"/>
                </a:cubicBezTo>
                <a:cubicBezTo>
                  <a:pt x="958836" y="628820"/>
                  <a:pt x="891595" y="209244"/>
                  <a:pt x="1140641" y="205597"/>
                </a:cubicBezTo>
                <a:cubicBezTo>
                  <a:pt x="1185756" y="204937"/>
                  <a:pt x="1191410" y="204192"/>
                  <a:pt x="1220322" y="219551"/>
                </a:cubicBezTo>
                <a:cubicBezTo>
                  <a:pt x="1268109" y="244932"/>
                  <a:pt x="1287557" y="326585"/>
                  <a:pt x="1252276" y="364686"/>
                </a:cubicBezTo>
                <a:cubicBezTo>
                  <a:pt x="1229454" y="389329"/>
                  <a:pt x="1206145" y="379914"/>
                  <a:pt x="1163650" y="379914"/>
                </a:cubicBezTo>
                <a:cubicBezTo>
                  <a:pt x="1165083" y="315690"/>
                  <a:pt x="1186847" y="315570"/>
                  <a:pt x="1244301" y="310792"/>
                </a:cubicBezTo>
                <a:cubicBezTo>
                  <a:pt x="1217733" y="274529"/>
                  <a:pt x="1221505" y="292566"/>
                  <a:pt x="1182984" y="268419"/>
                </a:cubicBezTo>
                <a:cubicBezTo>
                  <a:pt x="1124668" y="231859"/>
                  <a:pt x="1177392" y="234599"/>
                  <a:pt x="1117565" y="218623"/>
                </a:cubicBezTo>
                <a:cubicBezTo>
                  <a:pt x="1105729" y="269428"/>
                  <a:pt x="1069605" y="284388"/>
                  <a:pt x="1013873" y="299270"/>
                </a:cubicBezTo>
                <a:lnTo>
                  <a:pt x="1071480" y="322310"/>
                </a:lnTo>
                <a:cubicBezTo>
                  <a:pt x="1071480" y="552984"/>
                  <a:pt x="1359514" y="495563"/>
                  <a:pt x="1359514" y="287749"/>
                </a:cubicBezTo>
                <a:cubicBezTo>
                  <a:pt x="1389361" y="295717"/>
                  <a:pt x="1401256" y="307823"/>
                  <a:pt x="1428640" y="322310"/>
                </a:cubicBezTo>
                <a:lnTo>
                  <a:pt x="1428640" y="276227"/>
                </a:lnTo>
                <a:cubicBezTo>
                  <a:pt x="1465910" y="284911"/>
                  <a:pt x="1479186" y="295805"/>
                  <a:pt x="1520813" y="299270"/>
                </a:cubicBezTo>
                <a:lnTo>
                  <a:pt x="1507544" y="230530"/>
                </a:lnTo>
                <a:cubicBezTo>
                  <a:pt x="1592326" y="237055"/>
                  <a:pt x="1619684" y="256738"/>
                  <a:pt x="1685394" y="198866"/>
                </a:cubicBezTo>
                <a:cubicBezTo>
                  <a:pt x="1727138" y="162100"/>
                  <a:pt x="1760329" y="117213"/>
                  <a:pt x="1774281" y="57336"/>
                </a:cubicBezTo>
                <a:cubicBezTo>
                  <a:pt x="1663202" y="83210"/>
                  <a:pt x="1648842" y="178671"/>
                  <a:pt x="1345572" y="105835"/>
                </a:cubicBezTo>
                <a:cubicBezTo>
                  <a:pt x="1072894" y="40348"/>
                  <a:pt x="1110400" y="50100"/>
                  <a:pt x="944747" y="161020"/>
                </a:cubicBezTo>
                <a:cubicBezTo>
                  <a:pt x="934793" y="123741"/>
                  <a:pt x="915306" y="99235"/>
                  <a:pt x="887141" y="80376"/>
                </a:cubicBezTo>
                <a:cubicBezTo>
                  <a:pt x="851366" y="104330"/>
                  <a:pt x="834122" y="117399"/>
                  <a:pt x="829534" y="172541"/>
                </a:cubicBezTo>
                <a:cubicBezTo>
                  <a:pt x="775650" y="133065"/>
                  <a:pt x="756949" y="80494"/>
                  <a:pt x="667164" y="69857"/>
                </a:cubicBezTo>
                <a:cubicBezTo>
                  <a:pt x="482057" y="47928"/>
                  <a:pt x="383441" y="140962"/>
                  <a:pt x="195995" y="126334"/>
                </a:cubicBezTo>
                <a:cubicBezTo>
                  <a:pt x="120292" y="120427"/>
                  <a:pt x="77708" y="75438"/>
                  <a:pt x="0" y="57336"/>
                </a:cubicBezTo>
                <a:cubicBezTo>
                  <a:pt x="14840" y="121028"/>
                  <a:pt x="32848" y="159971"/>
                  <a:pt x="77228" y="199003"/>
                </a:cubicBezTo>
                <a:cubicBezTo>
                  <a:pt x="126896" y="242692"/>
                  <a:pt x="166335" y="241667"/>
                  <a:pt x="253468" y="241667"/>
                </a:cubicBezTo>
                <a:lnTo>
                  <a:pt x="253468" y="299270"/>
                </a:lnTo>
                <a:lnTo>
                  <a:pt x="333587" y="274617"/>
                </a:lnTo>
                <a:lnTo>
                  <a:pt x="334119" y="333831"/>
                </a:lnTo>
                <a:cubicBezTo>
                  <a:pt x="362523" y="314812"/>
                  <a:pt x="388036" y="294127"/>
                  <a:pt x="414767" y="276227"/>
                </a:cubicBezTo>
                <a:cubicBezTo>
                  <a:pt x="414767" y="376060"/>
                  <a:pt x="441080" y="403319"/>
                  <a:pt x="506937" y="460561"/>
                </a:cubicBezTo>
                <a:close/>
              </a:path>
            </a:pathLst>
          </a:custGeom>
          <a:solidFill>
            <a:srgbClr val="FEC50C"/>
          </a:solidFill>
          <a:ln>
            <a:noFill/>
          </a:ln>
        </p:spPr>
        <p:txBody>
          <a:bodyPr spcFirstLastPara="1" wrap="square" lIns="58642" tIns="29313" rIns="58642" bIns="29313" anchor="ctr" anchorCtr="0">
            <a:noAutofit/>
          </a:bodyPr>
          <a:lstStyle/>
          <a:p>
            <a:endParaRPr sz="11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55;p64"/>
          <p:cNvSpPr txBox="1">
            <a:spLocks/>
          </p:cNvSpPr>
          <p:nvPr/>
        </p:nvSpPr>
        <p:spPr>
          <a:xfrm>
            <a:off x="0" y="56830"/>
            <a:ext cx="10315391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buSzPts val="2400"/>
            </a:pPr>
            <a:r>
              <a:rPr lang="ru-RU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РАСШИРЕННАЯ КОЛЛЕГИЯ 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МИНИСТЕРСТВА</a:t>
            </a:r>
            <a:r>
              <a:rPr lang="ru-RU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1853097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3"/>
            <a:ext cx="12192000" cy="825756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BE56D-3EDA-4D89-B758-F65698C8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9" y="141207"/>
            <a:ext cx="1764739" cy="5266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838456-0EC4-430B-A188-CFEFCF365304}"/>
              </a:ext>
            </a:extLst>
          </p:cNvPr>
          <p:cNvSpPr/>
          <p:nvPr/>
        </p:nvSpPr>
        <p:spPr>
          <a:xfrm>
            <a:off x="3610255" y="96108"/>
            <a:ext cx="4854736" cy="55335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963DC-A75D-47B2-B564-AA11D206A4B3}"/>
              </a:ext>
            </a:extLst>
          </p:cNvPr>
          <p:cNvSpPr/>
          <p:nvPr/>
        </p:nvSpPr>
        <p:spPr>
          <a:xfrm>
            <a:off x="3610255" y="96108"/>
            <a:ext cx="4854736" cy="55335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939863" y="6475031"/>
            <a:ext cx="277616" cy="338550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fld id="{35209E57-292E-4A8D-9567-972750D195D6}" type="slidenum">
              <a:rPr lang="ru-RU" sz="1600" smtClean="0">
                <a:latin typeface="Arial Narrow" panose="020B0606020202030204" pitchFamily="34" charset="0"/>
                <a:cs typeface="Arial" panose="020B0604020202020204" pitchFamily="34" charset="0"/>
              </a:rPr>
              <a:t>6</a:t>
            </a:fld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319596" y="155015"/>
            <a:ext cx="9061623" cy="461661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</a:t>
            </a:r>
            <a:r>
              <a:rPr lang="ru-RU" sz="2400" dirty="0">
                <a:solidFill>
                  <a:schemeClr val="accent4"/>
                </a:solidFill>
                <a:latin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ВЫСШЕГО ОБРАЗОВАНИЯ – ИТОГИ 2022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2476AED-1BA9-41E2-87C8-5CC8C68D21FB}"/>
              </a:ext>
            </a:extLst>
          </p:cNvPr>
          <p:cNvSpPr/>
          <p:nvPr/>
        </p:nvSpPr>
        <p:spPr>
          <a:xfrm>
            <a:off x="1223688" y="1101520"/>
            <a:ext cx="4266164" cy="323161"/>
          </a:xfrm>
          <a:prstGeom prst="rect">
            <a:avLst/>
          </a:prstGeom>
        </p:spPr>
        <p:txBody>
          <a:bodyPr wrap="square" lIns="91420" tIns="45718" rIns="91420" bIns="45718">
            <a:spAutoFit/>
          </a:bodyPr>
          <a:lstStyle/>
          <a:p>
            <a:pPr defTabSz="1042613"/>
            <a:r>
              <a:rPr lang="ru-RU" sz="15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ВУЗЫ И КОНТИНГЕНТ ОБУЧАЮЩИХСЯ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343EE04-EA54-47C9-96DC-684FDEBF3063}"/>
              </a:ext>
            </a:extLst>
          </p:cNvPr>
          <p:cNvCxnSpPr>
            <a:cxnSpLocks/>
          </p:cNvCxnSpPr>
          <p:nvPr/>
        </p:nvCxnSpPr>
        <p:spPr>
          <a:xfrm>
            <a:off x="655088" y="5257767"/>
            <a:ext cx="0" cy="1404000"/>
          </a:xfrm>
          <a:prstGeom prst="line">
            <a:avLst/>
          </a:prstGeom>
          <a:ln w="28575">
            <a:solidFill>
              <a:srgbClr val="00B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9F20455-0BC9-43C9-AB22-43DB07BA578F}"/>
              </a:ext>
            </a:extLst>
          </p:cNvPr>
          <p:cNvCxnSpPr>
            <a:cxnSpLocks/>
          </p:cNvCxnSpPr>
          <p:nvPr/>
        </p:nvCxnSpPr>
        <p:spPr>
          <a:xfrm>
            <a:off x="11789432" y="1784717"/>
            <a:ext cx="9" cy="2103619"/>
          </a:xfrm>
          <a:prstGeom prst="line">
            <a:avLst/>
          </a:prstGeom>
          <a:ln w="28575">
            <a:solidFill>
              <a:srgbClr val="00B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2">
            <a:extLst>
              <a:ext uri="{FF2B5EF4-FFF2-40B4-BE49-F238E27FC236}">
                <a16:creationId xmlns:a16="http://schemas.microsoft.com/office/drawing/2014/main" id="{D39529B7-E7E7-4690-807F-C2FDF1C7D146}"/>
              </a:ext>
            </a:extLst>
          </p:cNvPr>
          <p:cNvSpPr/>
          <p:nvPr/>
        </p:nvSpPr>
        <p:spPr bwMode="auto">
          <a:xfrm>
            <a:off x="6753146" y="4660951"/>
            <a:ext cx="5139273" cy="5580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 defTabSz="69037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70A789E2-A077-41A4-B473-A02343309FF5}"/>
              </a:ext>
            </a:extLst>
          </p:cNvPr>
          <p:cNvCxnSpPr/>
          <p:nvPr/>
        </p:nvCxnSpPr>
        <p:spPr>
          <a:xfrm>
            <a:off x="5489852" y="1243279"/>
            <a:ext cx="1134941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">
            <a:extLst>
              <a:ext uri="{FF2B5EF4-FFF2-40B4-BE49-F238E27FC236}">
                <a16:creationId xmlns:a16="http://schemas.microsoft.com/office/drawing/2014/main" id="{8E51F401-77C0-4FF6-8809-60CDD2DF8CE1}"/>
              </a:ext>
            </a:extLst>
          </p:cNvPr>
          <p:cNvSpPr/>
          <p:nvPr/>
        </p:nvSpPr>
        <p:spPr bwMode="auto">
          <a:xfrm>
            <a:off x="6607866" y="990383"/>
            <a:ext cx="5181575" cy="5580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 defTabSz="69037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23" name="Picture 8" descr="Колледж ">
            <a:extLst>
              <a:ext uri="{FF2B5EF4-FFF2-40B4-BE49-F238E27FC236}">
                <a16:creationId xmlns:a16="http://schemas.microsoft.com/office/drawing/2014/main" id="{B87F6261-4273-4F71-8923-60CA9EEE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51" y="1029162"/>
            <a:ext cx="414000" cy="41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">
            <a:extLst>
              <a:ext uri="{FF2B5EF4-FFF2-40B4-BE49-F238E27FC236}">
                <a16:creationId xmlns:a16="http://schemas.microsoft.com/office/drawing/2014/main" id="{556C0422-5F45-408E-895C-1ECB0849682E}"/>
              </a:ext>
            </a:extLst>
          </p:cNvPr>
          <p:cNvSpPr/>
          <p:nvPr/>
        </p:nvSpPr>
        <p:spPr bwMode="auto">
          <a:xfrm>
            <a:off x="540919" y="990383"/>
            <a:ext cx="4932000" cy="5580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 defTabSz="69037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A04A6A3-122F-4676-AB2D-D47BDE223E8A}"/>
              </a:ext>
            </a:extLst>
          </p:cNvPr>
          <p:cNvSpPr/>
          <p:nvPr/>
        </p:nvSpPr>
        <p:spPr>
          <a:xfrm>
            <a:off x="7344057" y="1029162"/>
            <a:ext cx="4113771" cy="553995"/>
          </a:xfrm>
          <a:prstGeom prst="rect">
            <a:avLst/>
          </a:prstGeom>
        </p:spPr>
        <p:txBody>
          <a:bodyPr wrap="square" lIns="91420" tIns="45718" rIns="91420" bIns="45718">
            <a:spAutoFit/>
          </a:bodyPr>
          <a:lstStyle/>
          <a:p>
            <a:pPr defTabSz="1042613"/>
            <a:r>
              <a:rPr lang="ru-RU" sz="15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МОДЕРНИЗАЦИЯ СОДЕРЖАНИЯ ВЫСШЕГО ОБРАЗОВАНИЯ</a:t>
            </a:r>
          </a:p>
        </p:txBody>
      </p:sp>
      <p:pic>
        <p:nvPicPr>
          <p:cNvPr id="31" name="Picture 4" descr="Идея ">
            <a:extLst>
              <a:ext uri="{FF2B5EF4-FFF2-40B4-BE49-F238E27FC236}">
                <a16:creationId xmlns:a16="http://schemas.microsoft.com/office/drawing/2014/main" id="{F91F9EDC-A08F-46FA-B82F-FD843DF58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063" y="4695725"/>
            <a:ext cx="414743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ED261B0-4B38-4DE6-8B91-B2D6159A957E}"/>
              </a:ext>
            </a:extLst>
          </p:cNvPr>
          <p:cNvSpPr/>
          <p:nvPr/>
        </p:nvSpPr>
        <p:spPr>
          <a:xfrm>
            <a:off x="1180147" y="4750065"/>
            <a:ext cx="4109081" cy="369328"/>
          </a:xfrm>
          <a:prstGeom prst="rect">
            <a:avLst/>
          </a:prstGeom>
        </p:spPr>
        <p:txBody>
          <a:bodyPr wrap="square" lIns="91420" tIns="45718" rIns="91420" bIns="45718">
            <a:spAutoFit/>
          </a:bodyPr>
          <a:lstStyle/>
          <a:p>
            <a:pPr defTabSz="914241">
              <a:lnSpc>
                <a:spcPct val="120000"/>
              </a:lnSpc>
              <a:buClr>
                <a:srgbClr val="27ACAA"/>
              </a:buClr>
            </a:pPr>
            <a:r>
              <a:rPr lang="kk-KZ" sz="15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ПОДГОТОВКА КАДРОВ</a:t>
            </a:r>
            <a:endParaRPr lang="ru-RU" sz="15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4C501BA-0D6C-451D-9D12-C90E04761F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17" y="4727983"/>
            <a:ext cx="414000" cy="414000"/>
          </a:xfrm>
          <a:prstGeom prst="rect">
            <a:avLst/>
          </a:prstGeom>
          <a:noFill/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CEB87FA-7B28-4483-B90C-99CB05FD307B}"/>
              </a:ext>
            </a:extLst>
          </p:cNvPr>
          <p:cNvSpPr/>
          <p:nvPr/>
        </p:nvSpPr>
        <p:spPr>
          <a:xfrm>
            <a:off x="739617" y="1606076"/>
            <a:ext cx="5057527" cy="1661989"/>
          </a:xfrm>
          <a:prstGeom prst="rect">
            <a:avLst/>
          </a:prstGeom>
        </p:spPr>
        <p:txBody>
          <a:bodyPr wrap="square" lIns="91420" tIns="45718" rIns="91420" bIns="45718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ТЕКУЩАЯ СИТУАЦИЯ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Функционирует – 119 вузов, контингент – 626,2 тыс. чел., </a:t>
            </a:r>
            <a:r>
              <a:rPr lang="ru-RU" sz="1400" i="1" dirty="0">
                <a:solidFill>
                  <a:srgbClr val="002060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(из них по госзаказу 229,5 тыс. чел. (37 %));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Выпуск – 188,3 </a:t>
            </a:r>
            <a:r>
              <a:rPr lang="ru-RU" sz="1400" i="1" dirty="0" err="1">
                <a:solidFill>
                  <a:srgbClr val="002060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тыс.чел</a:t>
            </a:r>
            <a:r>
              <a:rPr lang="ru-RU" sz="1400" i="1" dirty="0">
                <a:solidFill>
                  <a:srgbClr val="002060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.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;</a:t>
            </a:r>
          </a:p>
          <a:p>
            <a:pPr algn="just"/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ППС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 – 36,4 тыс. чел.;</a:t>
            </a:r>
          </a:p>
          <a:p>
            <a:pPr algn="just" defTabSz="1042691"/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Среднее трудоустройство выпускников в течение года –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68,9%</a:t>
            </a:r>
            <a:endParaRPr lang="ru-RU" sz="1400" i="1" dirty="0">
              <a:solidFill>
                <a:srgbClr val="002060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1042691"/>
            <a:r>
              <a:rPr lang="kk-KZ" sz="1400" kern="0" dirty="0">
                <a:solidFill>
                  <a:srgbClr val="002060"/>
                </a:solidFill>
                <a:latin typeface="Arial Narrow" panose="020B060602020203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Введено </a:t>
            </a:r>
            <a:r>
              <a:rPr lang="kk-KZ" sz="1400" b="1" kern="0" dirty="0">
                <a:solidFill>
                  <a:srgbClr val="002060"/>
                </a:solidFill>
                <a:latin typeface="Arial Narrow" panose="020B060602020203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7 099 </a:t>
            </a:r>
            <a:r>
              <a:rPr lang="kk-KZ" sz="1400" kern="0" dirty="0">
                <a:solidFill>
                  <a:srgbClr val="002060"/>
                </a:solidFill>
                <a:latin typeface="Arial Narrow" panose="020B060602020203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мест в общежитии</a:t>
            </a: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.</a:t>
            </a:r>
            <a:endParaRPr lang="kk-KZ" sz="1400" kern="0" dirty="0">
              <a:solidFill>
                <a:srgbClr val="002060"/>
              </a:solidFill>
              <a:latin typeface="Arial Narrow" panose="020B0606020202030204" pitchFamily="34" charset="0"/>
              <a:ea typeface="Malgun Gothic Semilight" panose="020B0502040204020203" pitchFamily="34" charset="-128"/>
              <a:cs typeface="Arial" panose="020B0604020202020204" pitchFamily="34" charset="0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70A789E2-A077-41A4-B473-A02343309FF5}"/>
              </a:ext>
            </a:extLst>
          </p:cNvPr>
          <p:cNvCxnSpPr/>
          <p:nvPr/>
        </p:nvCxnSpPr>
        <p:spPr>
          <a:xfrm>
            <a:off x="5472920" y="4929726"/>
            <a:ext cx="1134941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9CF4DC7-F947-469A-B408-689E01339C06}"/>
              </a:ext>
            </a:extLst>
          </p:cNvPr>
          <p:cNvSpPr/>
          <p:nvPr/>
        </p:nvSpPr>
        <p:spPr>
          <a:xfrm>
            <a:off x="6723037" y="1854846"/>
            <a:ext cx="5169375" cy="2402192"/>
          </a:xfrm>
          <a:prstGeom prst="rect">
            <a:avLst/>
          </a:prstGeom>
        </p:spPr>
        <p:txBody>
          <a:bodyPr wrap="square" lIns="91420" tIns="45718" rIns="91420" bIns="45718">
            <a:spAutoFit/>
          </a:bodyPr>
          <a:lstStyle/>
          <a:p>
            <a:pPr marL="285750" marR="2858" indent="-285750">
              <a:lnSpc>
                <a:spcPct val="90000"/>
              </a:lnSpc>
              <a:spcAft>
                <a:spcPts val="338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Расширена академическая свобода в рамках ГОСО</a:t>
            </a:r>
          </a:p>
          <a:p>
            <a:pPr marL="285750" indent="-285750" algn="just" defTabSz="1042691">
              <a:buFont typeface="Arial" panose="020B0604020202020204" pitchFamily="34" charset="0"/>
              <a:buChar char="•"/>
            </a:pP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Введено онлайн-обучение</a:t>
            </a:r>
          </a:p>
          <a:p>
            <a:pPr marL="285750" indent="-285750" algn="just" defTabSz="1042691">
              <a:buFont typeface="Arial" panose="020B0604020202020204" pitchFamily="34" charset="0"/>
              <a:buChar char="•"/>
            </a:pP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Запущен прикладной </a:t>
            </a:r>
            <a:r>
              <a:rPr lang="ru-RU" sz="1400" kern="0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бакалавриат</a:t>
            </a: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 (пилот) – на базе 8 вузов</a:t>
            </a:r>
          </a:p>
          <a:p>
            <a:pPr marL="285750" indent="-285750" algn="just" defTabSz="1042691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Запущен интегральный </a:t>
            </a: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GPA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(пилот)</a:t>
            </a: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  – на базе 4 вузов</a:t>
            </a:r>
          </a:p>
          <a:p>
            <a:pPr marL="285750" indent="-285750" algn="just" defTabSz="1042691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Обновлены 71% образовательных программ</a:t>
            </a:r>
          </a:p>
          <a:p>
            <a:pPr marL="285750" indent="-285750" algn="just" defTabSz="1042691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Созданы «серебряные университеты» на базе более 70 вузов</a:t>
            </a:r>
          </a:p>
          <a:p>
            <a:pPr marL="285750" indent="-285750" algn="just" defTabSz="104269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2 вуза </a:t>
            </a: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трансформированы в исследовательские вузы</a:t>
            </a:r>
            <a:endParaRPr lang="x-none" sz="24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lvl="0" indent="-285750" algn="just" defTabSz="1042691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Разработана система опережающего кадрового обеспечения в рамках проекта «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Мамандығым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–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Болашағым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 algn="just" defTabSz="1042691"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9D11CA1-AC6C-4F14-AE31-B85931612B00}"/>
              </a:ext>
            </a:extLst>
          </p:cNvPr>
          <p:cNvSpPr/>
          <p:nvPr/>
        </p:nvSpPr>
        <p:spPr>
          <a:xfrm>
            <a:off x="7344065" y="4677874"/>
            <a:ext cx="4847935" cy="323161"/>
          </a:xfrm>
          <a:prstGeom prst="rect">
            <a:avLst/>
          </a:prstGeom>
        </p:spPr>
        <p:txBody>
          <a:bodyPr wrap="square" lIns="91420" tIns="45718" rIns="91420" bIns="45718">
            <a:spAutoFit/>
          </a:bodyPr>
          <a:lstStyle/>
          <a:p>
            <a:pPr defTabSz="1042613"/>
            <a:r>
              <a:rPr lang="ru-RU" sz="15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ИНТЕРНАЦИОНАЛИЗАЦИЯ ВЫСШЕГО ОБРАЗОВАНИЯ</a:t>
            </a:r>
          </a:p>
        </p:txBody>
      </p:sp>
      <p:sp>
        <p:nvSpPr>
          <p:cNvPr id="39" name="Rectangle: Rounded Corners 2">
            <a:extLst>
              <a:ext uri="{FF2B5EF4-FFF2-40B4-BE49-F238E27FC236}">
                <a16:creationId xmlns:a16="http://schemas.microsoft.com/office/drawing/2014/main" id="{896AC770-0BD3-4C07-8B67-885C84AD4896}"/>
              </a:ext>
            </a:extLst>
          </p:cNvPr>
          <p:cNvSpPr/>
          <p:nvPr/>
        </p:nvSpPr>
        <p:spPr bwMode="auto">
          <a:xfrm>
            <a:off x="548577" y="4653965"/>
            <a:ext cx="4932000" cy="5580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 defTabSz="69037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80D4323-8B1B-4EAF-BA43-BD7E18872BBF}"/>
              </a:ext>
            </a:extLst>
          </p:cNvPr>
          <p:cNvSpPr/>
          <p:nvPr/>
        </p:nvSpPr>
        <p:spPr>
          <a:xfrm>
            <a:off x="775376" y="5209262"/>
            <a:ext cx="5300684" cy="1323435"/>
          </a:xfrm>
          <a:prstGeom prst="rect">
            <a:avLst/>
          </a:prstGeom>
        </p:spPr>
        <p:txBody>
          <a:bodyPr wrap="square" lIns="91420" tIns="45718" rIns="91420" bIns="45718">
            <a:spAutoFit/>
          </a:bodyPr>
          <a:lstStyle/>
          <a:p>
            <a:pPr defTabSz="1042691"/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Увеличен объем госзаказа на –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10%</a:t>
            </a:r>
          </a:p>
          <a:p>
            <a:pPr defTabSz="1042691"/>
            <a:r>
              <a:rPr lang="ru-RU" sz="1600" b="1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60% </a:t>
            </a: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распределены на технические направления</a:t>
            </a:r>
            <a:endParaRPr lang="x-none" sz="1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1042691"/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Увеличена стипендия – до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20%</a:t>
            </a:r>
          </a:p>
          <a:p>
            <a:pPr defTabSz="1042691"/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Выделены целевые гранты –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10 тыс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</a:p>
          <a:p>
            <a:pPr defTabSz="1042691"/>
            <a:r>
              <a:rPr lang="ru-RU" sz="15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Открыты филиалы 2</a:t>
            </a:r>
            <a:r>
              <a:rPr lang="ru-RU" sz="1600" b="1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ru-RU" sz="1500" kern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ведущих зарубежных исследовательских вузов</a:t>
            </a:r>
            <a:endParaRPr lang="x-none" sz="15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2343EE04-EA54-47C9-96DC-684FDEBF3063}"/>
              </a:ext>
            </a:extLst>
          </p:cNvPr>
          <p:cNvCxnSpPr>
            <a:cxnSpLocks/>
          </p:cNvCxnSpPr>
          <p:nvPr/>
        </p:nvCxnSpPr>
        <p:spPr>
          <a:xfrm>
            <a:off x="655088" y="1741324"/>
            <a:ext cx="0" cy="2212609"/>
          </a:xfrm>
          <a:prstGeom prst="line">
            <a:avLst/>
          </a:prstGeom>
          <a:ln w="28575">
            <a:solidFill>
              <a:srgbClr val="00B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6774076" y="5215508"/>
            <a:ext cx="5142062" cy="1354197"/>
          </a:xfrm>
          <a:prstGeom prst="rect">
            <a:avLst/>
          </a:prstGeom>
        </p:spPr>
        <p:txBody>
          <a:bodyPr wrap="square" lIns="121901" tIns="60950" rIns="121901" bIns="60950">
            <a:spAutoFit/>
          </a:bodyPr>
          <a:lstStyle/>
          <a:p>
            <a:pPr algn="just" defTabSz="1042691"/>
            <a:r>
              <a:rPr lang="ru-RU" sz="1600" b="1" kern="0" dirty="0">
                <a:solidFill>
                  <a:srgbClr val="002060"/>
                </a:solidFill>
                <a:latin typeface="Arial Narrow" panose="020B060602020203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16</a:t>
            </a: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   в</a:t>
            </a:r>
            <a:r>
              <a:rPr lang="kk-KZ" sz="1600" kern="0" dirty="0">
                <a:solidFill>
                  <a:srgbClr val="002060"/>
                </a:solidFill>
                <a:latin typeface="Arial Narrow" panose="020B060602020203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узов в рейтинге </a:t>
            </a:r>
            <a:r>
              <a:rPr lang="en-US" sz="1600" kern="0" dirty="0">
                <a:solidFill>
                  <a:srgbClr val="002060"/>
                </a:solidFill>
                <a:latin typeface="Arial Narrow" panose="020B060602020203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QS</a:t>
            </a:r>
            <a:endParaRPr lang="x-none" sz="1600" kern="0" dirty="0">
              <a:solidFill>
                <a:srgbClr val="002060"/>
              </a:solidFill>
              <a:latin typeface="Arial Narrow" panose="020B0606020202030204" pitchFamily="34" charset="0"/>
              <a:ea typeface="Malgun Gothic Semilight" panose="020B0502040204020203" pitchFamily="34" charset="-128"/>
              <a:cs typeface="Arial" panose="020B0604020202020204" pitchFamily="34" charset="0"/>
            </a:endParaRPr>
          </a:p>
          <a:p>
            <a:pPr algn="just" defTabSz="1042691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     </a:t>
            </a: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вуза в</a:t>
            </a:r>
            <a:r>
              <a:rPr lang="en-US" sz="1600" kern="0" dirty="0">
                <a:solidFill>
                  <a:srgbClr val="002060"/>
                </a:solidFill>
                <a:latin typeface="Arial Narrow" panose="020B060602020203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 Times Higher Education</a:t>
            </a:r>
            <a:endParaRPr lang="x-none" sz="1600" kern="0" dirty="0">
              <a:solidFill>
                <a:srgbClr val="002060"/>
              </a:solidFill>
              <a:latin typeface="Arial Narrow" panose="020B0606020202030204" pitchFamily="34" charset="0"/>
              <a:ea typeface="Malgun Gothic Semilight" panose="020B0502040204020203" pitchFamily="34" charset="-128"/>
              <a:cs typeface="Arial" panose="020B0604020202020204" pitchFamily="34" charset="0"/>
            </a:endParaRPr>
          </a:p>
          <a:p>
            <a:pPr algn="just" defTabSz="1042691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150 </a:t>
            </a:r>
            <a:r>
              <a:rPr lang="kk-KZ" sz="1600" kern="0" dirty="0">
                <a:solidFill>
                  <a:srgbClr val="002060"/>
                </a:solidFill>
                <a:latin typeface="Arial Narrow" panose="020B060602020203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позиция ТОП-200   - КазНУ им. аль-Фараби</a:t>
            </a:r>
          </a:p>
          <a:p>
            <a:pPr algn="just" defTabSz="1042691"/>
            <a:r>
              <a:rPr lang="ru-RU" sz="1600" b="1" kern="0" dirty="0">
                <a:solidFill>
                  <a:srgbClr val="002060"/>
                </a:solidFill>
                <a:latin typeface="Arial Narrow" panose="020B060602020203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2     </a:t>
            </a: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филиала вузов РК созданы за рубежом</a:t>
            </a:r>
          </a:p>
          <a:p>
            <a:pPr algn="just" defTabSz="1042691"/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Создан альянс Центрально-Азиатского пространства </a:t>
            </a:r>
            <a:endParaRPr lang="x-none" sz="1600" kern="0" dirty="0">
              <a:solidFill>
                <a:srgbClr val="002060"/>
              </a:solidFill>
              <a:latin typeface="Arial Narrow" panose="020B0606020202030204" pitchFamily="34" charset="0"/>
              <a:ea typeface="Malgun Gothic Semilight" panose="020B0502040204020203" pitchFamily="34" charset="-128"/>
              <a:cs typeface="Arial" panose="020B0604020202020204" pitchFamily="34" charset="0"/>
            </a:endParaRP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A9F20455-0BC9-43C9-AB22-43DB07BA578F}"/>
              </a:ext>
            </a:extLst>
          </p:cNvPr>
          <p:cNvCxnSpPr>
            <a:cxnSpLocks/>
          </p:cNvCxnSpPr>
          <p:nvPr/>
        </p:nvCxnSpPr>
        <p:spPr>
          <a:xfrm>
            <a:off x="11892412" y="5175078"/>
            <a:ext cx="0" cy="1515276"/>
          </a:xfrm>
          <a:prstGeom prst="line">
            <a:avLst/>
          </a:prstGeom>
          <a:ln w="28575">
            <a:solidFill>
              <a:srgbClr val="00B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Идея ">
            <a:extLst>
              <a:ext uri="{FF2B5EF4-FFF2-40B4-BE49-F238E27FC236}">
                <a16:creationId xmlns:a16="http://schemas.microsoft.com/office/drawing/2014/main" id="{F91F9EDC-A08F-46FA-B82F-FD843DF58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511" y="1068481"/>
            <a:ext cx="414743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D898D29-D70A-4642-BC34-5B35A437E2D5}"/>
              </a:ext>
            </a:extLst>
          </p:cNvPr>
          <p:cNvSpPr/>
          <p:nvPr/>
        </p:nvSpPr>
        <p:spPr>
          <a:xfrm>
            <a:off x="739617" y="3177747"/>
            <a:ext cx="5580426" cy="1057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buClr>
                <a:schemeClr val="tx1"/>
              </a:buClr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ПРОГНОЗ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lnSpc>
                <a:spcPct val="112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 контингента студентов </a:t>
            </a:r>
            <a:r>
              <a:rPr lang="kk-KZ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800 тыс. 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году</a:t>
            </a:r>
            <a:endParaRPr lang="en-US" sz="1400" dirty="0">
              <a:solidFill>
                <a:srgbClr val="002060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12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нехватка аудиторных мест составит около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тыс.</a:t>
            </a:r>
          </a:p>
          <a:p>
            <a:pPr marL="285750" indent="-285750">
              <a:lnSpc>
                <a:spcPct val="112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сегодняшняя потребность койко-мест в общежитиях -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 тыс.</a:t>
            </a:r>
          </a:p>
        </p:txBody>
      </p:sp>
    </p:spTree>
    <p:extLst>
      <p:ext uri="{BB962C8B-B14F-4D97-AF65-F5344CB8AC3E}">
        <p14:creationId xmlns:p14="http://schemas.microsoft.com/office/powerpoint/2010/main" val="54210516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3"/>
            <a:ext cx="12192000" cy="825756"/>
          </a:xfrm>
          <a:prstGeom prst="rect">
            <a:avLst/>
          </a:prstGeom>
          <a:solidFill>
            <a:schemeClr val="accent1"/>
          </a:solidFill>
        </p:spPr>
      </p:pic>
      <p:grpSp>
        <p:nvGrpSpPr>
          <p:cNvPr id="34" name="Google Shape;356;p64"/>
          <p:cNvGrpSpPr/>
          <p:nvPr/>
        </p:nvGrpSpPr>
        <p:grpSpPr>
          <a:xfrm>
            <a:off x="10448428" y="109912"/>
            <a:ext cx="1745555" cy="453940"/>
            <a:chOff x="1006507" y="548036"/>
            <a:chExt cx="2327407" cy="605253"/>
          </a:xfrm>
        </p:grpSpPr>
        <p:pic>
          <p:nvPicPr>
            <p:cNvPr id="35" name="Google Shape;357;p6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06507" y="581280"/>
              <a:ext cx="519376" cy="5387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358;p64"/>
            <p:cNvSpPr txBox="1"/>
            <p:nvPr/>
          </p:nvSpPr>
          <p:spPr>
            <a:xfrm>
              <a:off x="1544714" y="548036"/>
              <a:ext cx="1789200" cy="6052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800" b="0" i="0" u="none" strike="noStrike" cap="none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Министерство науки</a:t>
              </a:r>
              <a:endParaRPr sz="800" b="0" i="0" u="none" strike="noStrike" cap="none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800" b="0" i="0" u="none" strike="noStrike" cap="none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и высшего образования </a:t>
              </a:r>
              <a:endParaRPr sz="800" b="0" i="0" u="none" strike="noStrike" cap="none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800" b="0" i="0" u="none" strike="noStrike" cap="none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Республики Казахстан</a:t>
              </a:r>
              <a:endParaRPr sz="800" b="0" i="0" u="none" strike="noStrike" cap="none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11818771" y="6488668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A46A4B5-CAE5-4C84-A392-E7A10F7EA4DD}" type="slidenum">
              <a:rPr lang="en-US" sz="1600" smtClean="0">
                <a:latin typeface="Arial Narrow" panose="020B0606020202030204" pitchFamily="34" charset="0"/>
              </a:rPr>
              <a:t>7</a:t>
            </a:fld>
            <a:endParaRPr lang="ru-RU" sz="1600" dirty="0">
              <a:latin typeface="Arial Narrow" panose="020B0606020202030204" pitchFamily="34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21458" y="1080605"/>
            <a:ext cx="11520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кругленный прямоугольник 28"/>
          <p:cNvSpPr/>
          <p:nvPr/>
        </p:nvSpPr>
        <p:spPr>
          <a:xfrm>
            <a:off x="719375" y="2662595"/>
            <a:ext cx="11251655" cy="677653"/>
          </a:xfrm>
          <a:prstGeom prst="roundRect">
            <a:avLst>
              <a:gd name="adj" fmla="val 5263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endParaRPr lang="en-US" sz="24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57325" y="4669972"/>
            <a:ext cx="11313705" cy="350357"/>
          </a:xfrm>
          <a:prstGeom prst="roundRect">
            <a:avLst>
              <a:gd name="adj" fmla="val 1513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9388"/>
            <a:endParaRPr lang="en-US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9376" y="2709035"/>
            <a:ext cx="11144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20660" fontAlgn="base">
              <a:spcBef>
                <a:spcPct val="0"/>
              </a:spcBef>
            </a:pPr>
            <a:r>
              <a:rPr lang="ru-RU" sz="1600" b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88. Обеспечение всех студентов бесплатным доступом к</a:t>
            </a:r>
            <a:r>
              <a:rPr lang="en-US" sz="1600" b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 </a:t>
            </a:r>
            <a:r>
              <a:rPr lang="ru-RU" sz="1600" b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мировым цифровым библиотекам, необходимым для получения образования – </a:t>
            </a:r>
            <a:r>
              <a:rPr lang="ru-RU" sz="1600" u="sng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декомпозирован</a:t>
            </a:r>
            <a:r>
              <a:rPr lang="ru-RU" sz="1600" b="1" u="sng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 </a:t>
            </a:r>
            <a:r>
              <a:rPr lang="ru-RU" sz="1600" u="sng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в Концепцию развития образования до 2026 года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7101" y="4665963"/>
            <a:ext cx="112362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20660" fontAlgn="base">
              <a:spcBef>
                <a:spcPct val="0"/>
              </a:spcBef>
            </a:pPr>
            <a:r>
              <a:rPr lang="ru-RU" sz="1600" b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89. Решение вопроса дефицита мест в студенческих</a:t>
            </a:r>
            <a:r>
              <a:rPr lang="en-US" sz="1600" b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 </a:t>
            </a:r>
            <a:r>
              <a:rPr lang="ru-RU" sz="1600" b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общежитиях – </a:t>
            </a:r>
            <a:r>
              <a:rPr lang="ru-RU" sz="1600" u="sng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декомпозирован</a:t>
            </a:r>
            <a:r>
              <a:rPr lang="ru-RU" sz="1600" b="1" u="sng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 </a:t>
            </a:r>
            <a:r>
              <a:rPr lang="ru-RU" sz="1600" u="sng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в Концепцию развития образования до 2026 года</a:t>
            </a:r>
          </a:p>
        </p:txBody>
      </p:sp>
      <p:pic>
        <p:nvPicPr>
          <p:cNvPr id="22" name="Google Shape;285;p30"/>
          <p:cNvPicPr preferRelativeResize="0"/>
          <p:nvPr/>
        </p:nvPicPr>
        <p:blipFill rotWithShape="1">
          <a:blip r:embed="rId5">
            <a:grayscl/>
          </a:blip>
          <a:srcRect/>
          <a:stretch/>
        </p:blipFill>
        <p:spPr>
          <a:xfrm>
            <a:off x="86712" y="4535169"/>
            <a:ext cx="435923" cy="485160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05" y="2780749"/>
            <a:ext cx="444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689081" y="3418529"/>
            <a:ext cx="11129690" cy="861768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marL="228589" indent="-228589" algn="just" defTabSz="920660" fontAlgn="base">
              <a:spcBef>
                <a:spcPct val="0"/>
              </a:spcBef>
              <a:buFont typeface="Wingdings" pitchFamily="2" charset="2"/>
              <a:buChar char="§"/>
            </a:pP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Проведение анализа цифровых библиотек и зарубежных ресурсов вузов;</a:t>
            </a:r>
          </a:p>
          <a:p>
            <a:pPr marL="228589" indent="-228589" algn="just" defTabSz="920660" fontAlgn="base">
              <a:spcBef>
                <a:spcPct val="0"/>
              </a:spcBef>
              <a:buFont typeface="Wingdings" pitchFamily="2" charset="2"/>
              <a:buChar char="§"/>
            </a:pP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Обеспечение национальной подписки к мировым цифровым библиотекам; </a:t>
            </a:r>
            <a:endParaRPr lang="en-US" sz="1600" kern="0" dirty="0">
              <a:solidFill>
                <a:srgbClr val="002060"/>
              </a:solidFill>
              <a:latin typeface="Arial Narrow" panose="020B0606020202030204" pitchFamily="34" charset="0"/>
              <a:ea typeface="DengXian"/>
              <a:cs typeface="Arial" panose="020B0604020202020204" pitchFamily="34" charset="0"/>
            </a:endParaRPr>
          </a:p>
          <a:p>
            <a:pPr marL="228589" indent="-228589" algn="just" defTabSz="920660" fontAlgn="base">
              <a:spcBef>
                <a:spcPct val="0"/>
              </a:spcBef>
              <a:buFont typeface="Wingdings" pitchFamily="2" charset="2"/>
              <a:buChar char="§"/>
            </a:pP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Организация работы по переводу курсов «</a:t>
            </a:r>
            <a:r>
              <a:rPr lang="en-US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Coursera</a:t>
            </a: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» на казахский язык.</a:t>
            </a:r>
            <a:endParaRPr lang="en-US" sz="1600" kern="0" dirty="0">
              <a:solidFill>
                <a:srgbClr val="002060"/>
              </a:solidFill>
              <a:latin typeface="Arial Narrow" panose="020B0606020202030204" pitchFamily="34" charset="0"/>
              <a:ea typeface="DengXian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5253" y="5145048"/>
            <a:ext cx="11113518" cy="1427949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marL="228589" indent="-228589" algn="just" defTabSz="920660" fontAlgn="base">
              <a:lnSpc>
                <a:spcPct val="106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kk-KZ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Совершенствование механизма ГЧП (</a:t>
            </a:r>
            <a:r>
              <a:rPr lang="ru-RU" sz="1400" i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уменьшение срока размещения госзаказа при строительстве общежитий с 8 до 6 лет; увеличение размера госзаказа за одно место в общежитии с 122 МРП до 195 МРП, для города Алматы со 144 МРП до 230 </a:t>
            </a:r>
            <a:r>
              <a:rPr lang="ru-RU" sz="1400" i="1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МРП</a:t>
            </a:r>
            <a:r>
              <a:rPr lang="ru-RU" sz="1400" i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);</a:t>
            </a:r>
          </a:p>
          <a:p>
            <a:pPr marL="228589" indent="-228589" algn="just" defTabSz="920660" fontAlgn="base">
              <a:lnSpc>
                <a:spcPct val="106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kk-KZ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Проработка мер по привлечению частных строительных компаний, в том числе в рамках ГЧП;</a:t>
            </a:r>
          </a:p>
          <a:p>
            <a:pPr marL="228589" indent="-228589" algn="just" defTabSz="920660" fontAlgn="base">
              <a:lnSpc>
                <a:spcPct val="106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Проработка механизма увеличения уставных капиталов государственных вузов для строительства общежитий;</a:t>
            </a:r>
          </a:p>
          <a:p>
            <a:pPr marL="228589" indent="-228589" algn="just" defTabSz="920660" fontAlgn="base">
              <a:lnSpc>
                <a:spcPct val="106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Создание кампусов мирового уровня: КазНУ-град и ЕНУ-град.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41988" y="1273937"/>
            <a:ext cx="11229044" cy="470425"/>
          </a:xfrm>
          <a:prstGeom prst="roundRect">
            <a:avLst>
              <a:gd name="adj" fmla="val 1513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endParaRPr lang="en-US" sz="24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72282" y="1332871"/>
            <a:ext cx="108189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920660" fontAlgn="base">
              <a:spcBef>
                <a:spcPct val="0"/>
              </a:spcBef>
            </a:pPr>
            <a:r>
              <a:rPr lang="ru-RU" sz="1600" b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87. Увеличение размера стипендий студентов в 2 раза (вузов)</a:t>
            </a:r>
            <a:r>
              <a:rPr lang="en-US" sz="1600" b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 – </a:t>
            </a:r>
            <a:r>
              <a:rPr lang="ru-RU" sz="1600" u="sng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декомпозирован</a:t>
            </a:r>
            <a:r>
              <a:rPr lang="ru-RU" sz="1600" b="1" u="sng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 </a:t>
            </a:r>
            <a:r>
              <a:rPr lang="ru-RU" sz="1600" u="sng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в Концепцию развития образования до 2026 года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2" y="1194857"/>
            <a:ext cx="658813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719375" y="1834152"/>
            <a:ext cx="10997573" cy="369326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indent="179388" algn="just" defTabSz="92066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6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Пролонгация финансирования в целях повышения стипендий с 2026 по 2030 годы </a:t>
            </a:r>
            <a:r>
              <a:rPr lang="ru-RU" sz="1400" i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(по сравнению с 2022 г.)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86712" y="66330"/>
            <a:ext cx="105584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2400"/>
            </a:pPr>
            <a:r>
              <a:rPr lang="ru-RU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ЗАДАЧИ ВЫСШЕГО ОБРАЗОВАНИЯ </a:t>
            </a:r>
          </a:p>
          <a:p>
            <a:pPr algn="ctr">
              <a:buSzPts val="2400"/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В РАМКАХ ПРЕДВЫБОРНОЙ ПРОГРАММЫ ПРЕЗИДЕНТА РК</a:t>
            </a:r>
          </a:p>
        </p:txBody>
      </p:sp>
    </p:spTree>
    <p:extLst>
      <p:ext uri="{BB962C8B-B14F-4D97-AF65-F5344CB8AC3E}">
        <p14:creationId xmlns:p14="http://schemas.microsoft.com/office/powerpoint/2010/main" val="1004330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3"/>
            <a:ext cx="12192000" cy="825756"/>
          </a:xfrm>
          <a:prstGeom prst="rect">
            <a:avLst/>
          </a:prstGeom>
          <a:solidFill>
            <a:schemeClr val="accent1"/>
          </a:solidFill>
        </p:spPr>
      </p:pic>
      <p:grpSp>
        <p:nvGrpSpPr>
          <p:cNvPr id="34" name="Google Shape;356;p64"/>
          <p:cNvGrpSpPr/>
          <p:nvPr/>
        </p:nvGrpSpPr>
        <p:grpSpPr>
          <a:xfrm>
            <a:off x="10448428" y="109912"/>
            <a:ext cx="1745555" cy="453940"/>
            <a:chOff x="1006507" y="548036"/>
            <a:chExt cx="2327407" cy="605253"/>
          </a:xfrm>
        </p:grpSpPr>
        <p:pic>
          <p:nvPicPr>
            <p:cNvPr id="35" name="Google Shape;357;p6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06507" y="581280"/>
              <a:ext cx="519376" cy="5387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358;p64"/>
            <p:cNvSpPr txBox="1"/>
            <p:nvPr/>
          </p:nvSpPr>
          <p:spPr>
            <a:xfrm>
              <a:off x="1544714" y="548036"/>
              <a:ext cx="1789200" cy="6052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800" b="0" i="0" u="none" strike="noStrike" cap="none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Министерство науки</a:t>
              </a:r>
              <a:endParaRPr sz="800" b="0" i="0" u="none" strike="noStrike" cap="none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800" b="0" i="0" u="none" strike="noStrike" cap="none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и высшего образования </a:t>
              </a:r>
              <a:endParaRPr sz="800" b="0" i="0" u="none" strike="noStrike" cap="none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800" b="0" i="0" u="none" strike="noStrike" cap="none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Республики Казахстан</a:t>
              </a:r>
              <a:endParaRPr sz="800" b="0" i="0" u="none" strike="noStrike" cap="none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11818771" y="6488668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A46A4B5-CAE5-4C84-A392-E7A10F7EA4DD}" type="slidenum">
              <a:rPr lang="en-US" sz="1400" smtClean="0">
                <a:latin typeface="Arial Narrow" panose="020B0606020202030204" pitchFamily="34" charset="0"/>
              </a:rPr>
              <a:t>8</a:t>
            </a:fld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00326" y="2176420"/>
            <a:ext cx="11251655" cy="546478"/>
          </a:xfrm>
          <a:prstGeom prst="roundRect">
            <a:avLst>
              <a:gd name="adj" fmla="val 5263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endParaRPr lang="en-US" sz="24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79938" y="3399715"/>
            <a:ext cx="11313705" cy="572245"/>
          </a:xfrm>
          <a:prstGeom prst="roundRect">
            <a:avLst>
              <a:gd name="adj" fmla="val 1513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9388"/>
            <a:endParaRPr lang="en-US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2939" y="2179084"/>
            <a:ext cx="111444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20660" fontAlgn="base">
              <a:spcBef>
                <a:spcPct val="0"/>
              </a:spcBef>
            </a:pPr>
            <a:r>
              <a:rPr lang="ru-RU" sz="1400" b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По пункту 2.1.2 «Продолжить работу по запуску центров академического превосходства на базе 20 вузов, сфокусировав их деятельность на обеспечении регионов необходимыми кадрами, а также по созданию современных учебных и научных лабораторий».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41988" y="3387243"/>
            <a:ext cx="11236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20660" fontAlgn="base">
              <a:spcBef>
                <a:spcPct val="0"/>
              </a:spcBef>
            </a:pPr>
            <a:r>
              <a:rPr lang="ru-RU" sz="1400" b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По пункту 57 «Пересмотр стоимости грантов с введением в систему образовательных грантов дифференциации (от 30 до 100%) в зависимости от результатов ЕНТ и иных показателей».</a:t>
            </a:r>
          </a:p>
        </p:txBody>
      </p:sp>
      <p:pic>
        <p:nvPicPr>
          <p:cNvPr id="22" name="Google Shape;285;p30"/>
          <p:cNvPicPr preferRelativeResize="0"/>
          <p:nvPr/>
        </p:nvPicPr>
        <p:blipFill rotWithShape="1">
          <a:blip r:embed="rId5">
            <a:grayscl/>
          </a:blip>
          <a:srcRect/>
          <a:stretch/>
        </p:blipFill>
        <p:spPr>
          <a:xfrm>
            <a:off x="171268" y="3505678"/>
            <a:ext cx="435923" cy="485160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8" y="2211534"/>
            <a:ext cx="444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679938" y="2801266"/>
            <a:ext cx="11129690" cy="553992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marL="228589" indent="-228589" algn="just" defTabSz="920660" fontAlgn="base">
              <a:spcBef>
                <a:spcPct val="0"/>
              </a:spcBef>
              <a:buFont typeface="Wingdings" pitchFamily="2" charset="2"/>
              <a:buChar char="§"/>
            </a:pP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Подготовка ФЭО трех вузов для получения заключения Центра ГЧП в декабре 2022 г.</a:t>
            </a:r>
          </a:p>
          <a:p>
            <a:pPr marL="228589" indent="-228589" algn="just" defTabSz="920660" fontAlgn="base">
              <a:spcBef>
                <a:spcPct val="0"/>
              </a:spcBef>
              <a:buFont typeface="Wingdings" pitchFamily="2" charset="2"/>
              <a:buChar char="§"/>
            </a:pP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Начало финансирования 3-х пилотных вузов в 2023 году.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19375" y="3973194"/>
            <a:ext cx="11365816" cy="1265084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algn="just" defTabSz="920660" fontAlgn="base">
              <a:lnSpc>
                <a:spcPct val="106000"/>
              </a:lnSpc>
              <a:spcBef>
                <a:spcPct val="0"/>
              </a:spcBef>
            </a:pPr>
            <a:r>
              <a:rPr lang="ru-RU" sz="1400" b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Предлагаемый механизм </a:t>
            </a:r>
          </a:p>
          <a:p>
            <a:pPr algn="just" defTabSz="920660" fontAlgn="base">
              <a:lnSpc>
                <a:spcPct val="106000"/>
              </a:lnSpc>
              <a:spcBef>
                <a:spcPct val="0"/>
              </a:spcBef>
            </a:pP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- «</a:t>
            </a:r>
            <a:r>
              <a:rPr lang="ru-RU" sz="1400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Дарын</a:t>
            </a: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» 	– 2,1 % абитуриентов получат грант в размере 120% от среднего размера гранта;</a:t>
            </a:r>
          </a:p>
          <a:p>
            <a:pPr algn="just" defTabSz="920660" fontAlgn="base">
              <a:lnSpc>
                <a:spcPct val="106000"/>
              </a:lnSpc>
              <a:spcBef>
                <a:spcPct val="0"/>
              </a:spcBef>
            </a:pP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- «Базовый» 	– 65,3 % абитуриентов получат грант в размере 100% от среднего размера гранта;</a:t>
            </a:r>
          </a:p>
          <a:p>
            <a:pPr algn="just" defTabSz="920660" fontAlgn="base">
              <a:lnSpc>
                <a:spcPct val="106000"/>
              </a:lnSpc>
              <a:spcBef>
                <a:spcPct val="0"/>
              </a:spcBef>
            </a:pP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- «</a:t>
            </a:r>
            <a:r>
              <a:rPr lang="ru-RU" sz="1400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Қамқор</a:t>
            </a: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» 	– 32,6 % абитуриентов получат грант в размере 30-50% от среднего размера гранта.</a:t>
            </a:r>
          </a:p>
          <a:p>
            <a:pPr marL="228589" indent="-228589" algn="just" defTabSz="920660" fontAlgn="base">
              <a:lnSpc>
                <a:spcPct val="106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Внесение изменений в </a:t>
            </a:r>
            <a:r>
              <a:rPr lang="ru-RU" sz="1400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ЗРК</a:t>
            </a: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 «Об образовании» </a:t>
            </a:r>
            <a:r>
              <a:rPr lang="ru-RU" sz="12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(в статью 1 и 63, в части включения понятийного аппарата – </a:t>
            </a:r>
            <a:r>
              <a:rPr lang="ru-RU" sz="1200" u="sng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дифференцированные гранты</a:t>
            </a:r>
            <a:r>
              <a:rPr lang="ru-RU" sz="12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, </a:t>
            </a:r>
            <a:r>
              <a:rPr lang="ru-RU" sz="1200" u="sng" kern="0" dirty="0" err="1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грантовый</a:t>
            </a:r>
            <a:r>
              <a:rPr lang="ru-RU" sz="1200" u="sng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 калькулятор</a:t>
            </a:r>
            <a:r>
              <a:rPr lang="ru-RU" sz="12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41988" y="966461"/>
            <a:ext cx="11229044" cy="499641"/>
          </a:xfrm>
          <a:prstGeom prst="roundRect">
            <a:avLst>
              <a:gd name="adj" fmla="val 1513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9388"/>
            <a:endParaRPr lang="en-US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63286" y="923550"/>
            <a:ext cx="11189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20660" fontAlgn="base">
              <a:spcBef>
                <a:spcPct val="0"/>
              </a:spcBef>
            </a:pPr>
            <a:r>
              <a:rPr lang="ru-RU" sz="1400" b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По пункту 69 «открытие до 2025 года дополнительно не менее 5 филиалов авторитетных зарубежных университетов, в том числе двух филиалов вузов с техническим уклоном в западном регионе».</a:t>
            </a:r>
            <a:endParaRPr lang="ru-RU" sz="1400" b="1" kern="0" dirty="0">
              <a:solidFill>
                <a:srgbClr val="FF0000"/>
              </a:solidFill>
              <a:latin typeface="Arial Narrow" panose="020B0606020202030204" pitchFamily="34" charset="0"/>
              <a:ea typeface="DengXian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5" y="923042"/>
            <a:ext cx="658813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618587" y="1494762"/>
            <a:ext cx="11504902" cy="553992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marL="380981" indent="-380981" algn="just" defTabSz="92066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Ведение переговоров с зарубежными университетами</a:t>
            </a:r>
          </a:p>
          <a:p>
            <a:pPr marL="380981" indent="-380981" algn="just" defTabSz="92066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Выделение грантов для зарубежных филиалов в рамках утвержденного общего объема грантов, а также выделение грантов для МИФИ.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9938" y="5311112"/>
            <a:ext cx="11251558" cy="4762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9388"/>
            <a:r>
              <a:rPr lang="kk-KZ" sz="1400" b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</a:rPr>
              <a:t>По пункту 58 «Предоставление возможности получения долгосрочных льготных кредитов на оплату обучения в ВУЗах под 2-3% годовых».</a:t>
            </a:r>
            <a:endParaRPr lang="ru-RU" sz="1400" b="1" kern="0" dirty="0">
              <a:solidFill>
                <a:srgbClr val="002060"/>
              </a:solidFill>
              <a:latin typeface="Arial Narrow" panose="020B0606020202030204" pitchFamily="34" charset="0"/>
              <a:ea typeface="DengXian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63286" y="5896854"/>
            <a:ext cx="11286516" cy="77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" eaLnBrk="0" fontAlgn="base" hangingPunct="0">
              <a:spcBef>
                <a:spcPct val="0"/>
              </a:spcBef>
              <a:spcAft>
                <a:spcPct val="0"/>
              </a:spcAft>
              <a:tabLst>
                <a:tab pos="141288" algn="l"/>
                <a:tab pos="233363" algn="l"/>
                <a:tab pos="49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288" algn="l"/>
                <a:tab pos="233363" algn="l"/>
                <a:tab pos="49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288" algn="l"/>
                <a:tab pos="233363" algn="l"/>
                <a:tab pos="49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288" algn="l"/>
                <a:tab pos="233363" algn="l"/>
                <a:tab pos="49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288" algn="l"/>
                <a:tab pos="233363" algn="l"/>
                <a:tab pos="49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288" algn="l"/>
                <a:tab pos="233363" algn="l"/>
                <a:tab pos="49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288" algn="l"/>
                <a:tab pos="233363" algn="l"/>
                <a:tab pos="49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288" algn="l"/>
                <a:tab pos="233363" algn="l"/>
                <a:tab pos="49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288" algn="l"/>
                <a:tab pos="233363" algn="l"/>
                <a:tab pos="49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just" defTabSz="920660" eaLnBrk="1" hangingPunct="1">
              <a:lnSpc>
                <a:spcPct val="106000"/>
              </a:lnSpc>
              <a:spcAft>
                <a:spcPct val="0"/>
              </a:spcAft>
              <a:buClrTx/>
              <a:buSzTx/>
              <a:tabLst>
                <a:tab pos="141288" algn="l"/>
                <a:tab pos="233363" algn="l"/>
                <a:tab pos="498475" algn="l"/>
              </a:tabLst>
            </a:pPr>
            <a:r>
              <a:rPr lang="ru-RU" altLang="ru-RU" sz="1400" b="1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Планируется утверждение следующих НПА: </a:t>
            </a:r>
          </a:p>
          <a:p>
            <a:pPr marR="0" lvl="0" indent="0" algn="just" defTabSz="920660" eaLnBrk="1" hangingPunct="1">
              <a:lnSpc>
                <a:spcPct val="106000"/>
              </a:lnSpc>
              <a:spcAft>
                <a:spcPct val="0"/>
              </a:spcAft>
              <a:buClrTx/>
              <a:buSzTx/>
              <a:tabLst>
                <a:tab pos="141288" algn="l"/>
                <a:tab pos="233363" algn="l"/>
                <a:tab pos="498475" algn="l"/>
              </a:tabLst>
            </a:pPr>
            <a:r>
              <a:rPr lang="ru-RU" altLang="ru-RU" sz="14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- Правила гарантирования образовательных кредитов, предоставляемых финансовыми организациями и определения размера гарантирования (Приказ МНВО);</a:t>
            </a:r>
          </a:p>
          <a:p>
            <a:pPr marR="0" lvl="0" indent="0" algn="just" defTabSz="920660" eaLnBrk="1" hangingPunct="1">
              <a:lnSpc>
                <a:spcPct val="106000"/>
              </a:lnSpc>
              <a:spcAft>
                <a:spcPct val="0"/>
              </a:spcAft>
              <a:buClrTx/>
              <a:buSzTx/>
              <a:tabLst>
                <a:tab pos="141288" algn="l"/>
                <a:tab pos="233363" algn="l"/>
                <a:tab pos="498475" algn="l"/>
              </a:tabLst>
            </a:pPr>
            <a:r>
              <a:rPr lang="ru-RU" altLang="ru-RU" sz="14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- Правила присуждения и размещения государственного образовательного кредита (Приказ МНВО</a:t>
            </a:r>
            <a:r>
              <a:rPr lang="kk-KZ" altLang="ru-RU" sz="1400" kern="0" dirty="0">
                <a:solidFill>
                  <a:srgbClr val="002060"/>
                </a:solidFill>
                <a:latin typeface="Arial Narrow" panose="020B0606020202030204" pitchFamily="34" charset="0"/>
                <a:ea typeface="DengXian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1" y="5311112"/>
            <a:ext cx="444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86712" y="66330"/>
            <a:ext cx="105584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ts val="2400"/>
            </a:pPr>
            <a:r>
              <a:rPr lang="ru-RU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ЗАДАЧИ ВЫСШЕГО ОБРАЗОВАНИЯ </a:t>
            </a:r>
          </a:p>
          <a:p>
            <a:pPr algn="just">
              <a:buSzPts val="2400"/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В РАМКАХ ПОРУЧЕНИЙ ПРЕЗИДЕНТА РК (ОНП, Протокольные поручения)</a:t>
            </a:r>
          </a:p>
        </p:txBody>
      </p:sp>
    </p:spTree>
    <p:extLst>
      <p:ext uri="{BB962C8B-B14F-4D97-AF65-F5344CB8AC3E}">
        <p14:creationId xmlns:p14="http://schemas.microsoft.com/office/powerpoint/2010/main" val="3811493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7E75967-0211-4E50-9EE2-D715E05B8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9"/>
          <a:stretch/>
        </p:blipFill>
        <p:spPr>
          <a:xfrm>
            <a:off x="0" y="-9125"/>
            <a:ext cx="12192000" cy="825756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77" name="Google Shape;677;p107"/>
          <p:cNvSpPr txBox="1">
            <a:spLocks noGrp="1"/>
          </p:cNvSpPr>
          <p:nvPr>
            <p:ph type="sldNum" idx="12"/>
          </p:nvPr>
        </p:nvSpPr>
        <p:spPr>
          <a:xfrm>
            <a:off x="11403359" y="8320427"/>
            <a:ext cx="46165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r>
              <a:rPr lang="ru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678" name="Google Shape;678;p107"/>
          <p:cNvSpPr/>
          <p:nvPr/>
        </p:nvSpPr>
        <p:spPr>
          <a:xfrm>
            <a:off x="286017" y="1137462"/>
            <a:ext cx="5626509" cy="1489516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ДОСТУПНОСТЬ ВЫСШЕГО ОБРАЗОВАНИЯ</a:t>
            </a:r>
          </a:p>
          <a:p>
            <a:pPr marL="1004888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Montserrat SemiBold"/>
              </a:rPr>
              <a:t>Дифференциация грантов</a:t>
            </a:r>
          </a:p>
          <a:p>
            <a:pPr marL="1004888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Montserrat SemiBold"/>
              </a:rPr>
              <a:t>Внедрение нового образовательного счета</a:t>
            </a:r>
          </a:p>
          <a:p>
            <a:pPr marL="1004888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Montserrat SemiBold"/>
              </a:rPr>
              <a:t>Сбалансированный подход к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Montserrat SemiBold"/>
              </a:rPr>
              <a:t>массификации</a:t>
            </a:r>
            <a:endParaRPr lang="ru-RU" sz="1400" dirty="0">
              <a:solidFill>
                <a:srgbClr val="002060"/>
              </a:solidFill>
              <a:latin typeface="Arial Narrow" panose="020B060602020203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79" name="Google Shape;679;p107"/>
          <p:cNvSpPr/>
          <p:nvPr/>
        </p:nvSpPr>
        <p:spPr>
          <a:xfrm>
            <a:off x="962390" y="1010336"/>
            <a:ext cx="4602176" cy="146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lang="ru-RU" sz="2133" b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80" name="Google Shape;680;p107"/>
          <p:cNvSpPr/>
          <p:nvPr/>
        </p:nvSpPr>
        <p:spPr>
          <a:xfrm>
            <a:off x="379860" y="1882220"/>
            <a:ext cx="543065" cy="548747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rgbClr val="1D499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8987">
              <a:defRPr/>
            </a:pPr>
            <a:r>
              <a:rPr lang="ru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1</a:t>
            </a:r>
            <a:endParaRPr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1" name="Google Shape;681;p107"/>
          <p:cNvSpPr/>
          <p:nvPr/>
        </p:nvSpPr>
        <p:spPr>
          <a:xfrm>
            <a:off x="6173273" y="4857518"/>
            <a:ext cx="5552681" cy="1250677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Tahoma"/>
              </a:rPr>
              <a:t>РАЗВИТИЕ ИНФРАСТРУКТУРЫ</a:t>
            </a:r>
          </a:p>
          <a:p>
            <a:pPr marL="1004888" indent="-285750">
              <a:buClr>
                <a:schemeClr val="dk1"/>
              </a:buClr>
              <a:buSzPts val="9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Tahoma"/>
              </a:rPr>
              <a:t>Создание 20 центров академического превосходства</a:t>
            </a:r>
          </a:p>
          <a:p>
            <a:pPr marL="1004888" indent="-285750">
              <a:buClr>
                <a:schemeClr val="dk1"/>
              </a:buClr>
              <a:buSzPts val="9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Tahoma"/>
              </a:rPr>
              <a:t>Строительство ЕНУ-град и КазНУ-град</a:t>
            </a:r>
          </a:p>
          <a:p>
            <a:pPr marL="1004888" indent="-285750">
              <a:buClr>
                <a:schemeClr val="dk1"/>
              </a:buClr>
              <a:buSzPts val="900"/>
              <a:buFont typeface="Wingdings" panose="05000000000000000000" pitchFamily="2" charset="2"/>
              <a:buChar char="§"/>
            </a:pPr>
            <a:r>
              <a:rPr lang="ru-RU" sz="1400" kern="0" dirty="0">
                <a:solidFill>
                  <a:srgbClr val="002060"/>
                </a:solidFill>
                <a:latin typeface="Arial Narrow" pitchFamily="34" charset="0"/>
                <a:cs typeface="Arial"/>
                <a:sym typeface="Arial"/>
              </a:rPr>
              <a:t>Создание на базе </a:t>
            </a:r>
            <a:r>
              <a:rPr lang="ru-RU" sz="1400" kern="0" dirty="0" err="1">
                <a:solidFill>
                  <a:srgbClr val="002060"/>
                </a:solidFill>
                <a:latin typeface="Arial Narrow" pitchFamily="34" charset="0"/>
                <a:cs typeface="Arial"/>
                <a:sym typeface="Arial"/>
              </a:rPr>
              <a:t>КазНИТУ</a:t>
            </a:r>
            <a:r>
              <a:rPr lang="ru-RU" sz="1400" kern="0" dirty="0">
                <a:solidFill>
                  <a:srgbClr val="002060"/>
                </a:solidFill>
                <a:latin typeface="Arial Narrow" pitchFamily="34" charset="0"/>
                <a:cs typeface="Arial"/>
                <a:sym typeface="Arial"/>
              </a:rPr>
              <a:t> научно-исследовательского </a:t>
            </a:r>
            <a:r>
              <a:rPr lang="ru-RU" sz="1400" kern="0" dirty="0" err="1">
                <a:solidFill>
                  <a:srgbClr val="002060"/>
                </a:solidFill>
                <a:latin typeface="Arial Narrow" pitchFamily="34" charset="0"/>
                <a:cs typeface="Arial"/>
                <a:sym typeface="Arial"/>
              </a:rPr>
              <a:t>хаба</a:t>
            </a:r>
            <a:endParaRPr lang="ru-RU" sz="1400" dirty="0">
              <a:solidFill>
                <a:srgbClr val="002060"/>
              </a:solidFill>
              <a:latin typeface="Arial Narrow" panose="020B0606020202030204" pitchFamily="34" charset="0"/>
              <a:ea typeface="Montserrat SemiBold"/>
              <a:cs typeface="Montserrat SemiBold"/>
              <a:sym typeface="Tahoma"/>
            </a:endParaRPr>
          </a:p>
          <a:p>
            <a:pPr marL="1004888" indent="-285750">
              <a:buClr>
                <a:schemeClr val="dk1"/>
              </a:buClr>
              <a:buSzPts val="9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Tahoma"/>
              </a:rPr>
              <a:t>Обеспечение студентов местами в общежитиях  </a:t>
            </a:r>
          </a:p>
        </p:txBody>
      </p:sp>
      <p:sp>
        <p:nvSpPr>
          <p:cNvPr id="683" name="Google Shape;683;p107"/>
          <p:cNvSpPr/>
          <p:nvPr/>
        </p:nvSpPr>
        <p:spPr>
          <a:xfrm>
            <a:off x="6173274" y="1137461"/>
            <a:ext cx="5552681" cy="1453338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982663" indent="-263525" algn="ctr"/>
            <a:r>
              <a:rPr lang="ru-RU" sz="2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Montserrat"/>
              </a:rPr>
              <a:t>ИНТЕРНАЦИОНАЛИЗАЦИЯ</a:t>
            </a:r>
          </a:p>
          <a:p>
            <a:pPr marL="982663" indent="-263525" algn="ctr"/>
            <a:endParaRPr lang="ru-RU" sz="11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  <a:sym typeface="Montserrat"/>
            </a:endParaRPr>
          </a:p>
          <a:p>
            <a:pPr marL="982663" indent="-263525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Montserrat"/>
              </a:rPr>
              <a:t>Создание филиалов ведущих зарубежных вузов</a:t>
            </a:r>
          </a:p>
          <a:p>
            <a:pPr marL="982663" indent="-263525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Montserrat"/>
              </a:rPr>
              <a:t>Развитие единого Центрально-Азиатского пространства </a:t>
            </a:r>
          </a:p>
          <a:p>
            <a:pPr marL="982663" indent="-263525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Montserrat"/>
              </a:rPr>
              <a:t>Функционирование постоянного Бюро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Montserrat"/>
              </a:rPr>
              <a:t>ЦАПВО</a:t>
            </a:r>
            <a:endParaRPr lang="ru-RU" sz="1400" dirty="0">
              <a:solidFill>
                <a:srgbClr val="002060"/>
              </a:solidFill>
              <a:latin typeface="Arial Narrow" panose="020B0606020202030204" pitchFamily="34" charset="0"/>
              <a:ea typeface="Montserrat SemiBold"/>
              <a:cs typeface="Montserrat SemiBold"/>
              <a:sym typeface="Montserrat"/>
            </a:endParaRPr>
          </a:p>
        </p:txBody>
      </p:sp>
      <p:sp>
        <p:nvSpPr>
          <p:cNvPr id="684" name="Google Shape;684;p107"/>
          <p:cNvSpPr/>
          <p:nvPr/>
        </p:nvSpPr>
        <p:spPr>
          <a:xfrm>
            <a:off x="998246" y="4056449"/>
            <a:ext cx="4914282" cy="184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lang="ru-RU" sz="1600" dirty="0">
              <a:latin typeface="Arial Narrow" panose="020B0606020202030204" pitchFamily="34" charset="0"/>
              <a:cs typeface="Arial" panose="020B0604020202020204" pitchFamily="34" charset="0"/>
              <a:sym typeface="Tahoma"/>
            </a:endParaRPr>
          </a:p>
        </p:txBody>
      </p:sp>
      <p:sp>
        <p:nvSpPr>
          <p:cNvPr id="31" name="Google Shape;680;p107"/>
          <p:cNvSpPr/>
          <p:nvPr/>
        </p:nvSpPr>
        <p:spPr>
          <a:xfrm>
            <a:off x="6304223" y="1717751"/>
            <a:ext cx="564526" cy="548747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rgbClr val="1D499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8987">
              <a:defRPr/>
            </a:pPr>
            <a:r>
              <a:rPr lang="ru-RU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Google Shape;680;p107"/>
          <p:cNvSpPr/>
          <p:nvPr/>
        </p:nvSpPr>
        <p:spPr>
          <a:xfrm>
            <a:off x="6330576" y="5417792"/>
            <a:ext cx="545036" cy="505837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rgbClr val="1D499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8987">
              <a:defRPr/>
            </a:pPr>
            <a:r>
              <a:rPr lang="ru-RU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6</a:t>
            </a:r>
            <a:endParaRPr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Google Shape;678;p107"/>
          <p:cNvSpPr/>
          <p:nvPr/>
        </p:nvSpPr>
        <p:spPr>
          <a:xfrm>
            <a:off x="263061" y="2792108"/>
            <a:ext cx="5649465" cy="1711094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ОПЕРЕЖАЮЩЕ</a:t>
            </a:r>
            <a:r>
              <a:rPr lang="kk-KZ" sz="2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Е</a:t>
            </a:r>
            <a:r>
              <a:rPr lang="ru-RU" sz="2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КАДРОВОЕ ОБЕСПЕЧЕНИЕ</a:t>
            </a:r>
          </a:p>
          <a:p>
            <a:pPr marL="1004888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</a:rPr>
              <a:t>Совершенствование алгоритма разработки образовательных программ</a:t>
            </a:r>
          </a:p>
          <a:p>
            <a:pPr marL="1004888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</a:rPr>
              <a:t>Синхронизация системы высшего образования с рынком труда</a:t>
            </a:r>
          </a:p>
          <a:p>
            <a:pPr marL="1004888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</a:rPr>
              <a:t>Реализация Концепции обучения в течение всей жизни</a:t>
            </a:r>
          </a:p>
        </p:txBody>
      </p:sp>
      <p:sp>
        <p:nvSpPr>
          <p:cNvPr id="21" name="Google Shape;680;p107"/>
          <p:cNvSpPr/>
          <p:nvPr/>
        </p:nvSpPr>
        <p:spPr>
          <a:xfrm>
            <a:off x="379860" y="3690281"/>
            <a:ext cx="524242" cy="562397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rgbClr val="1D499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8987">
              <a:defRPr/>
            </a:pPr>
            <a:r>
              <a:rPr lang="en-US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2</a:t>
            </a:r>
            <a:endParaRPr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Google Shape;357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65915" y="188069"/>
            <a:ext cx="389532" cy="40407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358;p64"/>
          <p:cNvSpPr txBox="1"/>
          <p:nvPr/>
        </p:nvSpPr>
        <p:spPr>
          <a:xfrm>
            <a:off x="10850100" y="145363"/>
            <a:ext cx="1341900" cy="45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Министерство науки</a:t>
            </a:r>
            <a:endParaRPr sz="800" b="0" i="0" u="none" strike="noStrike" cap="none" dirty="0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и высшего образования </a:t>
            </a:r>
            <a:endParaRPr sz="800" b="0" i="0" u="none" strike="noStrike" cap="none" dirty="0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Республики Казахстан</a:t>
            </a:r>
            <a:endParaRPr sz="800" b="0" i="0" u="none" strike="noStrike" cap="none" dirty="0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681;p107"/>
          <p:cNvSpPr/>
          <p:nvPr/>
        </p:nvSpPr>
        <p:spPr>
          <a:xfrm>
            <a:off x="6173273" y="2802096"/>
            <a:ext cx="5552681" cy="1701106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Tahoma"/>
              </a:rPr>
              <a:t>РАЗВИТИЕ </a:t>
            </a:r>
          </a:p>
          <a:p>
            <a:pPr algn="ctr"/>
            <a:r>
              <a:rPr lang="ru-RU" sz="2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  <a:sym typeface="Tahoma"/>
              </a:rPr>
              <a:t>КОРПОРАТИВНОГО УПРАВЛЕНИЯ</a:t>
            </a:r>
          </a:p>
          <a:p>
            <a:pPr marL="1004888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Montserrat SemiBold"/>
              </a:rPr>
              <a:t>Повышение ответственности руководителей вузов </a:t>
            </a:r>
          </a:p>
          <a:p>
            <a:pPr marL="1004888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Montserrat SemiBold"/>
              </a:rPr>
              <a:t>Пересмотр системы KPI</a:t>
            </a:r>
          </a:p>
          <a:p>
            <a:pPr marL="1004888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Montserrat SemiBold"/>
              </a:rPr>
              <a:t>Развитие корпоративного управления</a:t>
            </a:r>
          </a:p>
          <a:p>
            <a:pPr marL="1004888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Montserrat SemiBold"/>
              </a:rPr>
              <a:t>Развитие </a:t>
            </a:r>
            <a:r>
              <a:rPr lang="ru-RU" sz="1400" dirty="0" err="1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Montserrat SemiBold"/>
              </a:rPr>
              <a:t>Эндаумент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  <a:sym typeface="Montserrat SemiBold"/>
              </a:rPr>
              <a:t>-фондов вузов</a:t>
            </a:r>
          </a:p>
        </p:txBody>
      </p:sp>
      <p:sp>
        <p:nvSpPr>
          <p:cNvPr id="35" name="Google Shape;692;p107"/>
          <p:cNvSpPr/>
          <p:nvPr/>
        </p:nvSpPr>
        <p:spPr>
          <a:xfrm>
            <a:off x="6330576" y="3733719"/>
            <a:ext cx="518022" cy="518959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rgbClr val="1D499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8987">
              <a:defRPr/>
            </a:pPr>
            <a:r>
              <a:rPr lang="ru-RU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5</a:t>
            </a:r>
            <a:endParaRPr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BC9FB58-8F93-4A01-98FB-9DA038CCFA8B}"/>
              </a:ext>
            </a:extLst>
          </p:cNvPr>
          <p:cNvSpPr/>
          <p:nvPr/>
        </p:nvSpPr>
        <p:spPr>
          <a:xfrm>
            <a:off x="550216" y="143821"/>
            <a:ext cx="9061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ПРИОРИТЕТНЫЕ ЗАДАЧИ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ВЫСШЕГО ОБРАЗОВАНИЯ</a:t>
            </a:r>
          </a:p>
        </p:txBody>
      </p:sp>
      <p:sp>
        <p:nvSpPr>
          <p:cNvPr id="20" name="Google Shape;683;p107"/>
          <p:cNvSpPr/>
          <p:nvPr/>
        </p:nvSpPr>
        <p:spPr>
          <a:xfrm>
            <a:off x="286017" y="4860404"/>
            <a:ext cx="5685692" cy="1247791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542925" indent="7938" algn="ctr"/>
            <a:r>
              <a:rPr lang="ru-RU" sz="2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РАЗВИТИЕ ЦИФРОВОЙ АРХИТЕКТУРЫ</a:t>
            </a:r>
          </a:p>
          <a:p>
            <a:pPr marL="1004888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</a:rPr>
              <a:t>Реализация модели цифрового университета</a:t>
            </a:r>
          </a:p>
          <a:p>
            <a:pPr marL="1004888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ea typeface="Montserrat SemiBold"/>
                <a:cs typeface="Montserrat SemiBold"/>
              </a:rPr>
              <a:t>Развитие Сетевого университета Совета тюркских государств</a:t>
            </a:r>
          </a:p>
          <a:p>
            <a:pPr marL="982663" indent="-263525" algn="ctr"/>
            <a:endParaRPr lang="ru-RU" sz="1400" dirty="0">
              <a:solidFill>
                <a:srgbClr val="002060"/>
              </a:solidFill>
              <a:latin typeface="Arial Narrow" panose="020B0606020202030204" pitchFamily="34" charset="0"/>
              <a:ea typeface="Montserrat SemiBold"/>
              <a:cs typeface="Montserrat SemiBold"/>
            </a:endParaRPr>
          </a:p>
        </p:txBody>
      </p:sp>
      <p:sp>
        <p:nvSpPr>
          <p:cNvPr id="22" name="Google Shape;680;p107"/>
          <p:cNvSpPr/>
          <p:nvPr/>
        </p:nvSpPr>
        <p:spPr>
          <a:xfrm>
            <a:off x="388758" y="5417792"/>
            <a:ext cx="540380" cy="548747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rgbClr val="1D499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8987">
              <a:defRPr/>
            </a:pPr>
            <a:r>
              <a:rPr lang="en-US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3</a:t>
            </a:r>
            <a:endParaRPr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Google Shape;683;p107"/>
          <p:cNvSpPr/>
          <p:nvPr/>
        </p:nvSpPr>
        <p:spPr>
          <a:xfrm>
            <a:off x="1152275" y="6181726"/>
            <a:ext cx="10041996" cy="556528"/>
          </a:xfrm>
          <a:prstGeom prst="roundRect">
            <a:avLst>
              <a:gd name="adj" fmla="val 5344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990600"/>
            <a:r>
              <a:rPr lang="ru-RU" sz="2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НАЦИОНАЛЬНАЯ МОДЕЛЬ ОБЕСПЕЧЕНИЯ КАЧЕСТВА ОБРАЗОВАНИЯ </a:t>
            </a:r>
          </a:p>
        </p:txBody>
      </p:sp>
      <p:sp>
        <p:nvSpPr>
          <p:cNvPr id="33" name="Google Shape;680;p107"/>
          <p:cNvSpPr/>
          <p:nvPr/>
        </p:nvSpPr>
        <p:spPr>
          <a:xfrm>
            <a:off x="1304925" y="6217905"/>
            <a:ext cx="480504" cy="468697"/>
          </a:xfrm>
          <a:custGeom>
            <a:avLst/>
            <a:gdLst/>
            <a:ahLst/>
            <a:cxnLst/>
            <a:rect l="l" t="t" r="r" b="b"/>
            <a:pathLst>
              <a:path w="1431" h="1430" extrusionOk="0">
                <a:moveTo>
                  <a:pt x="1407" y="672"/>
                </a:moveTo>
                <a:cubicBezTo>
                  <a:pt x="1431" y="696"/>
                  <a:pt x="1431" y="734"/>
                  <a:pt x="1407" y="757"/>
                </a:cubicBezTo>
                <a:cubicBezTo>
                  <a:pt x="758" y="1406"/>
                  <a:pt x="758" y="1406"/>
                  <a:pt x="758" y="1406"/>
                </a:cubicBezTo>
                <a:cubicBezTo>
                  <a:pt x="735" y="1430"/>
                  <a:pt x="696" y="1430"/>
                  <a:pt x="673" y="1406"/>
                </a:cubicBezTo>
                <a:cubicBezTo>
                  <a:pt x="24" y="757"/>
                  <a:pt x="24" y="757"/>
                  <a:pt x="24" y="757"/>
                </a:cubicBezTo>
                <a:cubicBezTo>
                  <a:pt x="0" y="734"/>
                  <a:pt x="0" y="696"/>
                  <a:pt x="24" y="672"/>
                </a:cubicBezTo>
                <a:cubicBezTo>
                  <a:pt x="673" y="23"/>
                  <a:pt x="673" y="23"/>
                  <a:pt x="673" y="23"/>
                </a:cubicBezTo>
                <a:cubicBezTo>
                  <a:pt x="696" y="0"/>
                  <a:pt x="735" y="0"/>
                  <a:pt x="758" y="23"/>
                </a:cubicBezTo>
                <a:lnTo>
                  <a:pt x="1407" y="672"/>
                </a:lnTo>
                <a:close/>
              </a:path>
            </a:pathLst>
          </a:custGeom>
          <a:solidFill>
            <a:srgbClr val="1D499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8987">
              <a:defRPr/>
            </a:pPr>
            <a:r>
              <a:rPr lang="ru-RU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7</a:t>
            </a:r>
            <a:endParaRPr sz="3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818771" y="6488668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A46A4B5-CAE5-4C84-A392-E7A10F7EA4DD}" type="slidenum">
              <a:rPr lang="en-US" sz="1600" smtClean="0">
                <a:latin typeface="Arial Narrow" panose="020B0606020202030204" pitchFamily="34" charset="0"/>
              </a:rPr>
              <a:t>9</a:t>
            </a:fld>
            <a:endParaRPr lang="ru-RU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579953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8233</TotalTime>
  <Words>6579</Words>
  <Application>Microsoft Office PowerPoint</Application>
  <PresentationFormat>Widescreen</PresentationFormat>
  <Paragraphs>1437</Paragraphs>
  <Slides>48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5_Office Theme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Farjana Jaman</dc:creator>
  <cp:lastModifiedBy>Unknown User</cp:lastModifiedBy>
  <cp:revision>1005</cp:revision>
  <cp:lastPrinted>2023-01-05T15:24:59Z</cp:lastPrinted>
  <dcterms:created xsi:type="dcterms:W3CDTF">2015-10-22T14:04:39Z</dcterms:created>
  <dcterms:modified xsi:type="dcterms:W3CDTF">2023-01-13T10:19:53Z</dcterms:modified>
</cp:coreProperties>
</file>